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8.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29.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26" r:id="rId2"/>
    <p:sldId id="1756" r:id="rId3"/>
    <p:sldId id="1795" r:id="rId4"/>
    <p:sldId id="432" r:id="rId5"/>
    <p:sldId id="700" r:id="rId6"/>
    <p:sldId id="431" r:id="rId7"/>
    <p:sldId id="1324" r:id="rId8"/>
    <p:sldId id="1764" r:id="rId9"/>
    <p:sldId id="1547" r:id="rId10"/>
    <p:sldId id="1796" r:id="rId11"/>
    <p:sldId id="1773" r:id="rId12"/>
    <p:sldId id="1767" r:id="rId13"/>
    <p:sldId id="1768" r:id="rId14"/>
    <p:sldId id="1769" r:id="rId15"/>
    <p:sldId id="1770" r:id="rId16"/>
    <p:sldId id="1771" r:id="rId17"/>
    <p:sldId id="1772" r:id="rId18"/>
    <p:sldId id="1788" r:id="rId19"/>
    <p:sldId id="486" r:id="rId20"/>
    <p:sldId id="1763" r:id="rId21"/>
    <p:sldId id="1648" r:id="rId22"/>
    <p:sldId id="1797" r:id="rId23"/>
    <p:sldId id="1758" r:id="rId24"/>
    <p:sldId id="1737" r:id="rId25"/>
    <p:sldId id="1703" r:id="rId26"/>
    <p:sldId id="1680" r:id="rId27"/>
    <p:sldId id="1766" r:id="rId28"/>
    <p:sldId id="1727" r:id="rId29"/>
    <p:sldId id="1732" r:id="rId30"/>
    <p:sldId id="1694" r:id="rId31"/>
    <p:sldId id="1731" r:id="rId32"/>
    <p:sldId id="1692" r:id="rId33"/>
    <p:sldId id="1798" r:id="rId34"/>
    <p:sldId id="1761" r:id="rId35"/>
  </p:sldIdLst>
  <p:sldSz cx="9144000" cy="6858000" type="screen4x3"/>
  <p:notesSz cx="6797675" cy="9928225"/>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ACAA54AA-A57C-46E8-B0C7-923AD93CAF10}">
          <p14:sldIdLst>
            <p14:sldId id="426"/>
            <p14:sldId id="1756"/>
            <p14:sldId id="1795"/>
            <p14:sldId id="432"/>
            <p14:sldId id="700"/>
            <p14:sldId id="431"/>
            <p14:sldId id="1324"/>
            <p14:sldId id="1764"/>
            <p14:sldId id="1547"/>
            <p14:sldId id="1796"/>
            <p14:sldId id="1773"/>
            <p14:sldId id="1767"/>
            <p14:sldId id="1768"/>
            <p14:sldId id="1769"/>
            <p14:sldId id="1770"/>
            <p14:sldId id="1771"/>
            <p14:sldId id="1772"/>
            <p14:sldId id="1788"/>
            <p14:sldId id="486"/>
            <p14:sldId id="1763"/>
            <p14:sldId id="1648"/>
            <p14:sldId id="1797"/>
            <p14:sldId id="1758"/>
            <p14:sldId id="1737"/>
            <p14:sldId id="1703"/>
            <p14:sldId id="1680"/>
            <p14:sldId id="1766"/>
            <p14:sldId id="1727"/>
            <p14:sldId id="1732"/>
            <p14:sldId id="1694"/>
            <p14:sldId id="1731"/>
            <p14:sldId id="1692"/>
            <p14:sldId id="1798"/>
            <p14:sldId id="176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eli" initials="M" lastIdx="1" clrIdx="0">
    <p:extLst>
      <p:ext uri="{19B8F6BF-5375-455C-9EA6-DF929625EA0E}">
        <p15:presenceInfo xmlns:p15="http://schemas.microsoft.com/office/powerpoint/2012/main" userId="bbe1c3dafd6ee7da" providerId="Windows Live"/>
      </p:ext>
    </p:extLst>
  </p:cmAuthor>
  <p:cmAuthor id="2" name="Łasocha Marceli" initials="ŁM" lastIdx="1" clrIdx="1">
    <p:extLst>
      <p:ext uri="{19B8F6BF-5375-455C-9EA6-DF929625EA0E}">
        <p15:presenceInfo xmlns:p15="http://schemas.microsoft.com/office/powerpoint/2012/main" userId="S-1-5-21-3004812752-890403532-2074431140-10972" providerId="AD"/>
      </p:ext>
    </p:extLst>
  </p:cmAuthor>
  <p:cmAuthor id="3" name="Ziółkowski Tomasz" initials="ZT" lastIdx="1" clrIdx="2">
    <p:extLst>
      <p:ext uri="{19B8F6BF-5375-455C-9EA6-DF929625EA0E}">
        <p15:presenceInfo xmlns:p15="http://schemas.microsoft.com/office/powerpoint/2012/main" userId="S-1-5-21-3004812752-890403532-2074431140-3026" providerId="AD"/>
      </p:ext>
    </p:extLst>
  </p:cmAuthor>
  <p:cmAuthor id="4" name="Rodzoń Olga" initials="RO" lastIdx="17" clrIdx="3">
    <p:extLst>
      <p:ext uri="{19B8F6BF-5375-455C-9EA6-DF929625EA0E}">
        <p15:presenceInfo xmlns:p15="http://schemas.microsoft.com/office/powerpoint/2012/main" userId="S-1-5-21-3004812752-890403532-2074431140-1794" providerId="AD"/>
      </p:ext>
    </p:extLst>
  </p:cmAuthor>
  <p:cmAuthor id="5" name="Antosiewicz Tomasz" initials="AT" lastIdx="15" clrIdx="4">
    <p:extLst>
      <p:ext uri="{19B8F6BF-5375-455C-9EA6-DF929625EA0E}">
        <p15:presenceInfo xmlns:p15="http://schemas.microsoft.com/office/powerpoint/2012/main" userId="S-1-5-21-3004812752-890403532-2074431140-52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AF"/>
    <a:srgbClr val="1F4E79"/>
    <a:srgbClr val="D4D9EC"/>
    <a:srgbClr val="006CB7"/>
    <a:srgbClr val="004F8A"/>
    <a:srgbClr val="ED7D31"/>
    <a:srgbClr val="4472C4"/>
    <a:srgbClr val="7A5B2E"/>
    <a:srgbClr val="E2AC00"/>
    <a:srgbClr val="BF88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70" autoAdjust="0"/>
    <p:restoredTop sz="86872" autoAdjust="0"/>
  </p:normalViewPr>
  <p:slideViewPr>
    <p:cSldViewPr snapToGrid="0">
      <p:cViewPr varScale="1">
        <p:scale>
          <a:sx n="113" d="100"/>
          <a:sy n="113" d="100"/>
        </p:scale>
        <p:origin x="1356" y="114"/>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Lato" panose="020F0502020204030203" pitchFamily="34" charset="-18"/>
                <a:ea typeface="+mn-ea"/>
                <a:cs typeface="+mn-cs"/>
              </a:defRPr>
            </a:pPr>
            <a:r>
              <a:rPr lang="pl-PL" sz="1050" dirty="0"/>
              <a:t>PROGNOZOWANA LICZBA LUDNOŚCI</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Lato" panose="020F0502020204030203" pitchFamily="34" charset="-18"/>
              <a:ea typeface="+mn-ea"/>
              <a:cs typeface="+mn-cs"/>
            </a:defRPr>
          </a:pPr>
          <a:endParaRPr lang="pl-PL"/>
        </a:p>
      </c:txPr>
    </c:title>
    <c:autoTitleDeleted val="0"/>
    <c:plotArea>
      <c:layout/>
      <c:barChart>
        <c:barDir val="col"/>
        <c:grouping val="clustered"/>
        <c:varyColors val="0"/>
        <c:ser>
          <c:idx val="0"/>
          <c:order val="0"/>
          <c:tx>
            <c:strRef>
              <c:f>Arkusz1!$B$3</c:f>
              <c:strCache>
                <c:ptCount val="1"/>
                <c:pt idx="0">
                  <c:v>Ludność faktycznie zamieszkała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20400000"/>
              </a:lightRig>
            </a:scene3d>
            <a:sp3d contourW="6350">
              <a:bevelT w="41275" h="19050" prst="angle"/>
              <a:contourClr>
                <a:scrgbClr r="0" g="0" b="0">
                  <a:shade val="25000"/>
                  <a:satMod val="150000"/>
                </a:scrgbClr>
              </a:contourClr>
            </a:sp3d>
          </c:spPr>
          <c:invertIfNegative val="0"/>
          <c:cat>
            <c:numRef>
              <c:f>Arkusz1!$A$4:$A$34</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Arkusz1!$B$4:$B$34</c:f>
              <c:numCache>
                <c:formatCode>0</c:formatCode>
                <c:ptCount val="31"/>
                <c:pt idx="0">
                  <c:v>740121</c:v>
                </c:pt>
                <c:pt idx="1">
                  <c:v>741165</c:v>
                </c:pt>
                <c:pt idx="2">
                  <c:v>741886</c:v>
                </c:pt>
                <c:pt idx="3">
                  <c:v>742330</c:v>
                </c:pt>
                <c:pt idx="4">
                  <c:v>742454</c:v>
                </c:pt>
                <c:pt idx="5">
                  <c:v>742398</c:v>
                </c:pt>
                <c:pt idx="6">
                  <c:v>742082</c:v>
                </c:pt>
                <c:pt idx="7">
                  <c:v>741578</c:v>
                </c:pt>
                <c:pt idx="8">
                  <c:v>740819</c:v>
                </c:pt>
                <c:pt idx="9">
                  <c:v>739833</c:v>
                </c:pt>
                <c:pt idx="10">
                  <c:v>738781</c:v>
                </c:pt>
                <c:pt idx="11">
                  <c:v>737640</c:v>
                </c:pt>
                <c:pt idx="12">
                  <c:v>736515</c:v>
                </c:pt>
                <c:pt idx="13">
                  <c:v>735470</c:v>
                </c:pt>
                <c:pt idx="14">
                  <c:v>734545</c:v>
                </c:pt>
                <c:pt idx="15">
                  <c:v>733802</c:v>
                </c:pt>
                <c:pt idx="16">
                  <c:v>733292</c:v>
                </c:pt>
                <c:pt idx="17">
                  <c:v>732924</c:v>
                </c:pt>
                <c:pt idx="18">
                  <c:v>732657</c:v>
                </c:pt>
                <c:pt idx="19">
                  <c:v>732503</c:v>
                </c:pt>
                <c:pt idx="20">
                  <c:v>732411</c:v>
                </c:pt>
                <c:pt idx="21">
                  <c:v>732458</c:v>
                </c:pt>
                <c:pt idx="22">
                  <c:v>732646</c:v>
                </c:pt>
                <c:pt idx="23">
                  <c:v>733107</c:v>
                </c:pt>
                <c:pt idx="24">
                  <c:v>733686</c:v>
                </c:pt>
                <c:pt idx="25">
                  <c:v>734441</c:v>
                </c:pt>
                <c:pt idx="26">
                  <c:v>735380</c:v>
                </c:pt>
                <c:pt idx="27">
                  <c:v>736453</c:v>
                </c:pt>
                <c:pt idx="28">
                  <c:v>737643</c:v>
                </c:pt>
                <c:pt idx="29">
                  <c:v>738956</c:v>
                </c:pt>
                <c:pt idx="30">
                  <c:v>740344</c:v>
                </c:pt>
              </c:numCache>
            </c:numRef>
          </c:val>
          <c:extLst>
            <c:ext xmlns:c16="http://schemas.microsoft.com/office/drawing/2014/chart" uri="{C3380CC4-5D6E-409C-BE32-E72D297353CC}">
              <c16:uniqueId val="{00000000-DE2F-43D0-B6F9-CC402980E55E}"/>
            </c:ext>
          </c:extLst>
        </c:ser>
        <c:ser>
          <c:idx val="1"/>
          <c:order val="1"/>
          <c:tx>
            <c:strRef>
              <c:f>Arkusz1!$D$3</c:f>
              <c:strCache>
                <c:ptCount val="1"/>
                <c:pt idx="0">
                  <c:v>Ludność zameldowana na pobyt stały</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20400000"/>
              </a:lightRig>
            </a:scene3d>
            <a:sp3d contourW="6350">
              <a:bevelT w="41275" h="19050" prst="angle"/>
              <a:contourClr>
                <a:scrgbClr r="0" g="0" b="0">
                  <a:shade val="25000"/>
                  <a:satMod val="150000"/>
                </a:scrgbClr>
              </a:contourClr>
            </a:sp3d>
          </c:spPr>
          <c:invertIfNegative val="0"/>
          <c:cat>
            <c:numRef>
              <c:f>Arkusz1!$A$4:$A$34</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Arkusz1!$D$4:$D$34</c:f>
              <c:numCache>
                <c:formatCode>General</c:formatCode>
                <c:ptCount val="31"/>
                <c:pt idx="0">
                  <c:v>711780</c:v>
                </c:pt>
                <c:pt idx="1">
                  <c:v>713224</c:v>
                </c:pt>
                <c:pt idx="2">
                  <c:v>714258</c:v>
                </c:pt>
                <c:pt idx="3">
                  <c:v>714917</c:v>
                </c:pt>
                <c:pt idx="4">
                  <c:v>715204</c:v>
                </c:pt>
                <c:pt idx="5">
                  <c:v>715142</c:v>
                </c:pt>
                <c:pt idx="6">
                  <c:v>714772</c:v>
                </c:pt>
                <c:pt idx="7">
                  <c:v>714137</c:v>
                </c:pt>
                <c:pt idx="8">
                  <c:v>713260</c:v>
                </c:pt>
                <c:pt idx="9">
                  <c:v>712189</c:v>
                </c:pt>
                <c:pt idx="10">
                  <c:v>710983</c:v>
                </c:pt>
                <c:pt idx="11">
                  <c:v>709703</c:v>
                </c:pt>
                <c:pt idx="12">
                  <c:v>708425</c:v>
                </c:pt>
                <c:pt idx="13">
                  <c:v>707184</c:v>
                </c:pt>
                <c:pt idx="14">
                  <c:v>706028</c:v>
                </c:pt>
                <c:pt idx="15">
                  <c:v>704974</c:v>
                </c:pt>
                <c:pt idx="16">
                  <c:v>704055</c:v>
                </c:pt>
                <c:pt idx="17">
                  <c:v>703317</c:v>
                </c:pt>
                <c:pt idx="18">
                  <c:v>702763</c:v>
                </c:pt>
                <c:pt idx="19">
                  <c:v>702435</c:v>
                </c:pt>
                <c:pt idx="20">
                  <c:v>702328</c:v>
                </c:pt>
                <c:pt idx="21">
                  <c:v>702480</c:v>
                </c:pt>
                <c:pt idx="22">
                  <c:v>702891</c:v>
                </c:pt>
                <c:pt idx="23">
                  <c:v>703552</c:v>
                </c:pt>
                <c:pt idx="24">
                  <c:v>704421</c:v>
                </c:pt>
                <c:pt idx="25">
                  <c:v>705501</c:v>
                </c:pt>
                <c:pt idx="26">
                  <c:v>706774</c:v>
                </c:pt>
                <c:pt idx="27">
                  <c:v>708183</c:v>
                </c:pt>
                <c:pt idx="28">
                  <c:v>709709</c:v>
                </c:pt>
                <c:pt idx="29">
                  <c:v>711332</c:v>
                </c:pt>
                <c:pt idx="30">
                  <c:v>713008</c:v>
                </c:pt>
              </c:numCache>
            </c:numRef>
          </c:val>
          <c:extLst>
            <c:ext xmlns:c16="http://schemas.microsoft.com/office/drawing/2014/chart" uri="{C3380CC4-5D6E-409C-BE32-E72D297353CC}">
              <c16:uniqueId val="{00000001-DE2F-43D0-B6F9-CC402980E55E}"/>
            </c:ext>
          </c:extLst>
        </c:ser>
        <c:dLbls>
          <c:showLegendKey val="0"/>
          <c:showVal val="0"/>
          <c:showCatName val="0"/>
          <c:showSerName val="0"/>
          <c:showPercent val="0"/>
          <c:showBubbleSize val="0"/>
        </c:dLbls>
        <c:gapWidth val="100"/>
        <c:overlap val="-24"/>
        <c:axId val="737569840"/>
        <c:axId val="738669072"/>
      </c:barChart>
      <c:catAx>
        <c:axId val="7375698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18"/>
                <a:ea typeface="+mn-ea"/>
                <a:cs typeface="+mn-cs"/>
              </a:defRPr>
            </a:pPr>
            <a:endParaRPr lang="pl-PL"/>
          </a:p>
        </c:txPr>
        <c:crossAx val="738669072"/>
        <c:crosses val="autoZero"/>
        <c:auto val="1"/>
        <c:lblAlgn val="ctr"/>
        <c:lblOffset val="100"/>
        <c:noMultiLvlLbl val="0"/>
      </c:catAx>
      <c:valAx>
        <c:axId val="738669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18"/>
                    <a:ea typeface="+mn-ea"/>
                    <a:cs typeface="+mn-cs"/>
                  </a:defRPr>
                </a:pPr>
                <a:r>
                  <a:rPr lang="pl-PL"/>
                  <a:t>Liczba ludności</a:t>
                </a:r>
              </a:p>
            </c:rich>
          </c:tx>
          <c:layout>
            <c:manualLayout>
              <c:xMode val="edge"/>
              <c:yMode val="edge"/>
              <c:x val="1.6109784446010165E-2"/>
              <c:y val="0.36661056678924941"/>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18"/>
                  <a:ea typeface="+mn-ea"/>
                  <a:cs typeface="+mn-cs"/>
                </a:defRPr>
              </a:pPr>
              <a:endParaRPr lang="pl-PL"/>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18"/>
                <a:ea typeface="+mn-ea"/>
                <a:cs typeface="+mn-cs"/>
              </a:defRPr>
            </a:pPr>
            <a:endParaRPr lang="pl-PL"/>
          </a:p>
        </c:txPr>
        <c:crossAx val="737569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18"/>
              <a:ea typeface="+mn-ea"/>
              <a:cs typeface="+mn-cs"/>
            </a:defRPr>
          </a:pPr>
          <a:endParaRPr lang="pl-PL"/>
        </a:p>
      </c:txPr>
    </c:legend>
    <c:plotVisOnly val="1"/>
    <c:dispBlanksAs val="gap"/>
    <c:showDLblsOverMax val="0"/>
  </c:chart>
  <c:spPr>
    <a:noFill/>
    <a:ln>
      <a:noFill/>
    </a:ln>
    <a:effectLst/>
  </c:spPr>
  <c:txPr>
    <a:bodyPr/>
    <a:lstStyle/>
    <a:p>
      <a:pPr>
        <a:defRPr>
          <a:latin typeface="Lato" panose="020F0502020204030203" pitchFamily="34" charset="-18"/>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51DE52-DD38-4640-B0B3-31C38961B943}"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pl-PL"/>
        </a:p>
      </dgm:t>
    </dgm:pt>
    <dgm:pt modelId="{FE3DE3C2-5BE2-4AE0-85AE-40902A160F30}">
      <dgm:prSet phldrT="[Tekst]" custT="1"/>
      <dgm:spPr>
        <a:ln>
          <a:noFill/>
        </a:ln>
      </dgm:spPr>
      <dgm:t>
        <a:bodyPr/>
        <a:lstStyle/>
        <a:p>
          <a:r>
            <a:rPr lang="pl-PL" sz="900" b="1" dirty="0">
              <a:latin typeface="Lato" panose="020F0502020204030203" pitchFamily="34" charset="-18"/>
            </a:rPr>
            <a:t>1. ZMIANA GRANICY</a:t>
          </a:r>
        </a:p>
      </dgm:t>
    </dgm:pt>
    <dgm:pt modelId="{33F62299-4D56-4513-81D5-6FE58CEEBCE5}" type="parTrans" cxnId="{A8DFB441-729C-4B57-99F6-2A332C69B59F}">
      <dgm:prSet/>
      <dgm:spPr/>
      <dgm:t>
        <a:bodyPr/>
        <a:lstStyle/>
        <a:p>
          <a:endParaRPr lang="pl-PL"/>
        </a:p>
      </dgm:t>
    </dgm:pt>
    <dgm:pt modelId="{2FD03A3D-6EB2-40A2-BBA1-42E12202E9AF}" type="sibTrans" cxnId="{A8DFB441-729C-4B57-99F6-2A332C69B59F}">
      <dgm:prSet custT="1"/>
      <dgm:spPr/>
      <dgm:t>
        <a:bodyPr/>
        <a:lstStyle/>
        <a:p>
          <a:endParaRPr lang="pl-PL" sz="900" dirty="0">
            <a:latin typeface="Lato" panose="020F0502020204030203" pitchFamily="34" charset="-18"/>
          </a:endParaRPr>
        </a:p>
      </dgm:t>
    </dgm:pt>
    <dgm:pt modelId="{03894AAE-A5B3-4105-ABC5-8E1309ADC897}">
      <dgm:prSet phldrT="[Tekst]" custT="1"/>
      <dgm:spPr>
        <a:ln>
          <a:noFill/>
        </a:ln>
      </dgm:spPr>
      <dgm:t>
        <a:bodyPr/>
        <a:lstStyle/>
        <a:p>
          <a:r>
            <a:rPr lang="pl-PL" sz="900" b="1" dirty="0">
              <a:latin typeface="Lato" panose="020F0502020204030203" pitchFamily="34" charset="-18"/>
            </a:rPr>
            <a:t>2. KRAKOWSKI OBSZAR METROPOLITALNY</a:t>
          </a:r>
        </a:p>
      </dgm:t>
    </dgm:pt>
    <dgm:pt modelId="{4B024D59-5F8A-4066-929F-0A59FF799C95}" type="parTrans" cxnId="{63FEF952-2C35-4ADD-94E7-4FB617610981}">
      <dgm:prSet/>
      <dgm:spPr/>
      <dgm:t>
        <a:bodyPr/>
        <a:lstStyle/>
        <a:p>
          <a:endParaRPr lang="pl-PL"/>
        </a:p>
      </dgm:t>
    </dgm:pt>
    <dgm:pt modelId="{951EF48F-F20A-4E66-927D-EE1956B854E1}" type="sibTrans" cxnId="{63FEF952-2C35-4ADD-94E7-4FB617610981}">
      <dgm:prSet custT="1"/>
      <dgm:spPr/>
      <dgm:t>
        <a:bodyPr/>
        <a:lstStyle/>
        <a:p>
          <a:endParaRPr lang="pl-PL" sz="900" dirty="0">
            <a:latin typeface="Lato" panose="020F0502020204030203" pitchFamily="34" charset="-18"/>
          </a:endParaRPr>
        </a:p>
      </dgm:t>
    </dgm:pt>
    <dgm:pt modelId="{A9D21941-F526-4227-9CA8-FA84E5077A91}">
      <dgm:prSet phldrT="[Tekst]" custT="1"/>
      <dgm:spPr>
        <a:solidFill>
          <a:srgbClr val="7030A0"/>
        </a:solidFill>
        <a:ln>
          <a:noFill/>
        </a:ln>
      </dgm:spPr>
      <dgm:t>
        <a:bodyPr/>
        <a:lstStyle/>
        <a:p>
          <a:r>
            <a:rPr lang="pl-PL" sz="900" b="1" dirty="0">
              <a:latin typeface="Lato" panose="020F0502020204030203" pitchFamily="34" charset="-18"/>
            </a:rPr>
            <a:t>3. OBSZAR STRATEGICZNY NOWA HUTA PRZYSZŁOŚCI</a:t>
          </a:r>
        </a:p>
      </dgm:t>
    </dgm:pt>
    <dgm:pt modelId="{8958D043-DD9B-40A2-B770-A7BFB1824234}" type="parTrans" cxnId="{BDA04F1D-CA5C-48F1-A351-32CB5B370027}">
      <dgm:prSet/>
      <dgm:spPr/>
      <dgm:t>
        <a:bodyPr/>
        <a:lstStyle/>
        <a:p>
          <a:endParaRPr lang="pl-PL"/>
        </a:p>
      </dgm:t>
    </dgm:pt>
    <dgm:pt modelId="{10DBFF81-AB9C-4AE3-8913-B7DBFC374555}" type="sibTrans" cxnId="{BDA04F1D-CA5C-48F1-A351-32CB5B370027}">
      <dgm:prSet custT="1"/>
      <dgm:spPr>
        <a:solidFill>
          <a:srgbClr val="7030A0"/>
        </a:solidFill>
      </dgm:spPr>
      <dgm:t>
        <a:bodyPr/>
        <a:lstStyle/>
        <a:p>
          <a:endParaRPr lang="pl-PL" sz="900" dirty="0">
            <a:latin typeface="Lato" panose="020F0502020204030203" pitchFamily="34" charset="-18"/>
          </a:endParaRPr>
        </a:p>
      </dgm:t>
    </dgm:pt>
    <dgm:pt modelId="{A4ADC156-FB82-43F7-9834-E5DB59B5AF46}">
      <dgm:prSet phldrT="[Tekst]" custT="1"/>
      <dgm:spPr>
        <a:ln>
          <a:noFill/>
        </a:ln>
      </dgm:spPr>
      <dgm:t>
        <a:bodyPr/>
        <a:lstStyle/>
        <a:p>
          <a:r>
            <a:rPr lang="pl-PL" sz="900" b="1" dirty="0">
              <a:latin typeface="Lato" panose="020F0502020204030203" pitchFamily="34" charset="-18"/>
            </a:rPr>
            <a:t>4.  ROZWÓJ TERENÓW WOKÓŁ WĘZŁÓW DROGOWYCH</a:t>
          </a:r>
        </a:p>
      </dgm:t>
    </dgm:pt>
    <dgm:pt modelId="{BB250EE8-387A-4BE7-A6B9-F9FACAC6AABC}" type="parTrans" cxnId="{9BE18C0D-EB65-45D9-A337-8E848903BD5F}">
      <dgm:prSet/>
      <dgm:spPr/>
      <dgm:t>
        <a:bodyPr/>
        <a:lstStyle/>
        <a:p>
          <a:endParaRPr lang="pl-PL"/>
        </a:p>
      </dgm:t>
    </dgm:pt>
    <dgm:pt modelId="{149438B2-FE49-4358-9EE6-C2FF859E9A21}" type="sibTrans" cxnId="{9BE18C0D-EB65-45D9-A337-8E848903BD5F}">
      <dgm:prSet custT="1"/>
      <dgm:spPr/>
      <dgm:t>
        <a:bodyPr/>
        <a:lstStyle/>
        <a:p>
          <a:endParaRPr lang="pl-PL" sz="900" dirty="0">
            <a:latin typeface="Lato" panose="020F0502020204030203" pitchFamily="34" charset="-18"/>
          </a:endParaRPr>
        </a:p>
      </dgm:t>
    </dgm:pt>
    <dgm:pt modelId="{AD6B9BBA-926B-4950-B488-3DD9A559FEB7}">
      <dgm:prSet phldrT="[Tekst]" custT="1"/>
      <dgm:spPr>
        <a:ln>
          <a:noFill/>
        </a:ln>
      </dgm:spPr>
      <dgm:t>
        <a:bodyPr/>
        <a:lstStyle/>
        <a:p>
          <a:r>
            <a:rPr lang="pl-PL" sz="900" b="1" dirty="0">
              <a:latin typeface="Lato" panose="020F0502020204030203" pitchFamily="34" charset="-18"/>
            </a:rPr>
            <a:t>5. LOKALNE CENTRA USŁUG</a:t>
          </a:r>
        </a:p>
      </dgm:t>
    </dgm:pt>
    <dgm:pt modelId="{C7B292FD-F428-4B45-A3A3-C5471B718166}" type="parTrans" cxnId="{7F2B54FC-D10F-49D5-B8F5-3BDC74535502}">
      <dgm:prSet/>
      <dgm:spPr/>
      <dgm:t>
        <a:bodyPr/>
        <a:lstStyle/>
        <a:p>
          <a:endParaRPr lang="pl-PL"/>
        </a:p>
      </dgm:t>
    </dgm:pt>
    <dgm:pt modelId="{48BCB3D6-2B40-42AB-AC96-D6459C7EF9AC}" type="sibTrans" cxnId="{7F2B54FC-D10F-49D5-B8F5-3BDC74535502}">
      <dgm:prSet custT="1"/>
      <dgm:spPr/>
      <dgm:t>
        <a:bodyPr/>
        <a:lstStyle/>
        <a:p>
          <a:endParaRPr lang="pl-PL" sz="900" dirty="0">
            <a:latin typeface="Lato" panose="020F0502020204030203" pitchFamily="34" charset="-18"/>
          </a:endParaRPr>
        </a:p>
      </dgm:t>
    </dgm:pt>
    <dgm:pt modelId="{72EF7DD5-31AE-458B-A7C9-F6A96C218848}">
      <dgm:prSet phldrT="[Tekst]" custT="1"/>
      <dgm:spPr>
        <a:ln>
          <a:noFill/>
        </a:ln>
      </dgm:spPr>
      <dgm:t>
        <a:bodyPr/>
        <a:lstStyle/>
        <a:p>
          <a:r>
            <a:rPr lang="pl-PL" sz="900" b="1" dirty="0">
              <a:latin typeface="Lato" panose="020F0502020204030203" pitchFamily="34" charset="-18"/>
            </a:rPr>
            <a:t>9. ZMIANA USTAWY O PLANOWANIU PRZESTRZENNYM</a:t>
          </a:r>
        </a:p>
      </dgm:t>
    </dgm:pt>
    <dgm:pt modelId="{7CB0D8E7-AB91-4632-A87C-FDE9D221AE43}" type="parTrans" cxnId="{84C9730A-50BD-414E-B5B3-B1927A31CC26}">
      <dgm:prSet/>
      <dgm:spPr/>
      <dgm:t>
        <a:bodyPr/>
        <a:lstStyle/>
        <a:p>
          <a:endParaRPr lang="pl-PL"/>
        </a:p>
      </dgm:t>
    </dgm:pt>
    <dgm:pt modelId="{3F7F254F-11FA-414A-86D4-32C0DC0935BD}" type="sibTrans" cxnId="{84C9730A-50BD-414E-B5B3-B1927A31CC26}">
      <dgm:prSet custT="1"/>
      <dgm:spPr/>
      <dgm:t>
        <a:bodyPr/>
        <a:lstStyle/>
        <a:p>
          <a:endParaRPr lang="pl-PL" sz="900" dirty="0">
            <a:latin typeface="Lato" panose="020F0502020204030203" pitchFamily="34" charset="-18"/>
          </a:endParaRPr>
        </a:p>
      </dgm:t>
    </dgm:pt>
    <dgm:pt modelId="{D8E5DD60-B039-4058-A494-E1686616D484}">
      <dgm:prSet phldrT="[Tekst]" custT="1"/>
      <dgm:spPr>
        <a:ln>
          <a:noFill/>
        </a:ln>
      </dgm:spPr>
      <dgm:t>
        <a:bodyPr/>
        <a:lstStyle/>
        <a:p>
          <a:r>
            <a:rPr lang="pl-PL" sz="900" b="1" dirty="0">
              <a:latin typeface="Lato" panose="020F0502020204030203" pitchFamily="34" charset="-18"/>
            </a:rPr>
            <a:t>6. NOWE TERENY ZAINWESTOWANE</a:t>
          </a:r>
        </a:p>
      </dgm:t>
    </dgm:pt>
    <dgm:pt modelId="{B8BD2862-BA01-497F-AE92-481B59FF105C}" type="parTrans" cxnId="{42852819-D7BC-4A17-ACDC-877DECB6464C}">
      <dgm:prSet/>
      <dgm:spPr/>
      <dgm:t>
        <a:bodyPr/>
        <a:lstStyle/>
        <a:p>
          <a:endParaRPr lang="pl-PL"/>
        </a:p>
      </dgm:t>
    </dgm:pt>
    <dgm:pt modelId="{38CEC52E-25EA-4B9D-A946-67933FB5A39A}" type="sibTrans" cxnId="{42852819-D7BC-4A17-ACDC-877DECB6464C}">
      <dgm:prSet custT="1"/>
      <dgm:spPr/>
      <dgm:t>
        <a:bodyPr/>
        <a:lstStyle/>
        <a:p>
          <a:endParaRPr lang="pl-PL" sz="900" dirty="0">
            <a:latin typeface="Lato" panose="020F0502020204030203" pitchFamily="34" charset="-18"/>
          </a:endParaRPr>
        </a:p>
      </dgm:t>
    </dgm:pt>
    <dgm:pt modelId="{C26B5D71-5815-4003-9FBA-35308591F35A}">
      <dgm:prSet phldrT="[Tekst]" custT="1"/>
      <dgm:spPr>
        <a:solidFill>
          <a:srgbClr val="00B050"/>
        </a:solidFill>
        <a:ln>
          <a:noFill/>
        </a:ln>
      </dgm:spPr>
      <dgm:t>
        <a:bodyPr/>
        <a:lstStyle/>
        <a:p>
          <a:r>
            <a:rPr lang="pl-PL" sz="900" b="1" dirty="0">
              <a:latin typeface="Lato" panose="020F0502020204030203" pitchFamily="34" charset="-18"/>
            </a:rPr>
            <a:t>7. NOWE OBSZARY ZIELENI</a:t>
          </a:r>
        </a:p>
      </dgm:t>
    </dgm:pt>
    <dgm:pt modelId="{FC0CDB3C-8E50-42CE-8F62-C42707E67102}" type="parTrans" cxnId="{07985F6D-28C2-4E1E-AB34-6D6B3EFD4B42}">
      <dgm:prSet/>
      <dgm:spPr/>
      <dgm:t>
        <a:bodyPr/>
        <a:lstStyle/>
        <a:p>
          <a:endParaRPr lang="pl-PL"/>
        </a:p>
      </dgm:t>
    </dgm:pt>
    <dgm:pt modelId="{D59F9360-6526-4DB3-A20F-23A80E4B1AED}" type="sibTrans" cxnId="{07985F6D-28C2-4E1E-AB34-6D6B3EFD4B42}">
      <dgm:prSet custT="1"/>
      <dgm:spPr>
        <a:solidFill>
          <a:srgbClr val="00B050"/>
        </a:solidFill>
      </dgm:spPr>
      <dgm:t>
        <a:bodyPr/>
        <a:lstStyle/>
        <a:p>
          <a:endParaRPr lang="pl-PL" sz="900" dirty="0">
            <a:latin typeface="Lato" panose="020F0502020204030203" pitchFamily="34" charset="-18"/>
          </a:endParaRPr>
        </a:p>
      </dgm:t>
    </dgm:pt>
    <dgm:pt modelId="{90A8DA0C-3A48-4763-8196-7D01C5090809}">
      <dgm:prSet phldrT="[Tekst]" custT="1"/>
      <dgm:spPr>
        <a:solidFill>
          <a:srgbClr val="DEA900"/>
        </a:solidFill>
        <a:ln>
          <a:noFill/>
        </a:ln>
      </dgm:spPr>
      <dgm:t>
        <a:bodyPr/>
        <a:lstStyle/>
        <a:p>
          <a:r>
            <a:rPr lang="pl-PL" sz="900" b="1" dirty="0">
              <a:latin typeface="Lato" panose="020F0502020204030203" pitchFamily="34" charset="-18"/>
            </a:rPr>
            <a:t>8. ROZWÓJ TRANSPORTU SZYNOWEGO</a:t>
          </a:r>
        </a:p>
      </dgm:t>
    </dgm:pt>
    <dgm:pt modelId="{66BCBDF9-74EF-4DD2-87B0-29AB7F7C58A7}" type="parTrans" cxnId="{882E44BE-343F-4D2A-9CF4-559E403B8048}">
      <dgm:prSet/>
      <dgm:spPr/>
      <dgm:t>
        <a:bodyPr/>
        <a:lstStyle/>
        <a:p>
          <a:endParaRPr lang="pl-PL"/>
        </a:p>
      </dgm:t>
    </dgm:pt>
    <dgm:pt modelId="{76245AA6-E197-472D-8EA7-D50F1A1C34C6}" type="sibTrans" cxnId="{882E44BE-343F-4D2A-9CF4-559E403B8048}">
      <dgm:prSet custT="1"/>
      <dgm:spPr/>
      <dgm:t>
        <a:bodyPr/>
        <a:lstStyle/>
        <a:p>
          <a:endParaRPr lang="pl-PL" sz="900" dirty="0">
            <a:latin typeface="Lato" panose="020F0502020204030203" pitchFamily="34" charset="-18"/>
          </a:endParaRPr>
        </a:p>
      </dgm:t>
    </dgm:pt>
    <dgm:pt modelId="{6F171C24-1504-42EF-A65E-2A86CFCAC206}" type="pres">
      <dgm:prSet presAssocID="{FB51DE52-DD38-4640-B0B3-31C38961B943}" presName="cycle" presStyleCnt="0">
        <dgm:presLayoutVars>
          <dgm:dir/>
          <dgm:resizeHandles val="exact"/>
        </dgm:presLayoutVars>
      </dgm:prSet>
      <dgm:spPr/>
    </dgm:pt>
    <dgm:pt modelId="{458A3655-25CE-4979-A5B6-B171CE0CF508}" type="pres">
      <dgm:prSet presAssocID="{FE3DE3C2-5BE2-4AE0-85AE-40902A160F30}" presName="node" presStyleLbl="node1" presStyleIdx="0" presStyleCnt="9" custScaleX="142837" custRadScaleRad="83117" custRadScaleInc="25657">
        <dgm:presLayoutVars>
          <dgm:bulletEnabled val="1"/>
        </dgm:presLayoutVars>
      </dgm:prSet>
      <dgm:spPr/>
    </dgm:pt>
    <dgm:pt modelId="{AA6E4015-A80B-474C-806E-4F0F6D2DED95}" type="pres">
      <dgm:prSet presAssocID="{2FD03A3D-6EB2-40A2-BBA1-42E12202E9AF}" presName="sibTrans" presStyleLbl="sibTrans2D1" presStyleIdx="0" presStyleCnt="9" custAng="4669617" custScaleX="119244" custLinFactX="-195467" custLinFactY="70376" custLinFactNeighborX="-200000" custLinFactNeighborY="100000"/>
      <dgm:spPr/>
    </dgm:pt>
    <dgm:pt modelId="{41ACBC09-2A02-467D-803A-3DBF7200F616}" type="pres">
      <dgm:prSet presAssocID="{2FD03A3D-6EB2-40A2-BBA1-42E12202E9AF}" presName="connectorText" presStyleLbl="sibTrans2D1" presStyleIdx="0" presStyleCnt="9"/>
      <dgm:spPr/>
    </dgm:pt>
    <dgm:pt modelId="{40B06895-2017-4F8A-8951-245C3D91F285}" type="pres">
      <dgm:prSet presAssocID="{03894AAE-A5B3-4105-ABC5-8E1309ADC897}" presName="node" presStyleLbl="node1" presStyleIdx="1" presStyleCnt="9" custScaleX="158640" custRadScaleRad="111341" custRadScaleInc="71834">
        <dgm:presLayoutVars>
          <dgm:bulletEnabled val="1"/>
        </dgm:presLayoutVars>
      </dgm:prSet>
      <dgm:spPr/>
    </dgm:pt>
    <dgm:pt modelId="{622C446A-F191-44C3-AC22-3F4DD23324D6}" type="pres">
      <dgm:prSet presAssocID="{951EF48F-F20A-4E66-927D-EE1956B854E1}" presName="sibTrans" presStyleLbl="sibTrans2D1" presStyleIdx="1" presStyleCnt="9" custAng="4949252" custScaleX="142871" custLinFactX="-300000" custLinFactNeighborX="-317644" custLinFactNeighborY="-45773"/>
      <dgm:spPr/>
    </dgm:pt>
    <dgm:pt modelId="{BFB526EE-69C3-4D62-8A73-724A205D2154}" type="pres">
      <dgm:prSet presAssocID="{951EF48F-F20A-4E66-927D-EE1956B854E1}" presName="connectorText" presStyleLbl="sibTrans2D1" presStyleIdx="1" presStyleCnt="9"/>
      <dgm:spPr/>
    </dgm:pt>
    <dgm:pt modelId="{6324C950-A076-44A9-B1D1-0464FFF26961}" type="pres">
      <dgm:prSet presAssocID="{A9D21941-F526-4227-9CA8-FA84E5077A91}" presName="node" presStyleLbl="node1" presStyleIdx="2" presStyleCnt="9" custScaleX="142837" custRadScaleRad="116725" custRadScaleInc="31375">
        <dgm:presLayoutVars>
          <dgm:bulletEnabled val="1"/>
        </dgm:presLayoutVars>
      </dgm:prSet>
      <dgm:spPr/>
    </dgm:pt>
    <dgm:pt modelId="{3FB0DCBC-CB4A-4B37-8576-C8E0789E4377}" type="pres">
      <dgm:prSet presAssocID="{10DBFF81-AB9C-4AE3-8913-B7DBFC374555}" presName="sibTrans" presStyleLbl="sibTrans2D1" presStyleIdx="2" presStyleCnt="9" custAng="3754707" custScaleX="173097" custLinFactX="-200000" custLinFactY="-100000" custLinFactNeighborX="-205114" custLinFactNeighborY="-118692"/>
      <dgm:spPr/>
    </dgm:pt>
    <dgm:pt modelId="{1B09B2AF-5D20-40A2-B909-D26AB7B011D7}" type="pres">
      <dgm:prSet presAssocID="{10DBFF81-AB9C-4AE3-8913-B7DBFC374555}" presName="connectorText" presStyleLbl="sibTrans2D1" presStyleIdx="2" presStyleCnt="9"/>
      <dgm:spPr/>
    </dgm:pt>
    <dgm:pt modelId="{FD3626E6-5FE0-47F3-858E-95022A41C65D}" type="pres">
      <dgm:prSet presAssocID="{A4ADC156-FB82-43F7-9834-E5DB59B5AF46}" presName="node" presStyleLbl="node1" presStyleIdx="3" presStyleCnt="9" custScaleX="142837">
        <dgm:presLayoutVars>
          <dgm:bulletEnabled val="1"/>
        </dgm:presLayoutVars>
      </dgm:prSet>
      <dgm:spPr/>
    </dgm:pt>
    <dgm:pt modelId="{D5A28B90-C642-4A3F-A072-4C8D4F29CA82}" type="pres">
      <dgm:prSet presAssocID="{149438B2-FE49-4358-9EE6-C2FF859E9A21}" presName="sibTrans" presStyleLbl="sibTrans2D1" presStyleIdx="3" presStyleCnt="9" custAng="4259373" custScaleX="153892" custLinFactY="-100000" custLinFactNeighborX="-71187" custLinFactNeighborY="-151750"/>
      <dgm:spPr/>
    </dgm:pt>
    <dgm:pt modelId="{DB292CC2-2E2C-4464-AC6A-20C43F3DD5AC}" type="pres">
      <dgm:prSet presAssocID="{149438B2-FE49-4358-9EE6-C2FF859E9A21}" presName="connectorText" presStyleLbl="sibTrans2D1" presStyleIdx="3" presStyleCnt="9"/>
      <dgm:spPr/>
    </dgm:pt>
    <dgm:pt modelId="{F9F8A3E7-2490-4AFA-BDAF-4FCD80084C67}" type="pres">
      <dgm:prSet presAssocID="{AD6B9BBA-926B-4950-B488-3DD9A559FEB7}" presName="node" presStyleLbl="node1" presStyleIdx="4" presStyleCnt="9" custScaleX="142837" custRadScaleRad="91799" custRadScaleInc="22862">
        <dgm:presLayoutVars>
          <dgm:bulletEnabled val="1"/>
        </dgm:presLayoutVars>
      </dgm:prSet>
      <dgm:spPr/>
    </dgm:pt>
    <dgm:pt modelId="{922EAD8E-DA05-42B8-BE2B-D7BFAA1C70CF}" type="pres">
      <dgm:prSet presAssocID="{48BCB3D6-2B40-42AB-AC96-D6459C7EF9AC}" presName="sibTrans" presStyleLbl="sibTrans2D1" presStyleIdx="4" presStyleCnt="9" custAng="4718271" custScaleX="201872" custLinFactX="196594" custLinFactY="-100000" custLinFactNeighborX="200000" custLinFactNeighborY="-139035"/>
      <dgm:spPr/>
    </dgm:pt>
    <dgm:pt modelId="{8E6B1080-0AC3-4ED2-AA34-356F8F5CE925}" type="pres">
      <dgm:prSet presAssocID="{48BCB3D6-2B40-42AB-AC96-D6459C7EF9AC}" presName="connectorText" presStyleLbl="sibTrans2D1" presStyleIdx="4" presStyleCnt="9"/>
      <dgm:spPr/>
    </dgm:pt>
    <dgm:pt modelId="{67613DD8-5E2D-4A58-92F8-33288F22BC70}" type="pres">
      <dgm:prSet presAssocID="{D8E5DD60-B039-4058-A494-E1686616D484}" presName="node" presStyleLbl="node1" presStyleIdx="5" presStyleCnt="9" custScaleX="156678" custRadScaleRad="99891" custRadScaleInc="62819">
        <dgm:presLayoutVars>
          <dgm:bulletEnabled val="1"/>
        </dgm:presLayoutVars>
      </dgm:prSet>
      <dgm:spPr/>
    </dgm:pt>
    <dgm:pt modelId="{43FE2339-93D0-41B8-9DCC-EB7BFC722AE7}" type="pres">
      <dgm:prSet presAssocID="{38CEC52E-25EA-4B9D-A946-67933FB5A39A}" presName="sibTrans" presStyleLbl="sibTrans2D1" presStyleIdx="5" presStyleCnt="9" custAng="3960203" custScaleX="189682" custLinFactX="200000" custLinFactNeighborX="264115" custLinFactNeighborY="-83917"/>
      <dgm:spPr/>
    </dgm:pt>
    <dgm:pt modelId="{33B1CFD5-77D0-446F-A304-1816D30DAE74}" type="pres">
      <dgm:prSet presAssocID="{38CEC52E-25EA-4B9D-A946-67933FB5A39A}" presName="connectorText" presStyleLbl="sibTrans2D1" presStyleIdx="5" presStyleCnt="9"/>
      <dgm:spPr/>
    </dgm:pt>
    <dgm:pt modelId="{6F9A9E14-0606-41C9-BD1E-AA3F256E8C9F}" type="pres">
      <dgm:prSet presAssocID="{C26B5D71-5815-4003-9FBA-35308591F35A}" presName="node" presStyleLbl="node1" presStyleIdx="6" presStyleCnt="9" custScaleX="142837" custRadScaleRad="109601" custRadScaleInc="56521">
        <dgm:presLayoutVars>
          <dgm:bulletEnabled val="1"/>
        </dgm:presLayoutVars>
      </dgm:prSet>
      <dgm:spPr/>
    </dgm:pt>
    <dgm:pt modelId="{47AB4523-48FB-425E-A6DF-F1C576C15D97}" type="pres">
      <dgm:prSet presAssocID="{D59F9360-6526-4DB3-A20F-23A80E4B1AED}" presName="sibTrans" presStyleLbl="sibTrans2D1" presStyleIdx="6" presStyleCnt="9" custAng="4566170" custScaleX="264758" custLinFactX="400000" custLinFactNeighborX="414307" custLinFactNeighborY="89003"/>
      <dgm:spPr/>
    </dgm:pt>
    <dgm:pt modelId="{40AF6313-7462-4231-874D-75D65FA82F78}" type="pres">
      <dgm:prSet presAssocID="{D59F9360-6526-4DB3-A20F-23A80E4B1AED}" presName="connectorText" presStyleLbl="sibTrans2D1" presStyleIdx="6" presStyleCnt="9"/>
      <dgm:spPr/>
    </dgm:pt>
    <dgm:pt modelId="{B755DB85-5F89-4EA1-A85B-44B9E92E8EFF}" type="pres">
      <dgm:prSet presAssocID="{90A8DA0C-3A48-4763-8196-7D01C5090809}" presName="node" presStyleLbl="node1" presStyleIdx="7" presStyleCnt="9" custScaleX="155856" custRadScaleRad="119744" custRadScaleInc="-1674">
        <dgm:presLayoutVars>
          <dgm:bulletEnabled val="1"/>
        </dgm:presLayoutVars>
      </dgm:prSet>
      <dgm:spPr/>
    </dgm:pt>
    <dgm:pt modelId="{BAFA201D-77B1-4CE6-99F0-01F69B0EECF2}" type="pres">
      <dgm:prSet presAssocID="{76245AA6-E197-472D-8EA7-D50F1A1C34C6}" presName="sibTrans" presStyleLbl="sibTrans2D1" presStyleIdx="7" presStyleCnt="9" custAng="3996900" custScaleX="136238" custLinFactX="100000" custLinFactY="100000" custLinFactNeighborX="137655" custLinFactNeighborY="116149"/>
      <dgm:spPr/>
    </dgm:pt>
    <dgm:pt modelId="{938C5ADD-0B2C-4F8A-A2B8-475373A1B62E}" type="pres">
      <dgm:prSet presAssocID="{76245AA6-E197-472D-8EA7-D50F1A1C34C6}" presName="connectorText" presStyleLbl="sibTrans2D1" presStyleIdx="7" presStyleCnt="9"/>
      <dgm:spPr/>
    </dgm:pt>
    <dgm:pt modelId="{E5FCF2E0-F5FC-45C2-ACD3-7CF1D5041EBF}" type="pres">
      <dgm:prSet presAssocID="{72EF7DD5-31AE-458B-A7C9-F6A96C218848}" presName="node" presStyleLbl="node1" presStyleIdx="8" presStyleCnt="9" custScaleX="142837" custRadScaleRad="103317" custRadScaleInc="-12336">
        <dgm:presLayoutVars>
          <dgm:bulletEnabled val="1"/>
        </dgm:presLayoutVars>
      </dgm:prSet>
      <dgm:spPr/>
    </dgm:pt>
    <dgm:pt modelId="{85B98C9C-E01F-4196-81CB-190C03997E4B}" type="pres">
      <dgm:prSet presAssocID="{3F7F254F-11FA-414A-86D4-32C0DC0935BD}" presName="sibTrans" presStyleLbl="sibTrans2D1" presStyleIdx="8" presStyleCnt="9" custAng="4481395" custScaleX="248428" custLinFactX="-33305" custLinFactY="100000" custLinFactNeighborX="-100000" custLinFactNeighborY="156073"/>
      <dgm:spPr/>
    </dgm:pt>
    <dgm:pt modelId="{BAEC9EA5-8E0D-46A9-9AAE-17A9C06244BE}" type="pres">
      <dgm:prSet presAssocID="{3F7F254F-11FA-414A-86D4-32C0DC0935BD}" presName="connectorText" presStyleLbl="sibTrans2D1" presStyleIdx="8" presStyleCnt="9"/>
      <dgm:spPr/>
    </dgm:pt>
  </dgm:ptLst>
  <dgm:cxnLst>
    <dgm:cxn modelId="{84C9730A-50BD-414E-B5B3-B1927A31CC26}" srcId="{FB51DE52-DD38-4640-B0B3-31C38961B943}" destId="{72EF7DD5-31AE-458B-A7C9-F6A96C218848}" srcOrd="8" destOrd="0" parTransId="{7CB0D8E7-AB91-4632-A87C-FDE9D221AE43}" sibTransId="{3F7F254F-11FA-414A-86D4-32C0DC0935BD}"/>
    <dgm:cxn modelId="{9BE18C0D-EB65-45D9-A337-8E848903BD5F}" srcId="{FB51DE52-DD38-4640-B0B3-31C38961B943}" destId="{A4ADC156-FB82-43F7-9834-E5DB59B5AF46}" srcOrd="3" destOrd="0" parTransId="{BB250EE8-387A-4BE7-A6B9-F9FACAC6AABC}" sibTransId="{149438B2-FE49-4358-9EE6-C2FF859E9A21}"/>
    <dgm:cxn modelId="{56F34813-56D6-4712-BFBA-B0771EC310C4}" type="presOf" srcId="{3F7F254F-11FA-414A-86D4-32C0DC0935BD}" destId="{BAEC9EA5-8E0D-46A9-9AAE-17A9C06244BE}" srcOrd="1" destOrd="0" presId="urn:microsoft.com/office/officeart/2005/8/layout/cycle2"/>
    <dgm:cxn modelId="{42852819-D7BC-4A17-ACDC-877DECB6464C}" srcId="{FB51DE52-DD38-4640-B0B3-31C38961B943}" destId="{D8E5DD60-B039-4058-A494-E1686616D484}" srcOrd="5" destOrd="0" parTransId="{B8BD2862-BA01-497F-AE92-481B59FF105C}" sibTransId="{38CEC52E-25EA-4B9D-A946-67933FB5A39A}"/>
    <dgm:cxn modelId="{BDA04F1D-CA5C-48F1-A351-32CB5B370027}" srcId="{FB51DE52-DD38-4640-B0B3-31C38961B943}" destId="{A9D21941-F526-4227-9CA8-FA84E5077A91}" srcOrd="2" destOrd="0" parTransId="{8958D043-DD9B-40A2-B770-A7BFB1824234}" sibTransId="{10DBFF81-AB9C-4AE3-8913-B7DBFC374555}"/>
    <dgm:cxn modelId="{FF7BD525-B6C9-4A66-B3D7-CC3BFC5049FE}" type="presOf" srcId="{10DBFF81-AB9C-4AE3-8913-B7DBFC374555}" destId="{1B09B2AF-5D20-40A2-B909-D26AB7B011D7}" srcOrd="1" destOrd="0" presId="urn:microsoft.com/office/officeart/2005/8/layout/cycle2"/>
    <dgm:cxn modelId="{87E84A38-2F64-4E82-8B11-AC02D3537B10}" type="presOf" srcId="{72EF7DD5-31AE-458B-A7C9-F6A96C218848}" destId="{E5FCF2E0-F5FC-45C2-ACD3-7CF1D5041EBF}" srcOrd="0" destOrd="0" presId="urn:microsoft.com/office/officeart/2005/8/layout/cycle2"/>
    <dgm:cxn modelId="{A8DFB441-729C-4B57-99F6-2A332C69B59F}" srcId="{FB51DE52-DD38-4640-B0B3-31C38961B943}" destId="{FE3DE3C2-5BE2-4AE0-85AE-40902A160F30}" srcOrd="0" destOrd="0" parTransId="{33F62299-4D56-4513-81D5-6FE58CEEBCE5}" sibTransId="{2FD03A3D-6EB2-40A2-BBA1-42E12202E9AF}"/>
    <dgm:cxn modelId="{0E014D44-C9F7-404F-9E03-940D43E323F2}" type="presOf" srcId="{D59F9360-6526-4DB3-A20F-23A80E4B1AED}" destId="{40AF6313-7462-4231-874D-75D65FA82F78}" srcOrd="1" destOrd="0" presId="urn:microsoft.com/office/officeart/2005/8/layout/cycle2"/>
    <dgm:cxn modelId="{35F88944-2A39-41E5-BCE5-37584AB7404C}" type="presOf" srcId="{90A8DA0C-3A48-4763-8196-7D01C5090809}" destId="{B755DB85-5F89-4EA1-A85B-44B9E92E8EFF}" srcOrd="0" destOrd="0" presId="urn:microsoft.com/office/officeart/2005/8/layout/cycle2"/>
    <dgm:cxn modelId="{43FEA268-D985-4B1B-8988-7020ECA57CD8}" type="presOf" srcId="{149438B2-FE49-4358-9EE6-C2FF859E9A21}" destId="{DB292CC2-2E2C-4464-AC6A-20C43F3DD5AC}" srcOrd="1" destOrd="0" presId="urn:microsoft.com/office/officeart/2005/8/layout/cycle2"/>
    <dgm:cxn modelId="{3C92BC49-7BDC-4D36-A41B-5315E002BF89}" type="presOf" srcId="{2FD03A3D-6EB2-40A2-BBA1-42E12202E9AF}" destId="{41ACBC09-2A02-467D-803A-3DBF7200F616}" srcOrd="1" destOrd="0" presId="urn:microsoft.com/office/officeart/2005/8/layout/cycle2"/>
    <dgm:cxn modelId="{6F27F64A-C6B7-4A4D-9DC3-A5CC582BE2B8}" type="presOf" srcId="{48BCB3D6-2B40-42AB-AC96-D6459C7EF9AC}" destId="{8E6B1080-0AC3-4ED2-AA34-356F8F5CE925}" srcOrd="1" destOrd="0" presId="urn:microsoft.com/office/officeart/2005/8/layout/cycle2"/>
    <dgm:cxn modelId="{4B65C46C-652B-40DB-A713-188E2297CD27}" type="presOf" srcId="{48BCB3D6-2B40-42AB-AC96-D6459C7EF9AC}" destId="{922EAD8E-DA05-42B8-BE2B-D7BFAA1C70CF}" srcOrd="0" destOrd="0" presId="urn:microsoft.com/office/officeart/2005/8/layout/cycle2"/>
    <dgm:cxn modelId="{07985F6D-28C2-4E1E-AB34-6D6B3EFD4B42}" srcId="{FB51DE52-DD38-4640-B0B3-31C38961B943}" destId="{C26B5D71-5815-4003-9FBA-35308591F35A}" srcOrd="6" destOrd="0" parTransId="{FC0CDB3C-8E50-42CE-8F62-C42707E67102}" sibTransId="{D59F9360-6526-4DB3-A20F-23A80E4B1AED}"/>
    <dgm:cxn modelId="{E8700572-B1B5-4045-B8B2-E7E4AD89A8A7}" type="presOf" srcId="{951EF48F-F20A-4E66-927D-EE1956B854E1}" destId="{BFB526EE-69C3-4D62-8A73-724A205D2154}" srcOrd="1" destOrd="0" presId="urn:microsoft.com/office/officeart/2005/8/layout/cycle2"/>
    <dgm:cxn modelId="{63FEF952-2C35-4ADD-94E7-4FB617610981}" srcId="{FB51DE52-DD38-4640-B0B3-31C38961B943}" destId="{03894AAE-A5B3-4105-ABC5-8E1309ADC897}" srcOrd="1" destOrd="0" parTransId="{4B024D59-5F8A-4066-929F-0A59FF799C95}" sibTransId="{951EF48F-F20A-4E66-927D-EE1956B854E1}"/>
    <dgm:cxn modelId="{781F8278-4F60-4227-BE03-FBF41B55E55B}" type="presOf" srcId="{A9D21941-F526-4227-9CA8-FA84E5077A91}" destId="{6324C950-A076-44A9-B1D1-0464FFF26961}" srcOrd="0" destOrd="0" presId="urn:microsoft.com/office/officeart/2005/8/layout/cycle2"/>
    <dgm:cxn modelId="{06991879-C942-4AB2-8235-37E09B53736C}" type="presOf" srcId="{D59F9360-6526-4DB3-A20F-23A80E4B1AED}" destId="{47AB4523-48FB-425E-A6DF-F1C576C15D97}" srcOrd="0" destOrd="0" presId="urn:microsoft.com/office/officeart/2005/8/layout/cycle2"/>
    <dgm:cxn modelId="{43DD3A59-469C-42B8-9EDA-6F61811AC64C}" type="presOf" srcId="{C26B5D71-5815-4003-9FBA-35308591F35A}" destId="{6F9A9E14-0606-41C9-BD1E-AA3F256E8C9F}" srcOrd="0" destOrd="0" presId="urn:microsoft.com/office/officeart/2005/8/layout/cycle2"/>
    <dgm:cxn modelId="{44B1D488-C72B-4572-9853-E4D1AB17CA9B}" type="presOf" srcId="{D8E5DD60-B039-4058-A494-E1686616D484}" destId="{67613DD8-5E2D-4A58-92F8-33288F22BC70}" srcOrd="0" destOrd="0" presId="urn:microsoft.com/office/officeart/2005/8/layout/cycle2"/>
    <dgm:cxn modelId="{F1496090-EA1F-47A9-8540-73873FBD3697}" type="presOf" srcId="{03894AAE-A5B3-4105-ABC5-8E1309ADC897}" destId="{40B06895-2017-4F8A-8951-245C3D91F285}" srcOrd="0" destOrd="0" presId="urn:microsoft.com/office/officeart/2005/8/layout/cycle2"/>
    <dgm:cxn modelId="{1C940995-5225-45C2-9A72-00F5DD4EA8B2}" type="presOf" srcId="{3F7F254F-11FA-414A-86D4-32C0DC0935BD}" destId="{85B98C9C-E01F-4196-81CB-190C03997E4B}" srcOrd="0" destOrd="0" presId="urn:microsoft.com/office/officeart/2005/8/layout/cycle2"/>
    <dgm:cxn modelId="{7167BB98-5630-45D9-8590-1D4181B39884}" type="presOf" srcId="{AD6B9BBA-926B-4950-B488-3DD9A559FEB7}" destId="{F9F8A3E7-2490-4AFA-BDAF-4FCD80084C67}" srcOrd="0" destOrd="0" presId="urn:microsoft.com/office/officeart/2005/8/layout/cycle2"/>
    <dgm:cxn modelId="{2470A6A4-4A19-4C03-A3A0-BB2188E6494B}" type="presOf" srcId="{10DBFF81-AB9C-4AE3-8913-B7DBFC374555}" destId="{3FB0DCBC-CB4A-4B37-8576-C8E0789E4377}" srcOrd="0" destOrd="0" presId="urn:microsoft.com/office/officeart/2005/8/layout/cycle2"/>
    <dgm:cxn modelId="{882E44BE-343F-4D2A-9CF4-559E403B8048}" srcId="{FB51DE52-DD38-4640-B0B3-31C38961B943}" destId="{90A8DA0C-3A48-4763-8196-7D01C5090809}" srcOrd="7" destOrd="0" parTransId="{66BCBDF9-74EF-4DD2-87B0-29AB7F7C58A7}" sibTransId="{76245AA6-E197-472D-8EA7-D50F1A1C34C6}"/>
    <dgm:cxn modelId="{19DFE9C0-0ADC-4F0F-971D-B01C94F06E54}" type="presOf" srcId="{2FD03A3D-6EB2-40A2-BBA1-42E12202E9AF}" destId="{AA6E4015-A80B-474C-806E-4F0F6D2DED95}" srcOrd="0" destOrd="0" presId="urn:microsoft.com/office/officeart/2005/8/layout/cycle2"/>
    <dgm:cxn modelId="{8DAA06C8-EEAF-4831-8A27-27016F792F99}" type="presOf" srcId="{A4ADC156-FB82-43F7-9834-E5DB59B5AF46}" destId="{FD3626E6-5FE0-47F3-858E-95022A41C65D}" srcOrd="0" destOrd="0" presId="urn:microsoft.com/office/officeart/2005/8/layout/cycle2"/>
    <dgm:cxn modelId="{5DABAACC-805C-4662-AACF-18D5FE45A491}" type="presOf" srcId="{FE3DE3C2-5BE2-4AE0-85AE-40902A160F30}" destId="{458A3655-25CE-4979-A5B6-B171CE0CF508}" srcOrd="0" destOrd="0" presId="urn:microsoft.com/office/officeart/2005/8/layout/cycle2"/>
    <dgm:cxn modelId="{E604B5CE-FF5B-4171-8FFA-D4F8F117D5BF}" type="presOf" srcId="{76245AA6-E197-472D-8EA7-D50F1A1C34C6}" destId="{BAFA201D-77B1-4CE6-99F0-01F69B0EECF2}" srcOrd="0" destOrd="0" presId="urn:microsoft.com/office/officeart/2005/8/layout/cycle2"/>
    <dgm:cxn modelId="{DE55D6CF-83E5-403C-AC40-C31BFFAA9D34}" type="presOf" srcId="{38CEC52E-25EA-4B9D-A946-67933FB5A39A}" destId="{33B1CFD5-77D0-446F-A304-1816D30DAE74}" srcOrd="1" destOrd="0" presId="urn:microsoft.com/office/officeart/2005/8/layout/cycle2"/>
    <dgm:cxn modelId="{A3E135D0-0986-4568-9E3A-644283463170}" type="presOf" srcId="{149438B2-FE49-4358-9EE6-C2FF859E9A21}" destId="{D5A28B90-C642-4A3F-A072-4C8D4F29CA82}" srcOrd="0" destOrd="0" presId="urn:microsoft.com/office/officeart/2005/8/layout/cycle2"/>
    <dgm:cxn modelId="{3541E6D8-8671-4580-8D90-53545D675A1C}" type="presOf" srcId="{FB51DE52-DD38-4640-B0B3-31C38961B943}" destId="{6F171C24-1504-42EF-A65E-2A86CFCAC206}" srcOrd="0" destOrd="0" presId="urn:microsoft.com/office/officeart/2005/8/layout/cycle2"/>
    <dgm:cxn modelId="{25D8E3DE-0999-4660-9992-7D0C2B4E5A73}" type="presOf" srcId="{38CEC52E-25EA-4B9D-A946-67933FB5A39A}" destId="{43FE2339-93D0-41B8-9DCC-EB7BFC722AE7}" srcOrd="0" destOrd="0" presId="urn:microsoft.com/office/officeart/2005/8/layout/cycle2"/>
    <dgm:cxn modelId="{38A41DF1-1E77-4098-9E15-E702C9673E2A}" type="presOf" srcId="{76245AA6-E197-472D-8EA7-D50F1A1C34C6}" destId="{938C5ADD-0B2C-4F8A-A2B8-475373A1B62E}" srcOrd="1" destOrd="0" presId="urn:microsoft.com/office/officeart/2005/8/layout/cycle2"/>
    <dgm:cxn modelId="{7F2B54FC-D10F-49D5-B8F5-3BDC74535502}" srcId="{FB51DE52-DD38-4640-B0B3-31C38961B943}" destId="{AD6B9BBA-926B-4950-B488-3DD9A559FEB7}" srcOrd="4" destOrd="0" parTransId="{C7B292FD-F428-4B45-A3A3-C5471B718166}" sibTransId="{48BCB3D6-2B40-42AB-AC96-D6459C7EF9AC}"/>
    <dgm:cxn modelId="{3B1AECFD-ECD2-4E17-9528-3456AA6E4A0E}" type="presOf" srcId="{951EF48F-F20A-4E66-927D-EE1956B854E1}" destId="{622C446A-F191-44C3-AC22-3F4DD23324D6}" srcOrd="0" destOrd="0" presId="urn:microsoft.com/office/officeart/2005/8/layout/cycle2"/>
    <dgm:cxn modelId="{7528C96D-EDBA-493C-A86A-71637B45A031}" type="presParOf" srcId="{6F171C24-1504-42EF-A65E-2A86CFCAC206}" destId="{458A3655-25CE-4979-A5B6-B171CE0CF508}" srcOrd="0" destOrd="0" presId="urn:microsoft.com/office/officeart/2005/8/layout/cycle2"/>
    <dgm:cxn modelId="{189B2F5A-B804-4236-91A4-CE67B2A2E4DE}" type="presParOf" srcId="{6F171C24-1504-42EF-A65E-2A86CFCAC206}" destId="{AA6E4015-A80B-474C-806E-4F0F6D2DED95}" srcOrd="1" destOrd="0" presId="urn:microsoft.com/office/officeart/2005/8/layout/cycle2"/>
    <dgm:cxn modelId="{AD3150E3-5BC1-477D-A0DB-3121DFB8A72B}" type="presParOf" srcId="{AA6E4015-A80B-474C-806E-4F0F6D2DED95}" destId="{41ACBC09-2A02-467D-803A-3DBF7200F616}" srcOrd="0" destOrd="0" presId="urn:microsoft.com/office/officeart/2005/8/layout/cycle2"/>
    <dgm:cxn modelId="{959CA699-5450-424B-95AB-EDF30935AD4D}" type="presParOf" srcId="{6F171C24-1504-42EF-A65E-2A86CFCAC206}" destId="{40B06895-2017-4F8A-8951-245C3D91F285}" srcOrd="2" destOrd="0" presId="urn:microsoft.com/office/officeart/2005/8/layout/cycle2"/>
    <dgm:cxn modelId="{FD76A381-103B-4942-8D95-567475618D7F}" type="presParOf" srcId="{6F171C24-1504-42EF-A65E-2A86CFCAC206}" destId="{622C446A-F191-44C3-AC22-3F4DD23324D6}" srcOrd="3" destOrd="0" presId="urn:microsoft.com/office/officeart/2005/8/layout/cycle2"/>
    <dgm:cxn modelId="{7EF73EF6-63CE-4237-9A8B-A1F4A7FCDD28}" type="presParOf" srcId="{622C446A-F191-44C3-AC22-3F4DD23324D6}" destId="{BFB526EE-69C3-4D62-8A73-724A205D2154}" srcOrd="0" destOrd="0" presId="urn:microsoft.com/office/officeart/2005/8/layout/cycle2"/>
    <dgm:cxn modelId="{B24A88A7-1E37-433F-AEB5-A7010473D885}" type="presParOf" srcId="{6F171C24-1504-42EF-A65E-2A86CFCAC206}" destId="{6324C950-A076-44A9-B1D1-0464FFF26961}" srcOrd="4" destOrd="0" presId="urn:microsoft.com/office/officeart/2005/8/layout/cycle2"/>
    <dgm:cxn modelId="{32983A36-F6E5-4084-A1B3-03C7435A8443}" type="presParOf" srcId="{6F171C24-1504-42EF-A65E-2A86CFCAC206}" destId="{3FB0DCBC-CB4A-4B37-8576-C8E0789E4377}" srcOrd="5" destOrd="0" presId="urn:microsoft.com/office/officeart/2005/8/layout/cycle2"/>
    <dgm:cxn modelId="{581BBBDE-B4FE-4E31-A5D1-EEFF5376346F}" type="presParOf" srcId="{3FB0DCBC-CB4A-4B37-8576-C8E0789E4377}" destId="{1B09B2AF-5D20-40A2-B909-D26AB7B011D7}" srcOrd="0" destOrd="0" presId="urn:microsoft.com/office/officeart/2005/8/layout/cycle2"/>
    <dgm:cxn modelId="{065321C2-16A9-49AE-AE89-F7A0D813B5B9}" type="presParOf" srcId="{6F171C24-1504-42EF-A65E-2A86CFCAC206}" destId="{FD3626E6-5FE0-47F3-858E-95022A41C65D}" srcOrd="6" destOrd="0" presId="urn:microsoft.com/office/officeart/2005/8/layout/cycle2"/>
    <dgm:cxn modelId="{A647CAED-8846-4B41-A450-9B208B6D5192}" type="presParOf" srcId="{6F171C24-1504-42EF-A65E-2A86CFCAC206}" destId="{D5A28B90-C642-4A3F-A072-4C8D4F29CA82}" srcOrd="7" destOrd="0" presId="urn:microsoft.com/office/officeart/2005/8/layout/cycle2"/>
    <dgm:cxn modelId="{E784A08C-AC35-411A-9D6E-3D9B250A71E7}" type="presParOf" srcId="{D5A28B90-C642-4A3F-A072-4C8D4F29CA82}" destId="{DB292CC2-2E2C-4464-AC6A-20C43F3DD5AC}" srcOrd="0" destOrd="0" presId="urn:microsoft.com/office/officeart/2005/8/layout/cycle2"/>
    <dgm:cxn modelId="{2734B854-A636-4938-92EF-6D0921B6BDED}" type="presParOf" srcId="{6F171C24-1504-42EF-A65E-2A86CFCAC206}" destId="{F9F8A3E7-2490-4AFA-BDAF-4FCD80084C67}" srcOrd="8" destOrd="0" presId="urn:microsoft.com/office/officeart/2005/8/layout/cycle2"/>
    <dgm:cxn modelId="{C196AD6B-92D6-4381-B132-0F92913454A0}" type="presParOf" srcId="{6F171C24-1504-42EF-A65E-2A86CFCAC206}" destId="{922EAD8E-DA05-42B8-BE2B-D7BFAA1C70CF}" srcOrd="9" destOrd="0" presId="urn:microsoft.com/office/officeart/2005/8/layout/cycle2"/>
    <dgm:cxn modelId="{A335DF45-7F9B-421F-B520-2F93912FF2F8}" type="presParOf" srcId="{922EAD8E-DA05-42B8-BE2B-D7BFAA1C70CF}" destId="{8E6B1080-0AC3-4ED2-AA34-356F8F5CE925}" srcOrd="0" destOrd="0" presId="urn:microsoft.com/office/officeart/2005/8/layout/cycle2"/>
    <dgm:cxn modelId="{DDD8D926-CC80-44F3-AD92-726EF72FFAA2}" type="presParOf" srcId="{6F171C24-1504-42EF-A65E-2A86CFCAC206}" destId="{67613DD8-5E2D-4A58-92F8-33288F22BC70}" srcOrd="10" destOrd="0" presId="urn:microsoft.com/office/officeart/2005/8/layout/cycle2"/>
    <dgm:cxn modelId="{59843B0F-D36F-4016-8BBD-FE5C6AC06135}" type="presParOf" srcId="{6F171C24-1504-42EF-A65E-2A86CFCAC206}" destId="{43FE2339-93D0-41B8-9DCC-EB7BFC722AE7}" srcOrd="11" destOrd="0" presId="urn:microsoft.com/office/officeart/2005/8/layout/cycle2"/>
    <dgm:cxn modelId="{1A04C392-8F65-4087-B7A4-C69141A5774D}" type="presParOf" srcId="{43FE2339-93D0-41B8-9DCC-EB7BFC722AE7}" destId="{33B1CFD5-77D0-446F-A304-1816D30DAE74}" srcOrd="0" destOrd="0" presId="urn:microsoft.com/office/officeart/2005/8/layout/cycle2"/>
    <dgm:cxn modelId="{336C9F4C-06C8-43D9-9DA0-02894EE34FFD}" type="presParOf" srcId="{6F171C24-1504-42EF-A65E-2A86CFCAC206}" destId="{6F9A9E14-0606-41C9-BD1E-AA3F256E8C9F}" srcOrd="12" destOrd="0" presId="urn:microsoft.com/office/officeart/2005/8/layout/cycle2"/>
    <dgm:cxn modelId="{9B3757E4-E4F2-4C9A-BCCE-674E8C1AD7AD}" type="presParOf" srcId="{6F171C24-1504-42EF-A65E-2A86CFCAC206}" destId="{47AB4523-48FB-425E-A6DF-F1C576C15D97}" srcOrd="13" destOrd="0" presId="urn:microsoft.com/office/officeart/2005/8/layout/cycle2"/>
    <dgm:cxn modelId="{48DB71DB-F77A-484C-934C-34DE36C922EE}" type="presParOf" srcId="{47AB4523-48FB-425E-A6DF-F1C576C15D97}" destId="{40AF6313-7462-4231-874D-75D65FA82F78}" srcOrd="0" destOrd="0" presId="urn:microsoft.com/office/officeart/2005/8/layout/cycle2"/>
    <dgm:cxn modelId="{8D6848E8-637A-499F-BA23-7FFB695E4C64}" type="presParOf" srcId="{6F171C24-1504-42EF-A65E-2A86CFCAC206}" destId="{B755DB85-5F89-4EA1-A85B-44B9E92E8EFF}" srcOrd="14" destOrd="0" presId="urn:microsoft.com/office/officeart/2005/8/layout/cycle2"/>
    <dgm:cxn modelId="{5E3AA1CE-9518-454A-A78D-7E8AA4CB1F14}" type="presParOf" srcId="{6F171C24-1504-42EF-A65E-2A86CFCAC206}" destId="{BAFA201D-77B1-4CE6-99F0-01F69B0EECF2}" srcOrd="15" destOrd="0" presId="urn:microsoft.com/office/officeart/2005/8/layout/cycle2"/>
    <dgm:cxn modelId="{B9856B37-80A6-4B8B-818E-037CC26CF24C}" type="presParOf" srcId="{BAFA201D-77B1-4CE6-99F0-01F69B0EECF2}" destId="{938C5ADD-0B2C-4F8A-A2B8-475373A1B62E}" srcOrd="0" destOrd="0" presId="urn:microsoft.com/office/officeart/2005/8/layout/cycle2"/>
    <dgm:cxn modelId="{0B05AE9F-51F4-406B-9BB0-B55C82D6205C}" type="presParOf" srcId="{6F171C24-1504-42EF-A65E-2A86CFCAC206}" destId="{E5FCF2E0-F5FC-45C2-ACD3-7CF1D5041EBF}" srcOrd="16" destOrd="0" presId="urn:microsoft.com/office/officeart/2005/8/layout/cycle2"/>
    <dgm:cxn modelId="{24962360-7503-459D-A9E6-4773C09E5D07}" type="presParOf" srcId="{6F171C24-1504-42EF-A65E-2A86CFCAC206}" destId="{85B98C9C-E01F-4196-81CB-190C03997E4B}" srcOrd="17" destOrd="0" presId="urn:microsoft.com/office/officeart/2005/8/layout/cycle2"/>
    <dgm:cxn modelId="{428F8A12-9AF1-4AD6-8C5B-B436D82056BE}" type="presParOf" srcId="{85B98C9C-E01F-4196-81CB-190C03997E4B}" destId="{BAEC9EA5-8E0D-46A9-9AAE-17A9C06244B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dirty="0">
              <a:latin typeface="Lato" panose="020F0502020204030203" pitchFamily="34" charset="-18"/>
            </a:rPr>
            <a:t>Cel</a:t>
          </a:r>
          <a:r>
            <a:rPr lang="pl-PL" sz="1700" dirty="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Planowanie funkcjonalnych i wyposażonych w podstawowe usługi kompletnych, zwartych zespołów mieszkaniowych </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20710" custScaleY="35137" custLinFactNeighborX="-25492" custLinFactNeighborY="-17488"/>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81541" custScaleY="51957" custLinFactNeighborX="46360" custLinFactNeighborY="-34418">
        <dgm:presLayoutVars>
          <dgm:bulletEnabled val="1"/>
        </dgm:presLayoutVars>
      </dgm:prSet>
      <dgm:spPr/>
    </dgm:pt>
  </dgm:ptLst>
  <dgm:cxnLst>
    <dgm:cxn modelId="{7241655F-40F1-4D41-804F-D8361285FC63}" type="presOf" srcId="{BDD9133C-C400-4D21-8711-9EC403B7BC48}" destId="{A7C03CE3-E38A-4240-8FCF-5D7B19E70ABC}"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D0A50B6B-55BB-4A19-9AE8-4571C81D7D15}" type="presOf" srcId="{B2756A69-D63D-4F4E-BDE4-8FFD493F6F3B}" destId="{8E5D58D1-06C0-4AEE-B032-80D6DD9AF780}" srcOrd="0" destOrd="0" presId="urn:microsoft.com/office/officeart/2005/8/layout/lProcess3"/>
    <dgm:cxn modelId="{E431D4B8-CB1D-4DED-8947-A9D5790F3569}" type="presOf" srcId="{2332E628-85E0-4C76-B4A9-F5CAA6AE69BF}" destId="{3608DDE4-1869-45D6-998A-80AA50A6E111}"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55243FC5-B59C-4D3C-9D87-EE05A551A6A6}" type="presParOf" srcId="{8E5D58D1-06C0-4AEE-B032-80D6DD9AF780}" destId="{3DCBAB6E-9202-4FC9-BF06-F6329BDEA6C5}" srcOrd="0" destOrd="0" presId="urn:microsoft.com/office/officeart/2005/8/layout/lProcess3"/>
    <dgm:cxn modelId="{B2FE5D80-B3A6-4B7E-B0B4-2F230760808B}" type="presParOf" srcId="{3DCBAB6E-9202-4FC9-BF06-F6329BDEA6C5}" destId="{3608DDE4-1869-45D6-998A-80AA50A6E111}" srcOrd="0" destOrd="0" presId="urn:microsoft.com/office/officeart/2005/8/layout/lProcess3"/>
    <dgm:cxn modelId="{4338493F-4155-4964-939F-4FE07DF1CB09}" type="presParOf" srcId="{3DCBAB6E-9202-4FC9-BF06-F6329BDEA6C5}" destId="{4C13DB01-6462-438D-B4CA-610C53D82821}" srcOrd="1" destOrd="0" presId="urn:microsoft.com/office/officeart/2005/8/layout/lProcess3"/>
    <dgm:cxn modelId="{A4DDAD03-3C7D-4F76-9E8D-35C4E2E64970}"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dirty="0">
              <a:latin typeface="Lato" panose="020F0502020204030203" pitchFamily="34" charset="-18"/>
            </a:rPr>
            <a:t>Cel</a:t>
          </a:r>
          <a:r>
            <a:rPr lang="pl-PL" sz="1700" dirty="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buNone/>
          </a:pPr>
          <a:r>
            <a:rPr lang="pl-PL" sz="1100" b="1" dirty="0">
              <a:solidFill>
                <a:srgbClr val="5B9BD5">
                  <a:lumMod val="50000"/>
                </a:srgbClr>
              </a:solidFill>
              <a:latin typeface="Lato" panose="020F0502020204030203" pitchFamily="34" charset="-18"/>
              <a:ea typeface="+mn-ea"/>
              <a:cs typeface="+mn-cs"/>
            </a:rPr>
            <a:t>Rozwój i modernizacja zasobów mieszkaniowych</a:t>
          </a:r>
          <a:endParaRPr lang="pl-PL" sz="1100" b="1" dirty="0">
            <a:solidFill>
              <a:schemeClr val="accent5">
                <a:lumMod val="50000"/>
              </a:schemeClr>
            </a:solidFill>
            <a:latin typeface="Lato" panose="020F0502020204030203" pitchFamily="34" charset="-18"/>
          </a:endParaRP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20710" custScaleY="35137" custLinFactNeighborX="-25492" custLinFactNeighborY="-17488"/>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81541" custScaleY="46430" custLinFactNeighborX="46360" custLinFactNeighborY="-34418">
        <dgm:presLayoutVars>
          <dgm:bulletEnabled val="1"/>
        </dgm:presLayoutVars>
      </dgm:prSet>
      <dgm:spPr/>
    </dgm:pt>
  </dgm:ptLst>
  <dgm:cxnLst>
    <dgm:cxn modelId="{7241655F-40F1-4D41-804F-D8361285FC63}" type="presOf" srcId="{BDD9133C-C400-4D21-8711-9EC403B7BC48}" destId="{A7C03CE3-E38A-4240-8FCF-5D7B19E70ABC}"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D0A50B6B-55BB-4A19-9AE8-4571C81D7D15}" type="presOf" srcId="{B2756A69-D63D-4F4E-BDE4-8FFD493F6F3B}" destId="{8E5D58D1-06C0-4AEE-B032-80D6DD9AF780}" srcOrd="0" destOrd="0" presId="urn:microsoft.com/office/officeart/2005/8/layout/lProcess3"/>
    <dgm:cxn modelId="{E431D4B8-CB1D-4DED-8947-A9D5790F3569}" type="presOf" srcId="{2332E628-85E0-4C76-B4A9-F5CAA6AE69BF}" destId="{3608DDE4-1869-45D6-998A-80AA50A6E111}"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55243FC5-B59C-4D3C-9D87-EE05A551A6A6}" type="presParOf" srcId="{8E5D58D1-06C0-4AEE-B032-80D6DD9AF780}" destId="{3DCBAB6E-9202-4FC9-BF06-F6329BDEA6C5}" srcOrd="0" destOrd="0" presId="urn:microsoft.com/office/officeart/2005/8/layout/lProcess3"/>
    <dgm:cxn modelId="{B2FE5D80-B3A6-4B7E-B0B4-2F230760808B}" type="presParOf" srcId="{3DCBAB6E-9202-4FC9-BF06-F6329BDEA6C5}" destId="{3608DDE4-1869-45D6-998A-80AA50A6E111}" srcOrd="0" destOrd="0" presId="urn:microsoft.com/office/officeart/2005/8/layout/lProcess3"/>
    <dgm:cxn modelId="{4338493F-4155-4964-939F-4FE07DF1CB09}" type="presParOf" srcId="{3DCBAB6E-9202-4FC9-BF06-F6329BDEA6C5}" destId="{4C13DB01-6462-438D-B4CA-610C53D82821}" srcOrd="1" destOrd="0" presId="urn:microsoft.com/office/officeart/2005/8/layout/lProcess3"/>
    <dgm:cxn modelId="{A4DDAD03-3C7D-4F76-9E8D-35C4E2E64970}"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dirty="0">
              <a:latin typeface="Lato" panose="020F0502020204030203" pitchFamily="34" charset="-18"/>
            </a:rPr>
            <a:t>Cel</a:t>
          </a:r>
          <a:r>
            <a:rPr lang="pl-PL" sz="1700" dirty="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Wzrost roli przestrzeni publicznych</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20710" custScaleY="35137" custLinFactNeighborX="-25492" custLinFactNeighborY="-17488"/>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81541" custScaleY="44454" custLinFactNeighborX="46360" custLinFactNeighborY="-34418">
        <dgm:presLayoutVars>
          <dgm:bulletEnabled val="1"/>
        </dgm:presLayoutVars>
      </dgm:prSet>
      <dgm:spPr/>
    </dgm:pt>
  </dgm:ptLst>
  <dgm:cxnLst>
    <dgm:cxn modelId="{7241655F-40F1-4D41-804F-D8361285FC63}" type="presOf" srcId="{BDD9133C-C400-4D21-8711-9EC403B7BC48}" destId="{A7C03CE3-E38A-4240-8FCF-5D7B19E70ABC}"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D0A50B6B-55BB-4A19-9AE8-4571C81D7D15}" type="presOf" srcId="{B2756A69-D63D-4F4E-BDE4-8FFD493F6F3B}" destId="{8E5D58D1-06C0-4AEE-B032-80D6DD9AF780}" srcOrd="0" destOrd="0" presId="urn:microsoft.com/office/officeart/2005/8/layout/lProcess3"/>
    <dgm:cxn modelId="{E431D4B8-CB1D-4DED-8947-A9D5790F3569}" type="presOf" srcId="{2332E628-85E0-4C76-B4A9-F5CAA6AE69BF}" destId="{3608DDE4-1869-45D6-998A-80AA50A6E111}"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55243FC5-B59C-4D3C-9D87-EE05A551A6A6}" type="presParOf" srcId="{8E5D58D1-06C0-4AEE-B032-80D6DD9AF780}" destId="{3DCBAB6E-9202-4FC9-BF06-F6329BDEA6C5}" srcOrd="0" destOrd="0" presId="urn:microsoft.com/office/officeart/2005/8/layout/lProcess3"/>
    <dgm:cxn modelId="{B2FE5D80-B3A6-4B7E-B0B4-2F230760808B}" type="presParOf" srcId="{3DCBAB6E-9202-4FC9-BF06-F6329BDEA6C5}" destId="{3608DDE4-1869-45D6-998A-80AA50A6E111}" srcOrd="0" destOrd="0" presId="urn:microsoft.com/office/officeart/2005/8/layout/lProcess3"/>
    <dgm:cxn modelId="{4338493F-4155-4964-939F-4FE07DF1CB09}" type="presParOf" srcId="{3DCBAB6E-9202-4FC9-BF06-F6329BDEA6C5}" destId="{4C13DB01-6462-438D-B4CA-610C53D82821}" srcOrd="1" destOrd="0" presId="urn:microsoft.com/office/officeart/2005/8/layout/lProcess3"/>
    <dgm:cxn modelId="{A4DDAD03-3C7D-4F76-9E8D-35C4E2E64970}"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dirty="0">
              <a:latin typeface="Lato" panose="020F0502020204030203" pitchFamily="34" charset="-18"/>
            </a:rPr>
            <a:t>Cel</a:t>
          </a:r>
          <a:r>
            <a:rPr lang="pl-PL" sz="1700" dirty="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Główny „szkielet” komunikacyjny w postaci rozwijającego się stale systemu transportu szynowego</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5857" custLinFactX="-6507" custLinFactNeighborX="-100000" custLinFactNeighborY="-40582"/>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19105" custLinFactNeighborX="68489" custLinFactNeighborY="-48955">
        <dgm:presLayoutVars>
          <dgm:bulletEnabled val="1"/>
        </dgm:presLayoutVars>
      </dgm:prSet>
      <dgm:spPr/>
    </dgm:pt>
  </dgm:ptLst>
  <dgm:cxnLst>
    <dgm:cxn modelId="{7241655F-40F1-4D41-804F-D8361285FC63}" type="presOf" srcId="{BDD9133C-C400-4D21-8711-9EC403B7BC48}" destId="{A7C03CE3-E38A-4240-8FCF-5D7B19E70ABC}"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D0A50B6B-55BB-4A19-9AE8-4571C81D7D15}" type="presOf" srcId="{B2756A69-D63D-4F4E-BDE4-8FFD493F6F3B}" destId="{8E5D58D1-06C0-4AEE-B032-80D6DD9AF780}" srcOrd="0" destOrd="0" presId="urn:microsoft.com/office/officeart/2005/8/layout/lProcess3"/>
    <dgm:cxn modelId="{E431D4B8-CB1D-4DED-8947-A9D5790F3569}" type="presOf" srcId="{2332E628-85E0-4C76-B4A9-F5CAA6AE69BF}" destId="{3608DDE4-1869-45D6-998A-80AA50A6E111}"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55243FC5-B59C-4D3C-9D87-EE05A551A6A6}" type="presParOf" srcId="{8E5D58D1-06C0-4AEE-B032-80D6DD9AF780}" destId="{3DCBAB6E-9202-4FC9-BF06-F6329BDEA6C5}" srcOrd="0" destOrd="0" presId="urn:microsoft.com/office/officeart/2005/8/layout/lProcess3"/>
    <dgm:cxn modelId="{B2FE5D80-B3A6-4B7E-B0B4-2F230760808B}" type="presParOf" srcId="{3DCBAB6E-9202-4FC9-BF06-F6329BDEA6C5}" destId="{3608DDE4-1869-45D6-998A-80AA50A6E111}" srcOrd="0" destOrd="0" presId="urn:microsoft.com/office/officeart/2005/8/layout/lProcess3"/>
    <dgm:cxn modelId="{4338493F-4155-4964-939F-4FE07DF1CB09}" type="presParOf" srcId="{3DCBAB6E-9202-4FC9-BF06-F6329BDEA6C5}" destId="{4C13DB01-6462-438D-B4CA-610C53D82821}" srcOrd="1" destOrd="0" presId="urn:microsoft.com/office/officeart/2005/8/layout/lProcess3"/>
    <dgm:cxn modelId="{A4DDAD03-3C7D-4F76-9E8D-35C4E2E64970}"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a:latin typeface="Lato" panose="020F0502020204030203" pitchFamily="34" charset="-18"/>
            </a:rPr>
            <a:t>Cel</a:t>
          </a:r>
          <a:r>
            <a:rPr lang="pl-PL" sz="170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   Dążenie do ograniczenia roli </a:t>
          </a:r>
          <a:r>
            <a:rPr lang="pl-PL" sz="1100" b="1" dirty="0" err="1">
              <a:solidFill>
                <a:schemeClr val="accent5">
                  <a:lumMod val="50000"/>
                </a:schemeClr>
              </a:solidFill>
              <a:latin typeface="Lato" panose="020F0502020204030203" pitchFamily="34" charset="-18"/>
            </a:rPr>
            <a:t>nieekologicznych</a:t>
          </a:r>
          <a:r>
            <a:rPr lang="pl-PL" sz="1100" b="1" dirty="0">
              <a:solidFill>
                <a:schemeClr val="accent5">
                  <a:lumMod val="50000"/>
                </a:schemeClr>
              </a:solidFill>
              <a:latin typeface="Lato" panose="020F0502020204030203" pitchFamily="34" charset="-18"/>
            </a:rPr>
            <a:t> indywidualnych środków transportu</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1698" custLinFactX="-6507" custLinFactNeighborX="-100000" custLinFactNeighborY="-40582"/>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12871" custLinFactNeighborX="68489" custLinFactNeighborY="-48955">
        <dgm:presLayoutVars>
          <dgm:bulletEnabled val="1"/>
        </dgm:presLayoutVars>
      </dgm:prSet>
      <dgm:spPr/>
    </dgm:pt>
  </dgm:ptLst>
  <dgm:cxnLst>
    <dgm:cxn modelId="{24B08A49-D48B-4B9A-ADED-60BF62EC046A}" srcId="{B2756A69-D63D-4F4E-BDE4-8FFD493F6F3B}" destId="{2332E628-85E0-4C76-B4A9-F5CAA6AE69BF}" srcOrd="0" destOrd="0" parTransId="{E6CB2127-5158-46A2-9E7D-5FB41421C94A}" sibTransId="{5228BB2E-626E-4B53-B8DB-8A6B749EBEB9}"/>
    <dgm:cxn modelId="{2B4FF9AE-C6F7-43FE-AE7E-38EE23F41583}" type="presOf" srcId="{BDD9133C-C400-4D21-8711-9EC403B7BC48}" destId="{A7C03CE3-E38A-4240-8FCF-5D7B19E70ABC}" srcOrd="0" destOrd="0" presId="urn:microsoft.com/office/officeart/2005/8/layout/lProcess3"/>
    <dgm:cxn modelId="{865816B1-3243-494D-8786-8597CB9B41D7}" type="presOf" srcId="{2332E628-85E0-4C76-B4A9-F5CAA6AE69BF}" destId="{3608DDE4-1869-45D6-998A-80AA50A6E111}" srcOrd="0" destOrd="0" presId="urn:microsoft.com/office/officeart/2005/8/layout/lProcess3"/>
    <dgm:cxn modelId="{EA98B6B3-5FE4-48C3-8C67-8485B6150AA2}" type="presOf" srcId="{B2756A69-D63D-4F4E-BDE4-8FFD493F6F3B}" destId="{8E5D58D1-06C0-4AEE-B032-80D6DD9AF780}"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42353188-EC4E-4982-9C6A-0B79F7763944}" type="presParOf" srcId="{8E5D58D1-06C0-4AEE-B032-80D6DD9AF780}" destId="{3DCBAB6E-9202-4FC9-BF06-F6329BDEA6C5}" srcOrd="0" destOrd="0" presId="urn:microsoft.com/office/officeart/2005/8/layout/lProcess3"/>
    <dgm:cxn modelId="{0D6D2DDD-7D3D-45FC-BE01-7C4456A5985C}" type="presParOf" srcId="{3DCBAB6E-9202-4FC9-BF06-F6329BDEA6C5}" destId="{3608DDE4-1869-45D6-998A-80AA50A6E111}" srcOrd="0" destOrd="0" presId="urn:microsoft.com/office/officeart/2005/8/layout/lProcess3"/>
    <dgm:cxn modelId="{85A7A288-61AD-40D2-858F-BD72C8B0BFA4}" type="presParOf" srcId="{3DCBAB6E-9202-4FC9-BF06-F6329BDEA6C5}" destId="{4C13DB01-6462-438D-B4CA-610C53D82821}" srcOrd="1" destOrd="0" presId="urn:microsoft.com/office/officeart/2005/8/layout/lProcess3"/>
    <dgm:cxn modelId="{20C73C63-B2BD-4BA7-A6A5-A77C3BDFADBC}"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a:latin typeface="Lato" panose="020F0502020204030203" pitchFamily="34" charset="-18"/>
            </a:rPr>
            <a:t>Cel</a:t>
          </a:r>
          <a:r>
            <a:rPr lang="pl-PL" sz="170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a:solidFill>
                <a:schemeClr val="accent5">
                  <a:lumMod val="50000"/>
                </a:schemeClr>
              </a:solidFill>
              <a:latin typeface="Lato" panose="020F0502020204030203" pitchFamily="34" charset="-18"/>
            </a:rPr>
            <a:t>   Wzmocnienie ruchu rowerowego</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1698" custLinFactX="-6507" custLinFactNeighborX="-100000" custLinFactNeighborY="-40582"/>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12871" custLinFactNeighborX="68489" custLinFactNeighborY="-48955">
        <dgm:presLayoutVars>
          <dgm:bulletEnabled val="1"/>
        </dgm:presLayoutVars>
      </dgm:prSet>
      <dgm:spPr/>
    </dgm:pt>
  </dgm:ptLst>
  <dgm:cxnLst>
    <dgm:cxn modelId="{0F019D1F-3214-46D2-94CD-C41284A2D60D}" type="presOf" srcId="{BDD9133C-C400-4D21-8711-9EC403B7BC48}" destId="{A7C03CE3-E38A-4240-8FCF-5D7B19E70ABC}"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61FAA2C5-32B1-4389-80DA-9410FDE6C1E9}" type="presOf" srcId="{B2756A69-D63D-4F4E-BDE4-8FFD493F6F3B}" destId="{8E5D58D1-06C0-4AEE-B032-80D6DD9AF780}" srcOrd="0" destOrd="0" presId="urn:microsoft.com/office/officeart/2005/8/layout/lProcess3"/>
    <dgm:cxn modelId="{BC5212DA-4BDC-4319-8A2B-AD8361EA6D32}" type="presOf" srcId="{2332E628-85E0-4C76-B4A9-F5CAA6AE69BF}" destId="{3608DDE4-1869-45D6-998A-80AA50A6E111}"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9689795B-3116-45D4-A508-84E968DBE462}" type="presParOf" srcId="{8E5D58D1-06C0-4AEE-B032-80D6DD9AF780}" destId="{3DCBAB6E-9202-4FC9-BF06-F6329BDEA6C5}" srcOrd="0" destOrd="0" presId="urn:microsoft.com/office/officeart/2005/8/layout/lProcess3"/>
    <dgm:cxn modelId="{02B502CC-322E-4EAB-8C18-785C6D0899F0}" type="presParOf" srcId="{3DCBAB6E-9202-4FC9-BF06-F6329BDEA6C5}" destId="{3608DDE4-1869-45D6-998A-80AA50A6E111}" srcOrd="0" destOrd="0" presId="urn:microsoft.com/office/officeart/2005/8/layout/lProcess3"/>
    <dgm:cxn modelId="{F76345AC-AD9A-4FA2-AC27-167870BF32C8}" type="presParOf" srcId="{3DCBAB6E-9202-4FC9-BF06-F6329BDEA6C5}" destId="{4C13DB01-6462-438D-B4CA-610C53D82821}" srcOrd="1" destOrd="0" presId="urn:microsoft.com/office/officeart/2005/8/layout/lProcess3"/>
    <dgm:cxn modelId="{7B681D33-B2F7-44EF-821C-6C2D2FF7A47D}"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a:latin typeface="Lato" panose="020F0502020204030203" pitchFamily="34" charset="-18"/>
            </a:rPr>
            <a:t>Cel</a:t>
          </a:r>
          <a:r>
            <a:rPr lang="pl-PL" sz="170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Wzmocnienie i ochrona ruchu pieszego + UWR (urządzenia wspomagające ruch) </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3556" custLinFactX="-6507" custLinFactNeighborX="-100000" custLinFactNeighborY="-40582"/>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16332" custLinFactNeighborX="68489" custLinFactNeighborY="-48955">
        <dgm:presLayoutVars>
          <dgm:bulletEnabled val="1"/>
        </dgm:presLayoutVars>
      </dgm:prSet>
      <dgm:spPr/>
    </dgm:pt>
  </dgm:ptLst>
  <dgm:cxnLst>
    <dgm:cxn modelId="{234C5B31-ED39-42B9-820F-33D2B8775A1B}" type="presOf" srcId="{2332E628-85E0-4C76-B4A9-F5CAA6AE69BF}" destId="{3608DDE4-1869-45D6-998A-80AA50A6E111}" srcOrd="0" destOrd="0" presId="urn:microsoft.com/office/officeart/2005/8/layout/lProcess3"/>
    <dgm:cxn modelId="{28A27F3B-1816-43A3-8A26-33F0DAB49B8C}" type="presOf" srcId="{BDD9133C-C400-4D21-8711-9EC403B7BC48}" destId="{A7C03CE3-E38A-4240-8FCF-5D7B19E70ABC}"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1A5C3CCA-C47A-4F15-B2DE-3ABF1B9DE82D}" type="presOf" srcId="{B2756A69-D63D-4F4E-BDE4-8FFD493F6F3B}" destId="{8E5D58D1-06C0-4AEE-B032-80D6DD9AF780}"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1B67D530-4F3A-4F4E-9AED-80C535C4DDD0}" type="presParOf" srcId="{8E5D58D1-06C0-4AEE-B032-80D6DD9AF780}" destId="{3DCBAB6E-9202-4FC9-BF06-F6329BDEA6C5}" srcOrd="0" destOrd="0" presId="urn:microsoft.com/office/officeart/2005/8/layout/lProcess3"/>
    <dgm:cxn modelId="{1B736957-8856-439A-AE21-6EAEB1C1A5EB}" type="presParOf" srcId="{3DCBAB6E-9202-4FC9-BF06-F6329BDEA6C5}" destId="{3608DDE4-1869-45D6-998A-80AA50A6E111}" srcOrd="0" destOrd="0" presId="urn:microsoft.com/office/officeart/2005/8/layout/lProcess3"/>
    <dgm:cxn modelId="{697113D5-0346-440C-8B36-F5A65DDA38F2}" type="presParOf" srcId="{3DCBAB6E-9202-4FC9-BF06-F6329BDEA6C5}" destId="{4C13DB01-6462-438D-B4CA-610C53D82821}" srcOrd="1" destOrd="0" presId="urn:microsoft.com/office/officeart/2005/8/layout/lProcess3"/>
    <dgm:cxn modelId="{53C2B99E-9E41-477D-808D-200F36C93189}"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dirty="0">
              <a:latin typeface="Lato" panose="020F0502020204030203" pitchFamily="34" charset="-18"/>
            </a:rPr>
            <a:t>Cel</a:t>
          </a:r>
          <a:r>
            <a:rPr lang="pl-PL" sz="1700" dirty="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   Rozwój transportu wodnego</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1698" custLinFactX="-6507" custLinFactNeighborX="-100000" custLinFactNeighborY="-40582"/>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12871" custLinFactNeighborX="68489" custLinFactNeighborY="-48955">
        <dgm:presLayoutVars>
          <dgm:bulletEnabled val="1"/>
        </dgm:presLayoutVars>
      </dgm:prSet>
      <dgm:spPr/>
    </dgm:pt>
  </dgm:ptLst>
  <dgm:cxnLst>
    <dgm:cxn modelId="{8C8F6521-8830-4104-A31B-C3281FE49CDB}" type="presOf" srcId="{BDD9133C-C400-4D21-8711-9EC403B7BC48}" destId="{A7C03CE3-E38A-4240-8FCF-5D7B19E70ABC}" srcOrd="0" destOrd="0" presId="urn:microsoft.com/office/officeart/2005/8/layout/lProcess3"/>
    <dgm:cxn modelId="{2C453C68-DF6B-4686-8C05-1693783CDC74}" type="presOf" srcId="{B2756A69-D63D-4F4E-BDE4-8FFD493F6F3B}" destId="{8E5D58D1-06C0-4AEE-B032-80D6DD9AF780}" srcOrd="0" destOrd="0" presId="urn:microsoft.com/office/officeart/2005/8/layout/lProcess3"/>
    <dgm:cxn modelId="{1D148448-F535-414D-B5C5-E3B78B6ED2E3}" type="presOf" srcId="{2332E628-85E0-4C76-B4A9-F5CAA6AE69BF}" destId="{3608DDE4-1869-45D6-998A-80AA50A6E111}"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C3DE2BE2-80F9-449E-8E60-8797674D8857}" srcId="{2332E628-85E0-4C76-B4A9-F5CAA6AE69BF}" destId="{BDD9133C-C400-4D21-8711-9EC403B7BC48}" srcOrd="0" destOrd="0" parTransId="{BE621BAF-2509-48CA-BAD9-120A845BB35F}" sibTransId="{F6142786-0C9E-4761-A0AF-4144DE99FB5A}"/>
    <dgm:cxn modelId="{B63D4AA9-E8A1-4160-A2B0-6CF1DE6CB1E0}" type="presParOf" srcId="{8E5D58D1-06C0-4AEE-B032-80D6DD9AF780}" destId="{3DCBAB6E-9202-4FC9-BF06-F6329BDEA6C5}" srcOrd="0" destOrd="0" presId="urn:microsoft.com/office/officeart/2005/8/layout/lProcess3"/>
    <dgm:cxn modelId="{9083F8A7-7BB6-4864-AD69-323B07565731}" type="presParOf" srcId="{3DCBAB6E-9202-4FC9-BF06-F6329BDEA6C5}" destId="{3608DDE4-1869-45D6-998A-80AA50A6E111}" srcOrd="0" destOrd="0" presId="urn:microsoft.com/office/officeart/2005/8/layout/lProcess3"/>
    <dgm:cxn modelId="{AD24E311-DC8A-4349-8647-35196894542C}" type="presParOf" srcId="{3DCBAB6E-9202-4FC9-BF06-F6329BDEA6C5}" destId="{4C13DB01-6462-438D-B4CA-610C53D82821}" srcOrd="1" destOrd="0" presId="urn:microsoft.com/office/officeart/2005/8/layout/lProcess3"/>
    <dgm:cxn modelId="{C8E48BE5-F6F5-425F-B4CC-41193ECA10FA}"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3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a:latin typeface="Lato" panose="020F0502020204030203" pitchFamily="34" charset="-18"/>
            </a:rPr>
            <a:t>Cel</a:t>
          </a:r>
          <a:r>
            <a:rPr lang="pl-PL" sz="170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 Wykształtowanie zrównoważonego systemu ośrodków usługowych w celu zapewnienia właściwej dostępności usług</a:t>
          </a:r>
        </a:p>
      </dgm:t>
    </dgm:pt>
    <dgm:pt modelId="{F6142786-0C9E-4761-A0AF-4144DE99FB5A}" type="sibTrans" cxnId="{C3DE2BE2-80F9-449E-8E60-8797674D8857}">
      <dgm:prSet/>
      <dgm:spPr/>
      <dgm:t>
        <a:bodyPr/>
        <a:lstStyle/>
        <a:p>
          <a:endParaRPr lang="pl-PL"/>
        </a:p>
      </dgm:t>
    </dgm:pt>
    <dgm:pt modelId="{BE621BAF-2509-48CA-BAD9-120A845BB35F}" type="par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24098" custLinFactX="-6507" custLinFactNeighborX="-100000" custLinFactNeighborY="-40582"/>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9058" custLinFactNeighborX="49289" custLinFactNeighborY="14298">
        <dgm:presLayoutVars>
          <dgm:bulletEnabled val="1"/>
        </dgm:presLayoutVars>
      </dgm:prSet>
      <dgm:spPr/>
    </dgm:pt>
  </dgm:ptLst>
  <dgm:cxnLst>
    <dgm:cxn modelId="{4DAC8D34-AEC4-4A4B-A5BC-EA96D5E24A5C}" type="presOf" srcId="{BDD9133C-C400-4D21-8711-9EC403B7BC48}" destId="{A7C03CE3-E38A-4240-8FCF-5D7B19E70ABC}"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452B40B7-57E8-400D-9556-A7FB8BBE9B32}" type="presOf" srcId="{2332E628-85E0-4C76-B4A9-F5CAA6AE69BF}" destId="{3608DDE4-1869-45D6-998A-80AA50A6E111}"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8D1285F2-6AF9-4C0C-BC4F-280893B46CF0}" type="presOf" srcId="{B2756A69-D63D-4F4E-BDE4-8FFD493F6F3B}" destId="{8E5D58D1-06C0-4AEE-B032-80D6DD9AF780}" srcOrd="0" destOrd="0" presId="urn:microsoft.com/office/officeart/2005/8/layout/lProcess3"/>
    <dgm:cxn modelId="{6F89EDCD-9318-4161-8908-B88887D09B18}" type="presParOf" srcId="{8E5D58D1-06C0-4AEE-B032-80D6DD9AF780}" destId="{3DCBAB6E-9202-4FC9-BF06-F6329BDEA6C5}" srcOrd="0" destOrd="0" presId="urn:microsoft.com/office/officeart/2005/8/layout/lProcess3"/>
    <dgm:cxn modelId="{B81D09A9-C72B-4300-9501-8985AB16021B}" type="presParOf" srcId="{3DCBAB6E-9202-4FC9-BF06-F6329BDEA6C5}" destId="{3608DDE4-1869-45D6-998A-80AA50A6E111}" srcOrd="0" destOrd="0" presId="urn:microsoft.com/office/officeart/2005/8/layout/lProcess3"/>
    <dgm:cxn modelId="{75D6EBE7-F230-4EF2-A1A7-656CE0BDF924}" type="presParOf" srcId="{3DCBAB6E-9202-4FC9-BF06-F6329BDEA6C5}" destId="{4C13DB01-6462-438D-B4CA-610C53D82821}" srcOrd="1" destOrd="0" presId="urn:microsoft.com/office/officeart/2005/8/layout/lProcess3"/>
    <dgm:cxn modelId="{36723FC6-D221-4310-B0DF-B4F7FCD24006}"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a:latin typeface="Lato" panose="020F0502020204030203" pitchFamily="34" charset="-18"/>
            </a:rPr>
            <a:t>Cel</a:t>
          </a:r>
          <a:r>
            <a:rPr lang="pl-PL" sz="170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Zapewnienie możliwości dostosowania przestrzeni biurowych, </a:t>
          </a:r>
          <a:br>
            <a:rPr lang="pl-PL" sz="1100" b="1" dirty="0">
              <a:solidFill>
                <a:schemeClr val="accent5">
                  <a:lumMod val="50000"/>
                </a:schemeClr>
              </a:solidFill>
              <a:latin typeface="Lato" panose="020F0502020204030203" pitchFamily="34" charset="-18"/>
            </a:rPr>
          </a:br>
          <a:r>
            <a:rPr lang="pl-PL" sz="1100" b="1" dirty="0">
              <a:solidFill>
                <a:schemeClr val="accent5">
                  <a:lumMod val="50000"/>
                </a:schemeClr>
              </a:solidFill>
              <a:latin typeface="Lato" panose="020F0502020204030203" pitchFamily="34" charset="-18"/>
            </a:rPr>
            <a:t>oraz obszarów poprzemysłowych do kształtowania nowych różnorodnych form działalności </a:t>
          </a:r>
        </a:p>
      </dgm:t>
    </dgm:pt>
    <dgm:pt modelId="{F6142786-0C9E-4761-A0AF-4144DE99FB5A}" type="sibTrans" cxnId="{C3DE2BE2-80F9-449E-8E60-8797674D8857}">
      <dgm:prSet/>
      <dgm:spPr/>
      <dgm:t>
        <a:bodyPr/>
        <a:lstStyle/>
        <a:p>
          <a:endParaRPr lang="pl-PL"/>
        </a:p>
      </dgm:t>
    </dgm:pt>
    <dgm:pt modelId="{BE621BAF-2509-48CA-BAD9-120A845BB35F}" type="par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24098" custLinFactX="-6507" custLinFactNeighborX="-100000" custLinFactNeighborY="-40582"/>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9058" custLinFactNeighborX="49289" custLinFactNeighborY="14298">
        <dgm:presLayoutVars>
          <dgm:bulletEnabled val="1"/>
        </dgm:presLayoutVars>
      </dgm:prSet>
      <dgm:spPr/>
    </dgm:pt>
  </dgm:ptLst>
  <dgm:cxnLst>
    <dgm:cxn modelId="{4DAC8D34-AEC4-4A4B-A5BC-EA96D5E24A5C}" type="presOf" srcId="{BDD9133C-C400-4D21-8711-9EC403B7BC48}" destId="{A7C03CE3-E38A-4240-8FCF-5D7B19E70ABC}"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452B40B7-57E8-400D-9556-A7FB8BBE9B32}" type="presOf" srcId="{2332E628-85E0-4C76-B4A9-F5CAA6AE69BF}" destId="{3608DDE4-1869-45D6-998A-80AA50A6E111}"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8D1285F2-6AF9-4C0C-BC4F-280893B46CF0}" type="presOf" srcId="{B2756A69-D63D-4F4E-BDE4-8FFD493F6F3B}" destId="{8E5D58D1-06C0-4AEE-B032-80D6DD9AF780}" srcOrd="0" destOrd="0" presId="urn:microsoft.com/office/officeart/2005/8/layout/lProcess3"/>
    <dgm:cxn modelId="{6F89EDCD-9318-4161-8908-B88887D09B18}" type="presParOf" srcId="{8E5D58D1-06C0-4AEE-B032-80D6DD9AF780}" destId="{3DCBAB6E-9202-4FC9-BF06-F6329BDEA6C5}" srcOrd="0" destOrd="0" presId="urn:microsoft.com/office/officeart/2005/8/layout/lProcess3"/>
    <dgm:cxn modelId="{B81D09A9-C72B-4300-9501-8985AB16021B}" type="presParOf" srcId="{3DCBAB6E-9202-4FC9-BF06-F6329BDEA6C5}" destId="{3608DDE4-1869-45D6-998A-80AA50A6E111}" srcOrd="0" destOrd="0" presId="urn:microsoft.com/office/officeart/2005/8/layout/lProcess3"/>
    <dgm:cxn modelId="{75D6EBE7-F230-4EF2-A1A7-656CE0BDF924}" type="presParOf" srcId="{3DCBAB6E-9202-4FC9-BF06-F6329BDEA6C5}" destId="{4C13DB01-6462-438D-B4CA-610C53D82821}" srcOrd="1" destOrd="0" presId="urn:microsoft.com/office/officeart/2005/8/layout/lProcess3"/>
    <dgm:cxn modelId="{36723FC6-D221-4310-B0DF-B4F7FCD24006}"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4514B3-E959-4FD9-BDE1-3854DA758B25}"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pl-PL"/>
        </a:p>
      </dgm:t>
    </dgm:pt>
    <dgm:pt modelId="{A65B4E32-6BB3-4D9D-A654-12890F3CE84F}">
      <dgm:prSet phldrT="[Tekst]" custT="1"/>
      <dgm:spPr>
        <a:solidFill>
          <a:srgbClr val="0063AF"/>
        </a:solidFill>
      </dgm:spPr>
      <dgm:t>
        <a:bodyPr/>
        <a:lstStyle/>
        <a:p>
          <a:pPr>
            <a:buFont typeface="+mj-lt"/>
            <a:buAutoNum type="arabicPeriod"/>
          </a:pPr>
          <a:r>
            <a:rPr lang="pl-PL" sz="1400" dirty="0">
              <a:latin typeface="Lato" panose="020F0502020204030203" pitchFamily="34" charset="-18"/>
            </a:rPr>
            <a:t>Kraków bliski mieszkańcom</a:t>
          </a:r>
        </a:p>
      </dgm:t>
    </dgm:pt>
    <dgm:pt modelId="{495A7EBD-CF51-4CCA-95FC-ABC2CC0DFCFF}" type="parTrans" cxnId="{1B44C129-ECC4-4F75-9F61-BFEEAA1FAB40}">
      <dgm:prSet/>
      <dgm:spPr/>
      <dgm:t>
        <a:bodyPr/>
        <a:lstStyle/>
        <a:p>
          <a:endParaRPr lang="pl-PL" sz="1400">
            <a:latin typeface="Lato" panose="020F0502020204030203" pitchFamily="34" charset="-18"/>
          </a:endParaRPr>
        </a:p>
      </dgm:t>
    </dgm:pt>
    <dgm:pt modelId="{AA01CE3F-F1F9-409C-B51F-5DADA40C5E49}" type="sibTrans" cxnId="{1B44C129-ECC4-4F75-9F61-BFEEAA1FAB40}">
      <dgm:prSet custT="1"/>
      <dgm:spPr/>
      <dgm:t>
        <a:bodyPr/>
        <a:lstStyle/>
        <a:p>
          <a:endParaRPr lang="pl-PL" sz="1400">
            <a:latin typeface="Lato" panose="020F0502020204030203" pitchFamily="34" charset="-18"/>
          </a:endParaRPr>
        </a:p>
      </dgm:t>
    </dgm:pt>
    <dgm:pt modelId="{8BD3B6D1-3180-4DB2-AC88-0064159576DF}">
      <dgm:prSet custT="1"/>
      <dgm:spPr>
        <a:solidFill>
          <a:srgbClr val="0063AF"/>
        </a:solidFill>
      </dgm:spPr>
      <dgm:t>
        <a:bodyPr/>
        <a:lstStyle/>
        <a:p>
          <a:r>
            <a:rPr lang="pl-PL" sz="1400" dirty="0">
              <a:latin typeface="Lato" panose="020F0502020204030203" pitchFamily="34" charset="-18"/>
            </a:rPr>
            <a:t>Kraków w zieleni </a:t>
          </a:r>
        </a:p>
      </dgm:t>
    </dgm:pt>
    <dgm:pt modelId="{689E242F-82E1-4E0A-9718-0285DBA54A20}" type="parTrans" cxnId="{D9575E5D-C227-4078-80D2-EBE65E9A81E4}">
      <dgm:prSet/>
      <dgm:spPr/>
      <dgm:t>
        <a:bodyPr/>
        <a:lstStyle/>
        <a:p>
          <a:endParaRPr lang="pl-PL" sz="1400">
            <a:latin typeface="Lato" panose="020F0502020204030203" pitchFamily="34" charset="-18"/>
          </a:endParaRPr>
        </a:p>
      </dgm:t>
    </dgm:pt>
    <dgm:pt modelId="{89B7E820-F052-4CE7-B21C-FD8977609CC8}" type="sibTrans" cxnId="{D9575E5D-C227-4078-80D2-EBE65E9A81E4}">
      <dgm:prSet custT="1"/>
      <dgm:spPr/>
      <dgm:t>
        <a:bodyPr/>
        <a:lstStyle/>
        <a:p>
          <a:endParaRPr lang="pl-PL" sz="1400">
            <a:latin typeface="Lato" panose="020F0502020204030203" pitchFamily="34" charset="-18"/>
          </a:endParaRPr>
        </a:p>
      </dgm:t>
    </dgm:pt>
    <dgm:pt modelId="{1F4589AF-03CA-4AA7-872A-BD68E24E93DA}">
      <dgm:prSet custT="1"/>
      <dgm:spPr>
        <a:solidFill>
          <a:srgbClr val="0063AF"/>
        </a:solidFill>
      </dgm:spPr>
      <dgm:t>
        <a:bodyPr/>
        <a:lstStyle/>
        <a:p>
          <a:r>
            <a:rPr lang="pl-PL" sz="1400" dirty="0">
              <a:latin typeface="Lato" panose="020F0502020204030203" pitchFamily="34" charset="-18"/>
            </a:rPr>
            <a:t>Kraków zeroemisyjny i przygotowany do zmian klimatu</a:t>
          </a:r>
        </a:p>
      </dgm:t>
    </dgm:pt>
    <dgm:pt modelId="{4334100C-7D54-4924-97AD-057FB202F8A8}" type="parTrans" cxnId="{C56A692C-AD4F-4F13-96BC-1AE8253E6D47}">
      <dgm:prSet/>
      <dgm:spPr/>
      <dgm:t>
        <a:bodyPr/>
        <a:lstStyle/>
        <a:p>
          <a:endParaRPr lang="pl-PL" sz="1400">
            <a:latin typeface="Lato" panose="020F0502020204030203" pitchFamily="34" charset="-18"/>
          </a:endParaRPr>
        </a:p>
      </dgm:t>
    </dgm:pt>
    <dgm:pt modelId="{87BBEBB9-E7DF-450D-80BA-10F5D07F50F3}" type="sibTrans" cxnId="{C56A692C-AD4F-4F13-96BC-1AE8253E6D47}">
      <dgm:prSet custT="1"/>
      <dgm:spPr/>
      <dgm:t>
        <a:bodyPr/>
        <a:lstStyle/>
        <a:p>
          <a:endParaRPr lang="pl-PL" sz="1400">
            <a:latin typeface="Lato" panose="020F0502020204030203" pitchFamily="34" charset="-18"/>
          </a:endParaRPr>
        </a:p>
      </dgm:t>
    </dgm:pt>
    <dgm:pt modelId="{B9624E51-C4EA-4A74-A14A-30B6EC98D7A8}">
      <dgm:prSet custT="1"/>
      <dgm:spPr>
        <a:solidFill>
          <a:srgbClr val="0063AF"/>
        </a:solidFill>
      </dgm:spPr>
      <dgm:t>
        <a:bodyPr/>
        <a:lstStyle/>
        <a:p>
          <a:r>
            <a:rPr lang="pl-PL" sz="1400" dirty="0">
              <a:latin typeface="Lato" panose="020F0502020204030203" pitchFamily="34" charset="-18"/>
            </a:rPr>
            <a:t>Kraków miastem zrównoważonej mobilności </a:t>
          </a:r>
        </a:p>
      </dgm:t>
    </dgm:pt>
    <dgm:pt modelId="{79DACDEB-ACF5-4CD1-9283-1A20B947F4C0}" type="parTrans" cxnId="{3AC64DE4-E0FD-4258-AF82-AEA77589491C}">
      <dgm:prSet/>
      <dgm:spPr/>
      <dgm:t>
        <a:bodyPr/>
        <a:lstStyle/>
        <a:p>
          <a:endParaRPr lang="pl-PL" sz="1400">
            <a:latin typeface="Lato" panose="020F0502020204030203" pitchFamily="34" charset="-18"/>
          </a:endParaRPr>
        </a:p>
      </dgm:t>
    </dgm:pt>
    <dgm:pt modelId="{A3CA4DBD-741A-46DF-9DB9-ED2E926B2EF9}" type="sibTrans" cxnId="{3AC64DE4-E0FD-4258-AF82-AEA77589491C}">
      <dgm:prSet custT="1"/>
      <dgm:spPr/>
      <dgm:t>
        <a:bodyPr/>
        <a:lstStyle/>
        <a:p>
          <a:endParaRPr lang="pl-PL" sz="1400">
            <a:latin typeface="Lato" panose="020F0502020204030203" pitchFamily="34" charset="-18"/>
          </a:endParaRPr>
        </a:p>
      </dgm:t>
    </dgm:pt>
    <dgm:pt modelId="{940169A6-FA0B-4ED1-ADF4-139D17208AAF}">
      <dgm:prSet custT="1"/>
      <dgm:spPr>
        <a:solidFill>
          <a:srgbClr val="0063AF"/>
        </a:solidFill>
      </dgm:spPr>
      <dgm:t>
        <a:bodyPr/>
        <a:lstStyle/>
        <a:p>
          <a:r>
            <a:rPr lang="pl-PL" sz="1400" dirty="0">
              <a:latin typeface="Lato" panose="020F0502020204030203" pitchFamily="34" charset="-18"/>
            </a:rPr>
            <a:t>Kraków o mocnej gospodarce </a:t>
          </a:r>
        </a:p>
      </dgm:t>
    </dgm:pt>
    <dgm:pt modelId="{40B27EED-5866-4508-B9CC-D304377A0213}" type="parTrans" cxnId="{DBA7896B-D376-4129-8360-C60818BA6B06}">
      <dgm:prSet/>
      <dgm:spPr/>
      <dgm:t>
        <a:bodyPr/>
        <a:lstStyle/>
        <a:p>
          <a:endParaRPr lang="pl-PL" sz="1400">
            <a:latin typeface="Lato" panose="020F0502020204030203" pitchFamily="34" charset="-18"/>
          </a:endParaRPr>
        </a:p>
      </dgm:t>
    </dgm:pt>
    <dgm:pt modelId="{B6C9623F-0FC7-41D0-891D-F76674F77E28}" type="sibTrans" cxnId="{DBA7896B-D376-4129-8360-C60818BA6B06}">
      <dgm:prSet custT="1"/>
      <dgm:spPr/>
      <dgm:t>
        <a:bodyPr/>
        <a:lstStyle/>
        <a:p>
          <a:endParaRPr lang="pl-PL" sz="1400">
            <a:latin typeface="Lato" panose="020F0502020204030203" pitchFamily="34" charset="-18"/>
          </a:endParaRPr>
        </a:p>
      </dgm:t>
    </dgm:pt>
    <dgm:pt modelId="{BF83D496-BC38-4F84-A0E9-182A08F8302F}">
      <dgm:prSet custT="1"/>
      <dgm:spPr>
        <a:solidFill>
          <a:srgbClr val="0063AF"/>
        </a:solidFill>
      </dgm:spPr>
      <dgm:t>
        <a:bodyPr/>
        <a:lstStyle/>
        <a:p>
          <a:r>
            <a:rPr lang="pl-PL" sz="1400" dirty="0">
              <a:latin typeface="Lato" panose="020F0502020204030203" pitchFamily="34" charset="-18"/>
            </a:rPr>
            <a:t>Kraków pamiętający</a:t>
          </a:r>
        </a:p>
        <a:p>
          <a:r>
            <a:rPr lang="pl-PL" sz="1400" dirty="0">
              <a:latin typeface="Lato" panose="020F0502020204030203" pitchFamily="34" charset="-18"/>
            </a:rPr>
            <a:t>o swoim dziedzictwie </a:t>
          </a:r>
        </a:p>
      </dgm:t>
    </dgm:pt>
    <dgm:pt modelId="{0A315503-4556-440A-9AF0-D97502FB6A7F}" type="parTrans" cxnId="{28556BD1-54B5-4F94-AAFB-513DA942CE89}">
      <dgm:prSet/>
      <dgm:spPr/>
      <dgm:t>
        <a:bodyPr/>
        <a:lstStyle/>
        <a:p>
          <a:endParaRPr lang="pl-PL" sz="1400">
            <a:latin typeface="Lato" panose="020F0502020204030203" pitchFamily="34" charset="-18"/>
          </a:endParaRPr>
        </a:p>
      </dgm:t>
    </dgm:pt>
    <dgm:pt modelId="{00E4C51F-B52F-44A7-A28F-6B0BD3AD221A}" type="sibTrans" cxnId="{28556BD1-54B5-4F94-AAFB-513DA942CE89}">
      <dgm:prSet custT="1"/>
      <dgm:spPr/>
      <dgm:t>
        <a:bodyPr/>
        <a:lstStyle/>
        <a:p>
          <a:endParaRPr lang="pl-PL" sz="1400">
            <a:latin typeface="Lato" panose="020F0502020204030203" pitchFamily="34" charset="-18"/>
          </a:endParaRPr>
        </a:p>
      </dgm:t>
    </dgm:pt>
    <dgm:pt modelId="{9ECEFBB7-26A1-4D3F-B7C6-4C4B61FA6210}">
      <dgm:prSet custT="1"/>
      <dgm:spPr>
        <a:solidFill>
          <a:srgbClr val="0063AF"/>
        </a:solidFill>
      </dgm:spPr>
      <dgm:t>
        <a:bodyPr/>
        <a:lstStyle/>
        <a:p>
          <a:r>
            <a:rPr lang="pl-PL" sz="1400" dirty="0">
              <a:latin typeface="Lato" panose="020F0502020204030203" pitchFamily="34" charset="-18"/>
            </a:rPr>
            <a:t>Kraków objęty prawem miejscowym</a:t>
          </a:r>
        </a:p>
      </dgm:t>
    </dgm:pt>
    <dgm:pt modelId="{26A654E8-9A5B-4FF4-AFBD-586EA7BFB895}" type="parTrans" cxnId="{56972551-5456-41D6-961C-CCC89833CDE9}">
      <dgm:prSet/>
      <dgm:spPr/>
      <dgm:t>
        <a:bodyPr/>
        <a:lstStyle/>
        <a:p>
          <a:endParaRPr lang="pl-PL" sz="1400">
            <a:latin typeface="Lato" panose="020F0502020204030203" pitchFamily="34" charset="-18"/>
          </a:endParaRPr>
        </a:p>
      </dgm:t>
    </dgm:pt>
    <dgm:pt modelId="{9055EDDA-59A3-4550-B7B0-9AC3AB73BED9}" type="sibTrans" cxnId="{56972551-5456-41D6-961C-CCC89833CDE9}">
      <dgm:prSet custT="1"/>
      <dgm:spPr/>
      <dgm:t>
        <a:bodyPr/>
        <a:lstStyle/>
        <a:p>
          <a:endParaRPr lang="pl-PL" sz="1400">
            <a:latin typeface="Lato" panose="020F0502020204030203" pitchFamily="34" charset="-18"/>
          </a:endParaRPr>
        </a:p>
      </dgm:t>
    </dgm:pt>
    <dgm:pt modelId="{D66C152F-3703-4550-A878-03090B23D127}">
      <dgm:prSet custT="1"/>
      <dgm:spPr>
        <a:solidFill>
          <a:srgbClr val="0063AF"/>
        </a:solidFill>
      </dgm:spPr>
      <dgm:t>
        <a:bodyPr/>
        <a:lstStyle/>
        <a:p>
          <a:r>
            <a:rPr lang="pl-PL" sz="1400" dirty="0">
              <a:latin typeface="Lato" panose="020F0502020204030203" pitchFamily="34" charset="-18"/>
            </a:rPr>
            <a:t>Kraków Metropolią</a:t>
          </a:r>
        </a:p>
      </dgm:t>
    </dgm:pt>
    <dgm:pt modelId="{A51E4155-1B8F-42CA-A1C5-E0F02755CB65}" type="parTrans" cxnId="{3A0AB051-F4D3-4AD7-A413-FA3D49052729}">
      <dgm:prSet/>
      <dgm:spPr/>
      <dgm:t>
        <a:bodyPr/>
        <a:lstStyle/>
        <a:p>
          <a:endParaRPr lang="pl-PL" sz="1400">
            <a:latin typeface="Lato" panose="020F0502020204030203" pitchFamily="34" charset="-18"/>
          </a:endParaRPr>
        </a:p>
      </dgm:t>
    </dgm:pt>
    <dgm:pt modelId="{35A11822-9B4E-469C-955E-4CF600EAC686}" type="sibTrans" cxnId="{3A0AB051-F4D3-4AD7-A413-FA3D49052729}">
      <dgm:prSet custT="1"/>
      <dgm:spPr/>
      <dgm:t>
        <a:bodyPr/>
        <a:lstStyle/>
        <a:p>
          <a:endParaRPr lang="pl-PL" sz="1400">
            <a:latin typeface="Lato" panose="020F0502020204030203" pitchFamily="34" charset="-18"/>
          </a:endParaRPr>
        </a:p>
      </dgm:t>
    </dgm:pt>
    <dgm:pt modelId="{EE379E39-38A1-4C5E-9BA1-9A0268EED116}">
      <dgm:prSet custT="1"/>
      <dgm:spPr>
        <a:solidFill>
          <a:srgbClr val="0063AF"/>
        </a:solidFill>
      </dgm:spPr>
      <dgm:t>
        <a:bodyPr/>
        <a:lstStyle/>
        <a:p>
          <a:r>
            <a:rPr lang="pl-PL" sz="1400">
              <a:latin typeface="Lato" panose="020F0502020204030203" pitchFamily="34" charset="-18"/>
            </a:rPr>
            <a:t>Kraków z dobrym mieszkaniem</a:t>
          </a:r>
          <a:endParaRPr lang="pl-PL" sz="1400" dirty="0">
            <a:latin typeface="Lato" panose="020F0502020204030203" pitchFamily="34" charset="-18"/>
          </a:endParaRPr>
        </a:p>
      </dgm:t>
    </dgm:pt>
    <dgm:pt modelId="{59200C4F-B54F-4138-925B-210C65EEE9F8}" type="parTrans" cxnId="{6FD587B4-DD65-467A-8B19-BA8CF416AABC}">
      <dgm:prSet/>
      <dgm:spPr/>
      <dgm:t>
        <a:bodyPr/>
        <a:lstStyle/>
        <a:p>
          <a:endParaRPr lang="pl-PL"/>
        </a:p>
      </dgm:t>
    </dgm:pt>
    <dgm:pt modelId="{75918C50-B78B-46BA-969A-9055707587CD}" type="sibTrans" cxnId="{6FD587B4-DD65-467A-8B19-BA8CF416AABC}">
      <dgm:prSet/>
      <dgm:spPr/>
      <dgm:t>
        <a:bodyPr/>
        <a:lstStyle/>
        <a:p>
          <a:endParaRPr lang="pl-PL"/>
        </a:p>
      </dgm:t>
    </dgm:pt>
    <dgm:pt modelId="{64964701-2968-41AA-B163-CD521C3122F1}" type="pres">
      <dgm:prSet presAssocID="{BA4514B3-E959-4FD9-BDE1-3854DA758B25}" presName="Name0" presStyleCnt="0">
        <dgm:presLayoutVars>
          <dgm:dir/>
          <dgm:resizeHandles val="exact"/>
        </dgm:presLayoutVars>
      </dgm:prSet>
      <dgm:spPr/>
    </dgm:pt>
    <dgm:pt modelId="{1DDEBC5E-FF7B-4588-9012-18E60FB94FA5}" type="pres">
      <dgm:prSet presAssocID="{A65B4E32-6BB3-4D9D-A654-12890F3CE84F}" presName="node" presStyleLbl="node1" presStyleIdx="0" presStyleCnt="9" custScaleX="241146" custScaleY="125014" custRadScaleRad="100001" custRadScaleInc="1314">
        <dgm:presLayoutVars>
          <dgm:bulletEnabled val="1"/>
        </dgm:presLayoutVars>
      </dgm:prSet>
      <dgm:spPr/>
    </dgm:pt>
    <dgm:pt modelId="{257E953C-3F5F-4B5A-A6A2-D16C25B84DDB}" type="pres">
      <dgm:prSet presAssocID="{AA01CE3F-F1F9-409C-B51F-5DADA40C5E49}" presName="sibTrans" presStyleLbl="sibTrans2D1" presStyleIdx="0" presStyleCnt="9"/>
      <dgm:spPr/>
    </dgm:pt>
    <dgm:pt modelId="{B1305E22-9E5D-4213-8504-575593C5EAFE}" type="pres">
      <dgm:prSet presAssocID="{AA01CE3F-F1F9-409C-B51F-5DADA40C5E49}" presName="connectorText" presStyleLbl="sibTrans2D1" presStyleIdx="0" presStyleCnt="9"/>
      <dgm:spPr/>
    </dgm:pt>
    <dgm:pt modelId="{75C32D18-8F57-4D86-989E-764AAA126A14}" type="pres">
      <dgm:prSet presAssocID="{8BD3B6D1-3180-4DB2-AC88-0064159576DF}" presName="node" presStyleLbl="node1" presStyleIdx="1" presStyleCnt="9" custScaleX="210142" custScaleY="111632" custRadScaleRad="97721" custRadScaleInc="48600">
        <dgm:presLayoutVars>
          <dgm:bulletEnabled val="1"/>
        </dgm:presLayoutVars>
      </dgm:prSet>
      <dgm:spPr/>
    </dgm:pt>
    <dgm:pt modelId="{BA9945EE-EAEA-404B-8E13-9085529EEFA6}" type="pres">
      <dgm:prSet presAssocID="{89B7E820-F052-4CE7-B21C-FD8977609CC8}" presName="sibTrans" presStyleLbl="sibTrans2D1" presStyleIdx="1" presStyleCnt="9"/>
      <dgm:spPr/>
    </dgm:pt>
    <dgm:pt modelId="{11719E85-6FF8-406F-B94E-D860F81C1D71}" type="pres">
      <dgm:prSet presAssocID="{89B7E820-F052-4CE7-B21C-FD8977609CC8}" presName="connectorText" presStyleLbl="sibTrans2D1" presStyleIdx="1" presStyleCnt="9"/>
      <dgm:spPr/>
    </dgm:pt>
    <dgm:pt modelId="{63F735DD-79FE-47A5-8BE1-2773C326D3E2}" type="pres">
      <dgm:prSet presAssocID="{1F4589AF-03CA-4AA7-872A-BD68E24E93DA}" presName="node" presStyleLbl="node1" presStyleIdx="2" presStyleCnt="9" custScaleX="225591" custScaleY="120347" custRadScaleRad="100205" custRadScaleInc="-3217">
        <dgm:presLayoutVars>
          <dgm:bulletEnabled val="1"/>
        </dgm:presLayoutVars>
      </dgm:prSet>
      <dgm:spPr/>
    </dgm:pt>
    <dgm:pt modelId="{47E723B0-E424-4409-A0AB-A9A2570C4EFA}" type="pres">
      <dgm:prSet presAssocID="{87BBEBB9-E7DF-450D-80BA-10F5D07F50F3}" presName="sibTrans" presStyleLbl="sibTrans2D1" presStyleIdx="2" presStyleCnt="9"/>
      <dgm:spPr/>
    </dgm:pt>
    <dgm:pt modelId="{124EBDB5-4602-418E-80D5-82DD771AD855}" type="pres">
      <dgm:prSet presAssocID="{87BBEBB9-E7DF-450D-80BA-10F5D07F50F3}" presName="connectorText" presStyleLbl="sibTrans2D1" presStyleIdx="2" presStyleCnt="9"/>
      <dgm:spPr/>
    </dgm:pt>
    <dgm:pt modelId="{312AEC8F-46A0-4ED5-85F1-292A5E990093}" type="pres">
      <dgm:prSet presAssocID="{B9624E51-C4EA-4A74-A14A-30B6EC98D7A8}" presName="node" presStyleLbl="node1" presStyleIdx="3" presStyleCnt="9" custScaleX="216809" custScaleY="100073" custRadScaleRad="101394" custRadScaleInc="-61644">
        <dgm:presLayoutVars>
          <dgm:bulletEnabled val="1"/>
        </dgm:presLayoutVars>
      </dgm:prSet>
      <dgm:spPr/>
    </dgm:pt>
    <dgm:pt modelId="{FC87E3A6-3DBD-467C-A985-836232AF5C16}" type="pres">
      <dgm:prSet presAssocID="{A3CA4DBD-741A-46DF-9DB9-ED2E926B2EF9}" presName="sibTrans" presStyleLbl="sibTrans2D1" presStyleIdx="3" presStyleCnt="9"/>
      <dgm:spPr/>
    </dgm:pt>
    <dgm:pt modelId="{83EB4591-315D-4809-9AC5-895211F63E83}" type="pres">
      <dgm:prSet presAssocID="{A3CA4DBD-741A-46DF-9DB9-ED2E926B2EF9}" presName="connectorText" presStyleLbl="sibTrans2D1" presStyleIdx="3" presStyleCnt="9"/>
      <dgm:spPr/>
    </dgm:pt>
    <dgm:pt modelId="{64955EED-E1A6-40D4-B337-05F2E38225A2}" type="pres">
      <dgm:prSet presAssocID="{EE379E39-38A1-4C5E-9BA1-9A0268EED116}" presName="node" presStyleLbl="node1" presStyleIdx="4" presStyleCnt="9" custScaleX="228555" custRadScaleRad="112245" custRadScaleInc="-103123">
        <dgm:presLayoutVars>
          <dgm:bulletEnabled val="1"/>
        </dgm:presLayoutVars>
      </dgm:prSet>
      <dgm:spPr/>
    </dgm:pt>
    <dgm:pt modelId="{E76586BB-631D-43CA-9A9B-6988F6E41454}" type="pres">
      <dgm:prSet presAssocID="{75918C50-B78B-46BA-969A-9055707587CD}" presName="sibTrans" presStyleLbl="sibTrans2D1" presStyleIdx="4" presStyleCnt="9"/>
      <dgm:spPr/>
    </dgm:pt>
    <dgm:pt modelId="{4091C323-B218-45B5-A478-F92AE08401AE}" type="pres">
      <dgm:prSet presAssocID="{75918C50-B78B-46BA-969A-9055707587CD}" presName="connectorText" presStyleLbl="sibTrans2D1" presStyleIdx="4" presStyleCnt="9"/>
      <dgm:spPr/>
    </dgm:pt>
    <dgm:pt modelId="{ED61B5E3-4955-49D1-9397-6C6E29CA5878}" type="pres">
      <dgm:prSet presAssocID="{940169A6-FA0B-4ED1-ADF4-139D17208AAF}" presName="node" presStyleLbl="node1" presStyleIdx="5" presStyleCnt="9" custScaleX="189543" custRadScaleRad="98625" custRadScaleInc="45104">
        <dgm:presLayoutVars>
          <dgm:bulletEnabled val="1"/>
        </dgm:presLayoutVars>
      </dgm:prSet>
      <dgm:spPr/>
    </dgm:pt>
    <dgm:pt modelId="{B5832B94-1CD4-4C44-8132-BADFB2C1EAD3}" type="pres">
      <dgm:prSet presAssocID="{B6C9623F-0FC7-41D0-891D-F76674F77E28}" presName="sibTrans" presStyleLbl="sibTrans2D1" presStyleIdx="5" presStyleCnt="9"/>
      <dgm:spPr/>
    </dgm:pt>
    <dgm:pt modelId="{6EFEE795-E46A-4218-9B50-56346CBDA911}" type="pres">
      <dgm:prSet presAssocID="{B6C9623F-0FC7-41D0-891D-F76674F77E28}" presName="connectorText" presStyleLbl="sibTrans2D1" presStyleIdx="5" presStyleCnt="9"/>
      <dgm:spPr/>
    </dgm:pt>
    <dgm:pt modelId="{237BF31D-01EC-4FFB-AE20-008E8514C410}" type="pres">
      <dgm:prSet presAssocID="{BF83D496-BC38-4F84-A0E9-182A08F8302F}" presName="node" presStyleLbl="node1" presStyleIdx="6" presStyleCnt="9" custScaleX="225591" custScaleY="120347" custRadScaleRad="94447" custRadScaleInc="36393">
        <dgm:presLayoutVars>
          <dgm:bulletEnabled val="1"/>
        </dgm:presLayoutVars>
      </dgm:prSet>
      <dgm:spPr/>
    </dgm:pt>
    <dgm:pt modelId="{4946F5AA-6147-49FC-A454-A09D61D8AD3F}" type="pres">
      <dgm:prSet presAssocID="{00E4C51F-B52F-44A7-A28F-6B0BD3AD221A}" presName="sibTrans" presStyleLbl="sibTrans2D1" presStyleIdx="6" presStyleCnt="9"/>
      <dgm:spPr/>
    </dgm:pt>
    <dgm:pt modelId="{E1822227-B6D6-489F-B41E-8700DDDC7BD8}" type="pres">
      <dgm:prSet presAssocID="{00E4C51F-B52F-44A7-A28F-6B0BD3AD221A}" presName="connectorText" presStyleLbl="sibTrans2D1" presStyleIdx="6" presStyleCnt="9"/>
      <dgm:spPr/>
    </dgm:pt>
    <dgm:pt modelId="{44F5916F-D634-471C-9531-2464028B5B90}" type="pres">
      <dgm:prSet presAssocID="{9ECEFBB7-26A1-4D3F-B7C6-4C4B61FA6210}" presName="node" presStyleLbl="node1" presStyleIdx="7" presStyleCnt="9" custScaleX="225591" custScaleY="120347" custRadScaleRad="100135" custRadScaleInc="2146">
        <dgm:presLayoutVars>
          <dgm:bulletEnabled val="1"/>
        </dgm:presLayoutVars>
      </dgm:prSet>
      <dgm:spPr/>
    </dgm:pt>
    <dgm:pt modelId="{2AEC29F7-A251-4ABB-BC5C-C9486624D109}" type="pres">
      <dgm:prSet presAssocID="{9055EDDA-59A3-4550-B7B0-9AC3AB73BED9}" presName="sibTrans" presStyleLbl="sibTrans2D1" presStyleIdx="7" presStyleCnt="9"/>
      <dgm:spPr/>
    </dgm:pt>
    <dgm:pt modelId="{7DB18144-3945-4B6E-9E4D-0DF6B01B75DC}" type="pres">
      <dgm:prSet presAssocID="{9055EDDA-59A3-4550-B7B0-9AC3AB73BED9}" presName="connectorText" presStyleLbl="sibTrans2D1" presStyleIdx="7" presStyleCnt="9"/>
      <dgm:spPr/>
    </dgm:pt>
    <dgm:pt modelId="{8375065F-18CE-416A-9E34-91FFA789154A}" type="pres">
      <dgm:prSet presAssocID="{D66C152F-3703-4550-A878-03090B23D127}" presName="node" presStyleLbl="node1" presStyleIdx="8" presStyleCnt="9" custScaleX="222695" custScaleY="123095" custRadScaleRad="97600" custRadScaleInc="-49760">
        <dgm:presLayoutVars>
          <dgm:bulletEnabled val="1"/>
        </dgm:presLayoutVars>
      </dgm:prSet>
      <dgm:spPr/>
    </dgm:pt>
    <dgm:pt modelId="{B058638F-6A0B-4F12-8519-830A0A43B520}" type="pres">
      <dgm:prSet presAssocID="{35A11822-9B4E-469C-955E-4CF600EAC686}" presName="sibTrans" presStyleLbl="sibTrans2D1" presStyleIdx="8" presStyleCnt="9"/>
      <dgm:spPr/>
    </dgm:pt>
    <dgm:pt modelId="{30A6ABB7-BE96-4693-9676-F26EDC531DB3}" type="pres">
      <dgm:prSet presAssocID="{35A11822-9B4E-469C-955E-4CF600EAC686}" presName="connectorText" presStyleLbl="sibTrans2D1" presStyleIdx="8" presStyleCnt="9"/>
      <dgm:spPr/>
    </dgm:pt>
  </dgm:ptLst>
  <dgm:cxnLst>
    <dgm:cxn modelId="{63A6E50C-2A19-4678-8F6E-45477581FEC8}" type="presOf" srcId="{BF83D496-BC38-4F84-A0E9-182A08F8302F}" destId="{237BF31D-01EC-4FFB-AE20-008E8514C410}" srcOrd="0" destOrd="0" presId="urn:microsoft.com/office/officeart/2005/8/layout/cycle7"/>
    <dgm:cxn modelId="{980A360D-E095-40A9-9F96-F992A340661E}" type="presOf" srcId="{89B7E820-F052-4CE7-B21C-FD8977609CC8}" destId="{BA9945EE-EAEA-404B-8E13-9085529EEFA6}" srcOrd="0" destOrd="0" presId="urn:microsoft.com/office/officeart/2005/8/layout/cycle7"/>
    <dgm:cxn modelId="{AC15670D-91D8-4670-8387-E4F1A42DAA72}" type="presOf" srcId="{940169A6-FA0B-4ED1-ADF4-139D17208AAF}" destId="{ED61B5E3-4955-49D1-9397-6C6E29CA5878}" srcOrd="0" destOrd="0" presId="urn:microsoft.com/office/officeart/2005/8/layout/cycle7"/>
    <dgm:cxn modelId="{6A674A0E-6EE9-43EB-8DF0-6FE2AF2FCBF0}" type="presOf" srcId="{EE379E39-38A1-4C5E-9BA1-9A0268EED116}" destId="{64955EED-E1A6-40D4-B337-05F2E38225A2}" srcOrd="0" destOrd="0" presId="urn:microsoft.com/office/officeart/2005/8/layout/cycle7"/>
    <dgm:cxn modelId="{7000F00E-9269-4AC4-A77E-03446612CACB}" type="presOf" srcId="{00E4C51F-B52F-44A7-A28F-6B0BD3AD221A}" destId="{E1822227-B6D6-489F-B41E-8700DDDC7BD8}" srcOrd="1" destOrd="0" presId="urn:microsoft.com/office/officeart/2005/8/layout/cycle7"/>
    <dgm:cxn modelId="{41F8D610-0C95-485C-A639-BF4A13A242CC}" type="presOf" srcId="{87BBEBB9-E7DF-450D-80BA-10F5D07F50F3}" destId="{47E723B0-E424-4409-A0AB-A9A2570C4EFA}" srcOrd="0" destOrd="0" presId="urn:microsoft.com/office/officeart/2005/8/layout/cycle7"/>
    <dgm:cxn modelId="{B571B821-E62A-4A7C-AAE4-66752AF159B3}" type="presOf" srcId="{A3CA4DBD-741A-46DF-9DB9-ED2E926B2EF9}" destId="{FC87E3A6-3DBD-467C-A985-836232AF5C16}" srcOrd="0" destOrd="0" presId="urn:microsoft.com/office/officeart/2005/8/layout/cycle7"/>
    <dgm:cxn modelId="{1B44C129-ECC4-4F75-9F61-BFEEAA1FAB40}" srcId="{BA4514B3-E959-4FD9-BDE1-3854DA758B25}" destId="{A65B4E32-6BB3-4D9D-A654-12890F3CE84F}" srcOrd="0" destOrd="0" parTransId="{495A7EBD-CF51-4CCA-95FC-ABC2CC0DFCFF}" sibTransId="{AA01CE3F-F1F9-409C-B51F-5DADA40C5E49}"/>
    <dgm:cxn modelId="{C56A692C-AD4F-4F13-96BC-1AE8253E6D47}" srcId="{BA4514B3-E959-4FD9-BDE1-3854DA758B25}" destId="{1F4589AF-03CA-4AA7-872A-BD68E24E93DA}" srcOrd="2" destOrd="0" parTransId="{4334100C-7D54-4924-97AD-057FB202F8A8}" sibTransId="{87BBEBB9-E7DF-450D-80BA-10F5D07F50F3}"/>
    <dgm:cxn modelId="{D9575E5D-C227-4078-80D2-EBE65E9A81E4}" srcId="{BA4514B3-E959-4FD9-BDE1-3854DA758B25}" destId="{8BD3B6D1-3180-4DB2-AC88-0064159576DF}" srcOrd="1" destOrd="0" parTransId="{689E242F-82E1-4E0A-9718-0285DBA54A20}" sibTransId="{89B7E820-F052-4CE7-B21C-FD8977609CC8}"/>
    <dgm:cxn modelId="{A2C12863-51B7-4D2D-90D2-F82F6004E31C}" type="presOf" srcId="{B6C9623F-0FC7-41D0-891D-F76674F77E28}" destId="{B5832B94-1CD4-4C44-8132-BADFB2C1EAD3}" srcOrd="0" destOrd="0" presId="urn:microsoft.com/office/officeart/2005/8/layout/cycle7"/>
    <dgm:cxn modelId="{F36EBB43-0003-4856-A85E-658C98A10E19}" type="presOf" srcId="{A3CA4DBD-741A-46DF-9DB9-ED2E926B2EF9}" destId="{83EB4591-315D-4809-9AC5-895211F63E83}" srcOrd="1" destOrd="0" presId="urn:microsoft.com/office/officeart/2005/8/layout/cycle7"/>
    <dgm:cxn modelId="{6864486A-7595-4819-AA1B-3BB62318F1DA}" type="presOf" srcId="{8BD3B6D1-3180-4DB2-AC88-0064159576DF}" destId="{75C32D18-8F57-4D86-989E-764AAA126A14}" srcOrd="0" destOrd="0" presId="urn:microsoft.com/office/officeart/2005/8/layout/cycle7"/>
    <dgm:cxn modelId="{DBA7896B-D376-4129-8360-C60818BA6B06}" srcId="{BA4514B3-E959-4FD9-BDE1-3854DA758B25}" destId="{940169A6-FA0B-4ED1-ADF4-139D17208AAF}" srcOrd="5" destOrd="0" parTransId="{40B27EED-5866-4508-B9CC-D304377A0213}" sibTransId="{B6C9623F-0FC7-41D0-891D-F76674F77E28}"/>
    <dgm:cxn modelId="{ABD9696C-0FFC-4194-80E8-A329DBA93D1A}" type="presOf" srcId="{B9624E51-C4EA-4A74-A14A-30B6EC98D7A8}" destId="{312AEC8F-46A0-4ED5-85F1-292A5E990093}" srcOrd="0" destOrd="0" presId="urn:microsoft.com/office/officeart/2005/8/layout/cycle7"/>
    <dgm:cxn modelId="{789BA76E-D993-413A-918B-84049CFA7AB8}" type="presOf" srcId="{89B7E820-F052-4CE7-B21C-FD8977609CC8}" destId="{11719E85-6FF8-406F-B94E-D860F81C1D71}" srcOrd="1" destOrd="0" presId="urn:microsoft.com/office/officeart/2005/8/layout/cycle7"/>
    <dgm:cxn modelId="{D2E00E70-A027-4E02-A1F8-7AB0187BDE08}" type="presOf" srcId="{87BBEBB9-E7DF-450D-80BA-10F5D07F50F3}" destId="{124EBDB5-4602-418E-80D5-82DD771AD855}" srcOrd="1" destOrd="0" presId="urn:microsoft.com/office/officeart/2005/8/layout/cycle7"/>
    <dgm:cxn modelId="{56972551-5456-41D6-961C-CCC89833CDE9}" srcId="{BA4514B3-E959-4FD9-BDE1-3854DA758B25}" destId="{9ECEFBB7-26A1-4D3F-B7C6-4C4B61FA6210}" srcOrd="7" destOrd="0" parTransId="{26A654E8-9A5B-4FF4-AFBD-586EA7BFB895}" sibTransId="{9055EDDA-59A3-4550-B7B0-9AC3AB73BED9}"/>
    <dgm:cxn modelId="{3A0AB051-F4D3-4AD7-A413-FA3D49052729}" srcId="{BA4514B3-E959-4FD9-BDE1-3854DA758B25}" destId="{D66C152F-3703-4550-A878-03090B23D127}" srcOrd="8" destOrd="0" parTransId="{A51E4155-1B8F-42CA-A1C5-E0F02755CB65}" sibTransId="{35A11822-9B4E-469C-955E-4CF600EAC686}"/>
    <dgm:cxn modelId="{EF8F6B59-6A82-4DBC-8285-039785C2D4F9}" type="presOf" srcId="{00E4C51F-B52F-44A7-A28F-6B0BD3AD221A}" destId="{4946F5AA-6147-49FC-A454-A09D61D8AD3F}" srcOrd="0" destOrd="0" presId="urn:microsoft.com/office/officeart/2005/8/layout/cycle7"/>
    <dgm:cxn modelId="{7615449E-1F24-49EB-8894-B6437254E6DF}" type="presOf" srcId="{D66C152F-3703-4550-A878-03090B23D127}" destId="{8375065F-18CE-416A-9E34-91FFA789154A}" srcOrd="0" destOrd="0" presId="urn:microsoft.com/office/officeart/2005/8/layout/cycle7"/>
    <dgm:cxn modelId="{ED29C5A0-0724-4245-8739-2A12AFC39431}" type="presOf" srcId="{1F4589AF-03CA-4AA7-872A-BD68E24E93DA}" destId="{63F735DD-79FE-47A5-8BE1-2773C326D3E2}" srcOrd="0" destOrd="0" presId="urn:microsoft.com/office/officeart/2005/8/layout/cycle7"/>
    <dgm:cxn modelId="{D10812A1-3F5A-4057-A210-10055590AA1D}" type="presOf" srcId="{AA01CE3F-F1F9-409C-B51F-5DADA40C5E49}" destId="{257E953C-3F5F-4B5A-A6A2-D16C25B84DDB}" srcOrd="0" destOrd="0" presId="urn:microsoft.com/office/officeart/2005/8/layout/cycle7"/>
    <dgm:cxn modelId="{277390A1-92E5-4A4C-AF42-F5FECBB3DFD5}" type="presOf" srcId="{9055EDDA-59A3-4550-B7B0-9AC3AB73BED9}" destId="{7DB18144-3945-4B6E-9E4D-0DF6B01B75DC}" srcOrd="1" destOrd="0" presId="urn:microsoft.com/office/officeart/2005/8/layout/cycle7"/>
    <dgm:cxn modelId="{B3A5DFAE-BB6A-4073-B277-D71164356C8F}" type="presOf" srcId="{9055EDDA-59A3-4550-B7B0-9AC3AB73BED9}" destId="{2AEC29F7-A251-4ABB-BC5C-C9486624D109}" srcOrd="0" destOrd="0" presId="urn:microsoft.com/office/officeart/2005/8/layout/cycle7"/>
    <dgm:cxn modelId="{6FD587B4-DD65-467A-8B19-BA8CF416AABC}" srcId="{BA4514B3-E959-4FD9-BDE1-3854DA758B25}" destId="{EE379E39-38A1-4C5E-9BA1-9A0268EED116}" srcOrd="4" destOrd="0" parTransId="{59200C4F-B54F-4138-925B-210C65EEE9F8}" sibTransId="{75918C50-B78B-46BA-969A-9055707587CD}"/>
    <dgm:cxn modelId="{2C15ABB4-20B3-4097-95B7-EDF7B92C3799}" type="presOf" srcId="{A65B4E32-6BB3-4D9D-A654-12890F3CE84F}" destId="{1DDEBC5E-FF7B-4588-9012-18E60FB94FA5}" srcOrd="0" destOrd="0" presId="urn:microsoft.com/office/officeart/2005/8/layout/cycle7"/>
    <dgm:cxn modelId="{48A589B6-6619-453A-A164-AFCC587C29E7}" type="presOf" srcId="{35A11822-9B4E-469C-955E-4CF600EAC686}" destId="{B058638F-6A0B-4F12-8519-830A0A43B520}" srcOrd="0" destOrd="0" presId="urn:microsoft.com/office/officeart/2005/8/layout/cycle7"/>
    <dgm:cxn modelId="{29256DB8-02B8-403A-A124-1BC46079E744}" type="presOf" srcId="{75918C50-B78B-46BA-969A-9055707587CD}" destId="{4091C323-B218-45B5-A478-F92AE08401AE}" srcOrd="1" destOrd="0" presId="urn:microsoft.com/office/officeart/2005/8/layout/cycle7"/>
    <dgm:cxn modelId="{EB964DCB-0882-496E-A35F-95F88EC857C2}" type="presOf" srcId="{9ECEFBB7-26A1-4D3F-B7C6-4C4B61FA6210}" destId="{44F5916F-D634-471C-9531-2464028B5B90}" srcOrd="0" destOrd="0" presId="urn:microsoft.com/office/officeart/2005/8/layout/cycle7"/>
    <dgm:cxn modelId="{28556BD1-54B5-4F94-AAFB-513DA942CE89}" srcId="{BA4514B3-E959-4FD9-BDE1-3854DA758B25}" destId="{BF83D496-BC38-4F84-A0E9-182A08F8302F}" srcOrd="6" destOrd="0" parTransId="{0A315503-4556-440A-9AF0-D97502FB6A7F}" sibTransId="{00E4C51F-B52F-44A7-A28F-6B0BD3AD221A}"/>
    <dgm:cxn modelId="{A8024ED5-4116-419F-9332-D12A509E3B01}" type="presOf" srcId="{35A11822-9B4E-469C-955E-4CF600EAC686}" destId="{30A6ABB7-BE96-4693-9676-F26EDC531DB3}" srcOrd="1" destOrd="0" presId="urn:microsoft.com/office/officeart/2005/8/layout/cycle7"/>
    <dgm:cxn modelId="{CD6866D9-32B9-4CC7-9FC9-14074794AFF4}" type="presOf" srcId="{BA4514B3-E959-4FD9-BDE1-3854DA758B25}" destId="{64964701-2968-41AA-B163-CD521C3122F1}" srcOrd="0" destOrd="0" presId="urn:microsoft.com/office/officeart/2005/8/layout/cycle7"/>
    <dgm:cxn modelId="{E16DDEDD-C0A9-42EC-BF8D-C777664D9F96}" type="presOf" srcId="{AA01CE3F-F1F9-409C-B51F-5DADA40C5E49}" destId="{B1305E22-9E5D-4213-8504-575593C5EAFE}" srcOrd="1" destOrd="0" presId="urn:microsoft.com/office/officeart/2005/8/layout/cycle7"/>
    <dgm:cxn modelId="{3AC64DE4-E0FD-4258-AF82-AEA77589491C}" srcId="{BA4514B3-E959-4FD9-BDE1-3854DA758B25}" destId="{B9624E51-C4EA-4A74-A14A-30B6EC98D7A8}" srcOrd="3" destOrd="0" parTransId="{79DACDEB-ACF5-4CD1-9283-1A20B947F4C0}" sibTransId="{A3CA4DBD-741A-46DF-9DB9-ED2E926B2EF9}"/>
    <dgm:cxn modelId="{B5EFBEF7-5B10-4829-99F1-02D54367B917}" type="presOf" srcId="{B6C9623F-0FC7-41D0-891D-F76674F77E28}" destId="{6EFEE795-E46A-4218-9B50-56346CBDA911}" srcOrd="1" destOrd="0" presId="urn:microsoft.com/office/officeart/2005/8/layout/cycle7"/>
    <dgm:cxn modelId="{D1E6F1F9-C7D4-4737-AF23-DE6C5080EB4C}" type="presOf" srcId="{75918C50-B78B-46BA-969A-9055707587CD}" destId="{E76586BB-631D-43CA-9A9B-6988F6E41454}" srcOrd="0" destOrd="0" presId="urn:microsoft.com/office/officeart/2005/8/layout/cycle7"/>
    <dgm:cxn modelId="{B66DC8BD-D7AB-4643-B155-1A701753668F}" type="presParOf" srcId="{64964701-2968-41AA-B163-CD521C3122F1}" destId="{1DDEBC5E-FF7B-4588-9012-18E60FB94FA5}" srcOrd="0" destOrd="0" presId="urn:microsoft.com/office/officeart/2005/8/layout/cycle7"/>
    <dgm:cxn modelId="{6B3854E8-385F-4D45-9258-6C47C98E24A9}" type="presParOf" srcId="{64964701-2968-41AA-B163-CD521C3122F1}" destId="{257E953C-3F5F-4B5A-A6A2-D16C25B84DDB}" srcOrd="1" destOrd="0" presId="urn:microsoft.com/office/officeart/2005/8/layout/cycle7"/>
    <dgm:cxn modelId="{A4500667-D4DA-4483-B397-220749307705}" type="presParOf" srcId="{257E953C-3F5F-4B5A-A6A2-D16C25B84DDB}" destId="{B1305E22-9E5D-4213-8504-575593C5EAFE}" srcOrd="0" destOrd="0" presId="urn:microsoft.com/office/officeart/2005/8/layout/cycle7"/>
    <dgm:cxn modelId="{FB7445D1-0C87-4632-B2C4-0E617306A28B}" type="presParOf" srcId="{64964701-2968-41AA-B163-CD521C3122F1}" destId="{75C32D18-8F57-4D86-989E-764AAA126A14}" srcOrd="2" destOrd="0" presId="urn:microsoft.com/office/officeart/2005/8/layout/cycle7"/>
    <dgm:cxn modelId="{90FD87AA-A1E7-4B2B-8886-3C23AB9D0530}" type="presParOf" srcId="{64964701-2968-41AA-B163-CD521C3122F1}" destId="{BA9945EE-EAEA-404B-8E13-9085529EEFA6}" srcOrd="3" destOrd="0" presId="urn:microsoft.com/office/officeart/2005/8/layout/cycle7"/>
    <dgm:cxn modelId="{2765AD47-6CAF-40AE-8FD1-E3E00468AB80}" type="presParOf" srcId="{BA9945EE-EAEA-404B-8E13-9085529EEFA6}" destId="{11719E85-6FF8-406F-B94E-D860F81C1D71}" srcOrd="0" destOrd="0" presId="urn:microsoft.com/office/officeart/2005/8/layout/cycle7"/>
    <dgm:cxn modelId="{F8E7F20A-63AF-4E1A-A1AB-BE81C44FCCD9}" type="presParOf" srcId="{64964701-2968-41AA-B163-CD521C3122F1}" destId="{63F735DD-79FE-47A5-8BE1-2773C326D3E2}" srcOrd="4" destOrd="0" presId="urn:microsoft.com/office/officeart/2005/8/layout/cycle7"/>
    <dgm:cxn modelId="{82081617-C237-4EDF-9693-A5DDCF17C0E6}" type="presParOf" srcId="{64964701-2968-41AA-B163-CD521C3122F1}" destId="{47E723B0-E424-4409-A0AB-A9A2570C4EFA}" srcOrd="5" destOrd="0" presId="urn:microsoft.com/office/officeart/2005/8/layout/cycle7"/>
    <dgm:cxn modelId="{3BD93AF9-E7D7-4033-8498-2C1AC8D7769D}" type="presParOf" srcId="{47E723B0-E424-4409-A0AB-A9A2570C4EFA}" destId="{124EBDB5-4602-418E-80D5-82DD771AD855}" srcOrd="0" destOrd="0" presId="urn:microsoft.com/office/officeart/2005/8/layout/cycle7"/>
    <dgm:cxn modelId="{6F69581F-3352-4C41-9C5E-8297322F16B6}" type="presParOf" srcId="{64964701-2968-41AA-B163-CD521C3122F1}" destId="{312AEC8F-46A0-4ED5-85F1-292A5E990093}" srcOrd="6" destOrd="0" presId="urn:microsoft.com/office/officeart/2005/8/layout/cycle7"/>
    <dgm:cxn modelId="{3DCB28BE-2DD9-4ACB-937D-F1591392CBF3}" type="presParOf" srcId="{64964701-2968-41AA-B163-CD521C3122F1}" destId="{FC87E3A6-3DBD-467C-A985-836232AF5C16}" srcOrd="7" destOrd="0" presId="urn:microsoft.com/office/officeart/2005/8/layout/cycle7"/>
    <dgm:cxn modelId="{C055B94D-1409-443B-B41A-EA9E48E57963}" type="presParOf" srcId="{FC87E3A6-3DBD-467C-A985-836232AF5C16}" destId="{83EB4591-315D-4809-9AC5-895211F63E83}" srcOrd="0" destOrd="0" presId="urn:microsoft.com/office/officeart/2005/8/layout/cycle7"/>
    <dgm:cxn modelId="{8F51D433-AFC6-4CAE-9D7E-E0D5A92D5E9F}" type="presParOf" srcId="{64964701-2968-41AA-B163-CD521C3122F1}" destId="{64955EED-E1A6-40D4-B337-05F2E38225A2}" srcOrd="8" destOrd="0" presId="urn:microsoft.com/office/officeart/2005/8/layout/cycle7"/>
    <dgm:cxn modelId="{04289E04-663D-40F7-9A38-25E0675108FC}" type="presParOf" srcId="{64964701-2968-41AA-B163-CD521C3122F1}" destId="{E76586BB-631D-43CA-9A9B-6988F6E41454}" srcOrd="9" destOrd="0" presId="urn:microsoft.com/office/officeart/2005/8/layout/cycle7"/>
    <dgm:cxn modelId="{A149CEF0-D6EA-4B4B-9855-8436EC1F5B9E}" type="presParOf" srcId="{E76586BB-631D-43CA-9A9B-6988F6E41454}" destId="{4091C323-B218-45B5-A478-F92AE08401AE}" srcOrd="0" destOrd="0" presId="urn:microsoft.com/office/officeart/2005/8/layout/cycle7"/>
    <dgm:cxn modelId="{9C3DD1BC-F451-43CC-B67B-55F3B8488217}" type="presParOf" srcId="{64964701-2968-41AA-B163-CD521C3122F1}" destId="{ED61B5E3-4955-49D1-9397-6C6E29CA5878}" srcOrd="10" destOrd="0" presId="urn:microsoft.com/office/officeart/2005/8/layout/cycle7"/>
    <dgm:cxn modelId="{DFE906D9-4775-4AD2-B5AE-5F128CC04E46}" type="presParOf" srcId="{64964701-2968-41AA-B163-CD521C3122F1}" destId="{B5832B94-1CD4-4C44-8132-BADFB2C1EAD3}" srcOrd="11" destOrd="0" presId="urn:microsoft.com/office/officeart/2005/8/layout/cycle7"/>
    <dgm:cxn modelId="{C0F4D004-3977-454B-9F4A-0CA50AC29DB7}" type="presParOf" srcId="{B5832B94-1CD4-4C44-8132-BADFB2C1EAD3}" destId="{6EFEE795-E46A-4218-9B50-56346CBDA911}" srcOrd="0" destOrd="0" presId="urn:microsoft.com/office/officeart/2005/8/layout/cycle7"/>
    <dgm:cxn modelId="{C191ADFB-2BD6-4340-BEE7-1A8D960BFAD0}" type="presParOf" srcId="{64964701-2968-41AA-B163-CD521C3122F1}" destId="{237BF31D-01EC-4FFB-AE20-008E8514C410}" srcOrd="12" destOrd="0" presId="urn:microsoft.com/office/officeart/2005/8/layout/cycle7"/>
    <dgm:cxn modelId="{36815BA5-65A0-4AE9-9043-B6E434EB27F7}" type="presParOf" srcId="{64964701-2968-41AA-B163-CD521C3122F1}" destId="{4946F5AA-6147-49FC-A454-A09D61D8AD3F}" srcOrd="13" destOrd="0" presId="urn:microsoft.com/office/officeart/2005/8/layout/cycle7"/>
    <dgm:cxn modelId="{2D294408-3362-462B-B766-342776A26112}" type="presParOf" srcId="{4946F5AA-6147-49FC-A454-A09D61D8AD3F}" destId="{E1822227-B6D6-489F-B41E-8700DDDC7BD8}" srcOrd="0" destOrd="0" presId="urn:microsoft.com/office/officeart/2005/8/layout/cycle7"/>
    <dgm:cxn modelId="{2BEC17B6-C38D-429E-91D0-0E78C6865825}" type="presParOf" srcId="{64964701-2968-41AA-B163-CD521C3122F1}" destId="{44F5916F-D634-471C-9531-2464028B5B90}" srcOrd="14" destOrd="0" presId="urn:microsoft.com/office/officeart/2005/8/layout/cycle7"/>
    <dgm:cxn modelId="{AF230319-69E2-46CE-84C9-E5BA357102E5}" type="presParOf" srcId="{64964701-2968-41AA-B163-CD521C3122F1}" destId="{2AEC29F7-A251-4ABB-BC5C-C9486624D109}" srcOrd="15" destOrd="0" presId="urn:microsoft.com/office/officeart/2005/8/layout/cycle7"/>
    <dgm:cxn modelId="{BB3F7B85-5A16-4723-868A-947246E007C1}" type="presParOf" srcId="{2AEC29F7-A251-4ABB-BC5C-C9486624D109}" destId="{7DB18144-3945-4B6E-9E4D-0DF6B01B75DC}" srcOrd="0" destOrd="0" presId="urn:microsoft.com/office/officeart/2005/8/layout/cycle7"/>
    <dgm:cxn modelId="{97AEABE1-E9BB-41D7-9578-EADF7376D179}" type="presParOf" srcId="{64964701-2968-41AA-B163-CD521C3122F1}" destId="{8375065F-18CE-416A-9E34-91FFA789154A}" srcOrd="16" destOrd="0" presId="urn:microsoft.com/office/officeart/2005/8/layout/cycle7"/>
    <dgm:cxn modelId="{EFA1B4E8-1CF3-4D69-9891-59931C6A7AC1}" type="presParOf" srcId="{64964701-2968-41AA-B163-CD521C3122F1}" destId="{B058638F-6A0B-4F12-8519-830A0A43B520}" srcOrd="17" destOrd="0" presId="urn:microsoft.com/office/officeart/2005/8/layout/cycle7"/>
    <dgm:cxn modelId="{154DA068-CC4A-451B-87A4-B7B88E68A1C8}" type="presParOf" srcId="{B058638F-6A0B-4F12-8519-830A0A43B520}" destId="{30A6ABB7-BE96-4693-9676-F26EDC531DB3}"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a:latin typeface="Lato" panose="020F0502020204030203" pitchFamily="34" charset="-18"/>
            </a:rPr>
            <a:t>Cel</a:t>
          </a:r>
          <a:r>
            <a:rPr lang="pl-PL" sz="170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Wspieranie i rozwój branż nowoczesnych technologii</a:t>
          </a:r>
        </a:p>
      </dgm:t>
    </dgm:pt>
    <dgm:pt modelId="{F6142786-0C9E-4761-A0AF-4144DE99FB5A}" type="sibTrans" cxnId="{C3DE2BE2-80F9-449E-8E60-8797674D8857}">
      <dgm:prSet/>
      <dgm:spPr/>
      <dgm:t>
        <a:bodyPr/>
        <a:lstStyle/>
        <a:p>
          <a:endParaRPr lang="pl-PL"/>
        </a:p>
      </dgm:t>
    </dgm:pt>
    <dgm:pt modelId="{BE621BAF-2509-48CA-BAD9-120A845BB35F}" type="par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24098" custLinFactX="-6507" custLinFactNeighborX="-100000" custLinFactNeighborY="-40582"/>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9058" custLinFactNeighborX="49289" custLinFactNeighborY="14298">
        <dgm:presLayoutVars>
          <dgm:bulletEnabled val="1"/>
        </dgm:presLayoutVars>
      </dgm:prSet>
      <dgm:spPr/>
    </dgm:pt>
  </dgm:ptLst>
  <dgm:cxnLst>
    <dgm:cxn modelId="{4DAC8D34-AEC4-4A4B-A5BC-EA96D5E24A5C}" type="presOf" srcId="{BDD9133C-C400-4D21-8711-9EC403B7BC48}" destId="{A7C03CE3-E38A-4240-8FCF-5D7B19E70ABC}"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452B40B7-57E8-400D-9556-A7FB8BBE9B32}" type="presOf" srcId="{2332E628-85E0-4C76-B4A9-F5CAA6AE69BF}" destId="{3608DDE4-1869-45D6-998A-80AA50A6E111}"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8D1285F2-6AF9-4C0C-BC4F-280893B46CF0}" type="presOf" srcId="{B2756A69-D63D-4F4E-BDE4-8FFD493F6F3B}" destId="{8E5D58D1-06C0-4AEE-B032-80D6DD9AF780}" srcOrd="0" destOrd="0" presId="urn:microsoft.com/office/officeart/2005/8/layout/lProcess3"/>
    <dgm:cxn modelId="{6F89EDCD-9318-4161-8908-B88887D09B18}" type="presParOf" srcId="{8E5D58D1-06C0-4AEE-B032-80D6DD9AF780}" destId="{3DCBAB6E-9202-4FC9-BF06-F6329BDEA6C5}" srcOrd="0" destOrd="0" presId="urn:microsoft.com/office/officeart/2005/8/layout/lProcess3"/>
    <dgm:cxn modelId="{B81D09A9-C72B-4300-9501-8985AB16021B}" type="presParOf" srcId="{3DCBAB6E-9202-4FC9-BF06-F6329BDEA6C5}" destId="{3608DDE4-1869-45D6-998A-80AA50A6E111}" srcOrd="0" destOrd="0" presId="urn:microsoft.com/office/officeart/2005/8/layout/lProcess3"/>
    <dgm:cxn modelId="{75D6EBE7-F230-4EF2-A1A7-656CE0BDF924}" type="presParOf" srcId="{3DCBAB6E-9202-4FC9-BF06-F6329BDEA6C5}" destId="{4C13DB01-6462-438D-B4CA-610C53D82821}" srcOrd="1" destOrd="0" presId="urn:microsoft.com/office/officeart/2005/8/layout/lProcess3"/>
    <dgm:cxn modelId="{36723FC6-D221-4310-B0DF-B4F7FCD24006}"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a:latin typeface="Lato" panose="020F0502020204030203" pitchFamily="34" charset="-18"/>
            </a:rPr>
            <a:t>Cel</a:t>
          </a:r>
          <a:r>
            <a:rPr lang="pl-PL" sz="170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Tworzenie warunków dla rozwoju i lepszego funkcjonowania ośrodków akademickich oraz instytucji naukowo-badawczych</a:t>
          </a:r>
        </a:p>
      </dgm:t>
    </dgm:pt>
    <dgm:pt modelId="{F6142786-0C9E-4761-A0AF-4144DE99FB5A}" type="sibTrans" cxnId="{C3DE2BE2-80F9-449E-8E60-8797674D8857}">
      <dgm:prSet/>
      <dgm:spPr/>
      <dgm:t>
        <a:bodyPr/>
        <a:lstStyle/>
        <a:p>
          <a:endParaRPr lang="pl-PL"/>
        </a:p>
      </dgm:t>
    </dgm:pt>
    <dgm:pt modelId="{BE621BAF-2509-48CA-BAD9-120A845BB35F}" type="par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24098" custLinFactX="-6507" custLinFactNeighborX="-100000" custLinFactNeighborY="-40582"/>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9058" custLinFactNeighborX="49289" custLinFactNeighborY="14298">
        <dgm:presLayoutVars>
          <dgm:bulletEnabled val="1"/>
        </dgm:presLayoutVars>
      </dgm:prSet>
      <dgm:spPr/>
    </dgm:pt>
  </dgm:ptLst>
  <dgm:cxnLst>
    <dgm:cxn modelId="{4DAC8D34-AEC4-4A4B-A5BC-EA96D5E24A5C}" type="presOf" srcId="{BDD9133C-C400-4D21-8711-9EC403B7BC48}" destId="{A7C03CE3-E38A-4240-8FCF-5D7B19E70ABC}"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452B40B7-57E8-400D-9556-A7FB8BBE9B32}" type="presOf" srcId="{2332E628-85E0-4C76-B4A9-F5CAA6AE69BF}" destId="{3608DDE4-1869-45D6-998A-80AA50A6E111}"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8D1285F2-6AF9-4C0C-BC4F-280893B46CF0}" type="presOf" srcId="{B2756A69-D63D-4F4E-BDE4-8FFD493F6F3B}" destId="{8E5D58D1-06C0-4AEE-B032-80D6DD9AF780}" srcOrd="0" destOrd="0" presId="urn:microsoft.com/office/officeart/2005/8/layout/lProcess3"/>
    <dgm:cxn modelId="{6F89EDCD-9318-4161-8908-B88887D09B18}" type="presParOf" srcId="{8E5D58D1-06C0-4AEE-B032-80D6DD9AF780}" destId="{3DCBAB6E-9202-4FC9-BF06-F6329BDEA6C5}" srcOrd="0" destOrd="0" presId="urn:microsoft.com/office/officeart/2005/8/layout/lProcess3"/>
    <dgm:cxn modelId="{B81D09A9-C72B-4300-9501-8985AB16021B}" type="presParOf" srcId="{3DCBAB6E-9202-4FC9-BF06-F6329BDEA6C5}" destId="{3608DDE4-1869-45D6-998A-80AA50A6E111}" srcOrd="0" destOrd="0" presId="urn:microsoft.com/office/officeart/2005/8/layout/lProcess3"/>
    <dgm:cxn modelId="{75D6EBE7-F230-4EF2-A1A7-656CE0BDF924}" type="presParOf" srcId="{3DCBAB6E-9202-4FC9-BF06-F6329BDEA6C5}" destId="{4C13DB01-6462-438D-B4CA-610C53D82821}" srcOrd="1" destOrd="0" presId="urn:microsoft.com/office/officeart/2005/8/layout/lProcess3"/>
    <dgm:cxn modelId="{36723FC6-D221-4310-B0DF-B4F7FCD24006}"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a:latin typeface="Lato" panose="020F0502020204030203" pitchFamily="34" charset="-18"/>
            </a:rPr>
            <a:t>Cel</a:t>
          </a:r>
          <a:r>
            <a:rPr lang="pl-PL" sz="170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Dywersyfikacja gospodarki</a:t>
          </a:r>
        </a:p>
      </dgm:t>
    </dgm:pt>
    <dgm:pt modelId="{F6142786-0C9E-4761-A0AF-4144DE99FB5A}" type="sibTrans" cxnId="{C3DE2BE2-80F9-449E-8E60-8797674D8857}">
      <dgm:prSet/>
      <dgm:spPr/>
      <dgm:t>
        <a:bodyPr/>
        <a:lstStyle/>
        <a:p>
          <a:endParaRPr lang="pl-PL"/>
        </a:p>
      </dgm:t>
    </dgm:pt>
    <dgm:pt modelId="{BE621BAF-2509-48CA-BAD9-120A845BB35F}" type="par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24098" custLinFactX="-6507" custLinFactNeighborX="-100000" custLinFactNeighborY="-40582"/>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9058" custLinFactNeighborX="49289" custLinFactNeighborY="14298">
        <dgm:presLayoutVars>
          <dgm:bulletEnabled val="1"/>
        </dgm:presLayoutVars>
      </dgm:prSet>
      <dgm:spPr/>
    </dgm:pt>
  </dgm:ptLst>
  <dgm:cxnLst>
    <dgm:cxn modelId="{4DAC8D34-AEC4-4A4B-A5BC-EA96D5E24A5C}" type="presOf" srcId="{BDD9133C-C400-4D21-8711-9EC403B7BC48}" destId="{A7C03CE3-E38A-4240-8FCF-5D7B19E70ABC}"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452B40B7-57E8-400D-9556-A7FB8BBE9B32}" type="presOf" srcId="{2332E628-85E0-4C76-B4A9-F5CAA6AE69BF}" destId="{3608DDE4-1869-45D6-998A-80AA50A6E111}"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8D1285F2-6AF9-4C0C-BC4F-280893B46CF0}" type="presOf" srcId="{B2756A69-D63D-4F4E-BDE4-8FFD493F6F3B}" destId="{8E5D58D1-06C0-4AEE-B032-80D6DD9AF780}" srcOrd="0" destOrd="0" presId="urn:microsoft.com/office/officeart/2005/8/layout/lProcess3"/>
    <dgm:cxn modelId="{6F89EDCD-9318-4161-8908-B88887D09B18}" type="presParOf" srcId="{8E5D58D1-06C0-4AEE-B032-80D6DD9AF780}" destId="{3DCBAB6E-9202-4FC9-BF06-F6329BDEA6C5}" srcOrd="0" destOrd="0" presId="urn:microsoft.com/office/officeart/2005/8/layout/lProcess3"/>
    <dgm:cxn modelId="{B81D09A9-C72B-4300-9501-8985AB16021B}" type="presParOf" srcId="{3DCBAB6E-9202-4FC9-BF06-F6329BDEA6C5}" destId="{3608DDE4-1869-45D6-998A-80AA50A6E111}" srcOrd="0" destOrd="0" presId="urn:microsoft.com/office/officeart/2005/8/layout/lProcess3"/>
    <dgm:cxn modelId="{75D6EBE7-F230-4EF2-A1A7-656CE0BDF924}" type="presParOf" srcId="{3DCBAB6E-9202-4FC9-BF06-F6329BDEA6C5}" destId="{4C13DB01-6462-438D-B4CA-610C53D82821}" srcOrd="1" destOrd="0" presId="urn:microsoft.com/office/officeart/2005/8/layout/lProcess3"/>
    <dgm:cxn modelId="{36723FC6-D221-4310-B0DF-B4F7FCD24006}"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a:latin typeface="Lato" panose="020F0502020204030203" pitchFamily="34" charset="-18"/>
            </a:rPr>
            <a:t>Cel</a:t>
          </a:r>
          <a:r>
            <a:rPr lang="pl-PL" sz="170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a:solidFill>
                <a:schemeClr val="accent5">
                  <a:lumMod val="50000"/>
                </a:schemeClr>
              </a:solidFill>
              <a:latin typeface="Lato" panose="020F0502020204030203" pitchFamily="34" charset="-18"/>
            </a:rPr>
            <a:t>Sformułowanie zasad ochrony dla najważniejszych elementów dziedzictwa kulturowego</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6574" custLinFactX="-6507" custLinFactNeighborX="-100000" custLinFactNeighborY="-40582"/>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18383" custLinFactNeighborX="68489" custLinFactNeighborY="-48955">
        <dgm:presLayoutVars>
          <dgm:bulletEnabled val="1"/>
        </dgm:presLayoutVars>
      </dgm:prSet>
      <dgm:spPr/>
    </dgm:pt>
  </dgm:ptLst>
  <dgm:cxnLst>
    <dgm:cxn modelId="{8C8F6521-8830-4104-A31B-C3281FE49CDB}" type="presOf" srcId="{BDD9133C-C400-4D21-8711-9EC403B7BC48}" destId="{A7C03CE3-E38A-4240-8FCF-5D7B19E70ABC}" srcOrd="0" destOrd="0" presId="urn:microsoft.com/office/officeart/2005/8/layout/lProcess3"/>
    <dgm:cxn modelId="{2C453C68-DF6B-4686-8C05-1693783CDC74}" type="presOf" srcId="{B2756A69-D63D-4F4E-BDE4-8FFD493F6F3B}" destId="{8E5D58D1-06C0-4AEE-B032-80D6DD9AF780}" srcOrd="0" destOrd="0" presId="urn:microsoft.com/office/officeart/2005/8/layout/lProcess3"/>
    <dgm:cxn modelId="{1D148448-F535-414D-B5C5-E3B78B6ED2E3}" type="presOf" srcId="{2332E628-85E0-4C76-B4A9-F5CAA6AE69BF}" destId="{3608DDE4-1869-45D6-998A-80AA50A6E111}"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C3DE2BE2-80F9-449E-8E60-8797674D8857}" srcId="{2332E628-85E0-4C76-B4A9-F5CAA6AE69BF}" destId="{BDD9133C-C400-4D21-8711-9EC403B7BC48}" srcOrd="0" destOrd="0" parTransId="{BE621BAF-2509-48CA-BAD9-120A845BB35F}" sibTransId="{F6142786-0C9E-4761-A0AF-4144DE99FB5A}"/>
    <dgm:cxn modelId="{B63D4AA9-E8A1-4160-A2B0-6CF1DE6CB1E0}" type="presParOf" srcId="{8E5D58D1-06C0-4AEE-B032-80D6DD9AF780}" destId="{3DCBAB6E-9202-4FC9-BF06-F6329BDEA6C5}" srcOrd="0" destOrd="0" presId="urn:microsoft.com/office/officeart/2005/8/layout/lProcess3"/>
    <dgm:cxn modelId="{9083F8A7-7BB6-4864-AD69-323B07565731}" type="presParOf" srcId="{3DCBAB6E-9202-4FC9-BF06-F6329BDEA6C5}" destId="{3608DDE4-1869-45D6-998A-80AA50A6E111}" srcOrd="0" destOrd="0" presId="urn:microsoft.com/office/officeart/2005/8/layout/lProcess3"/>
    <dgm:cxn modelId="{AD24E311-DC8A-4349-8647-35196894542C}" type="presParOf" srcId="{3DCBAB6E-9202-4FC9-BF06-F6329BDEA6C5}" destId="{4C13DB01-6462-438D-B4CA-610C53D82821}" srcOrd="1" destOrd="0" presId="urn:microsoft.com/office/officeart/2005/8/layout/lProcess3"/>
    <dgm:cxn modelId="{C8E48BE5-F6F5-425F-B4CC-41193ECA10FA}"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a:latin typeface="Lato" panose="020F0502020204030203" pitchFamily="34" charset="-18"/>
            </a:rPr>
            <a:t>Cel</a:t>
          </a:r>
          <a:r>
            <a:rPr lang="pl-PL" sz="170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Ochrona wartościowych układów przestrzennych osiedli modernistycznych</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6574" custLinFactX="-6507" custLinFactNeighborX="-100000" custLinFactNeighborY="-40582"/>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18383" custLinFactNeighborX="68489" custLinFactNeighborY="-48955">
        <dgm:presLayoutVars>
          <dgm:bulletEnabled val="1"/>
        </dgm:presLayoutVars>
      </dgm:prSet>
      <dgm:spPr/>
    </dgm:pt>
  </dgm:ptLst>
  <dgm:cxnLst>
    <dgm:cxn modelId="{8C8F6521-8830-4104-A31B-C3281FE49CDB}" type="presOf" srcId="{BDD9133C-C400-4D21-8711-9EC403B7BC48}" destId="{A7C03CE3-E38A-4240-8FCF-5D7B19E70ABC}" srcOrd="0" destOrd="0" presId="urn:microsoft.com/office/officeart/2005/8/layout/lProcess3"/>
    <dgm:cxn modelId="{2C453C68-DF6B-4686-8C05-1693783CDC74}" type="presOf" srcId="{B2756A69-D63D-4F4E-BDE4-8FFD493F6F3B}" destId="{8E5D58D1-06C0-4AEE-B032-80D6DD9AF780}" srcOrd="0" destOrd="0" presId="urn:microsoft.com/office/officeart/2005/8/layout/lProcess3"/>
    <dgm:cxn modelId="{1D148448-F535-414D-B5C5-E3B78B6ED2E3}" type="presOf" srcId="{2332E628-85E0-4C76-B4A9-F5CAA6AE69BF}" destId="{3608DDE4-1869-45D6-998A-80AA50A6E111}"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C3DE2BE2-80F9-449E-8E60-8797674D8857}" srcId="{2332E628-85E0-4C76-B4A9-F5CAA6AE69BF}" destId="{BDD9133C-C400-4D21-8711-9EC403B7BC48}" srcOrd="0" destOrd="0" parTransId="{BE621BAF-2509-48CA-BAD9-120A845BB35F}" sibTransId="{F6142786-0C9E-4761-A0AF-4144DE99FB5A}"/>
    <dgm:cxn modelId="{B63D4AA9-E8A1-4160-A2B0-6CF1DE6CB1E0}" type="presParOf" srcId="{8E5D58D1-06C0-4AEE-B032-80D6DD9AF780}" destId="{3DCBAB6E-9202-4FC9-BF06-F6329BDEA6C5}" srcOrd="0" destOrd="0" presId="urn:microsoft.com/office/officeart/2005/8/layout/lProcess3"/>
    <dgm:cxn modelId="{9083F8A7-7BB6-4864-AD69-323B07565731}" type="presParOf" srcId="{3DCBAB6E-9202-4FC9-BF06-F6329BDEA6C5}" destId="{3608DDE4-1869-45D6-998A-80AA50A6E111}" srcOrd="0" destOrd="0" presId="urn:microsoft.com/office/officeart/2005/8/layout/lProcess3"/>
    <dgm:cxn modelId="{AD24E311-DC8A-4349-8647-35196894542C}" type="presParOf" srcId="{3DCBAB6E-9202-4FC9-BF06-F6329BDEA6C5}" destId="{4C13DB01-6462-438D-B4CA-610C53D82821}" srcOrd="1" destOrd="0" presId="urn:microsoft.com/office/officeart/2005/8/layout/lProcess3"/>
    <dgm:cxn modelId="{C8E48BE5-F6F5-425F-B4CC-41193ECA10FA}"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a:latin typeface="Lato" panose="020F0502020204030203" pitchFamily="34" charset="-18"/>
            </a:rPr>
            <a:t>Cel</a:t>
          </a:r>
          <a:r>
            <a:rPr lang="pl-PL" sz="170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a:solidFill>
                <a:schemeClr val="accent5">
                  <a:lumMod val="50000"/>
                </a:schemeClr>
              </a:solidFill>
              <a:latin typeface="Lato" panose="020F0502020204030203" pitchFamily="34" charset="-18"/>
            </a:rPr>
            <a:t>Zdefiniowanie zasad ochrony dla obiektów twierdzy Kraków</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6574" custLinFactX="-6507" custLinFactNeighborX="-100000" custLinFactNeighborY="-40582"/>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18383" custLinFactNeighborX="68489" custLinFactNeighborY="-48955">
        <dgm:presLayoutVars>
          <dgm:bulletEnabled val="1"/>
        </dgm:presLayoutVars>
      </dgm:prSet>
      <dgm:spPr/>
    </dgm:pt>
  </dgm:ptLst>
  <dgm:cxnLst>
    <dgm:cxn modelId="{8C8F6521-8830-4104-A31B-C3281FE49CDB}" type="presOf" srcId="{BDD9133C-C400-4D21-8711-9EC403B7BC48}" destId="{A7C03CE3-E38A-4240-8FCF-5D7B19E70ABC}" srcOrd="0" destOrd="0" presId="urn:microsoft.com/office/officeart/2005/8/layout/lProcess3"/>
    <dgm:cxn modelId="{2C453C68-DF6B-4686-8C05-1693783CDC74}" type="presOf" srcId="{B2756A69-D63D-4F4E-BDE4-8FFD493F6F3B}" destId="{8E5D58D1-06C0-4AEE-B032-80D6DD9AF780}" srcOrd="0" destOrd="0" presId="urn:microsoft.com/office/officeart/2005/8/layout/lProcess3"/>
    <dgm:cxn modelId="{1D148448-F535-414D-B5C5-E3B78B6ED2E3}" type="presOf" srcId="{2332E628-85E0-4C76-B4A9-F5CAA6AE69BF}" destId="{3608DDE4-1869-45D6-998A-80AA50A6E111}"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C3DE2BE2-80F9-449E-8E60-8797674D8857}" srcId="{2332E628-85E0-4C76-B4A9-F5CAA6AE69BF}" destId="{BDD9133C-C400-4D21-8711-9EC403B7BC48}" srcOrd="0" destOrd="0" parTransId="{BE621BAF-2509-48CA-BAD9-120A845BB35F}" sibTransId="{F6142786-0C9E-4761-A0AF-4144DE99FB5A}"/>
    <dgm:cxn modelId="{B63D4AA9-E8A1-4160-A2B0-6CF1DE6CB1E0}" type="presParOf" srcId="{8E5D58D1-06C0-4AEE-B032-80D6DD9AF780}" destId="{3DCBAB6E-9202-4FC9-BF06-F6329BDEA6C5}" srcOrd="0" destOrd="0" presId="urn:microsoft.com/office/officeart/2005/8/layout/lProcess3"/>
    <dgm:cxn modelId="{9083F8A7-7BB6-4864-AD69-323B07565731}" type="presParOf" srcId="{3DCBAB6E-9202-4FC9-BF06-F6329BDEA6C5}" destId="{3608DDE4-1869-45D6-998A-80AA50A6E111}" srcOrd="0" destOrd="0" presId="urn:microsoft.com/office/officeart/2005/8/layout/lProcess3"/>
    <dgm:cxn modelId="{AD24E311-DC8A-4349-8647-35196894542C}" type="presParOf" srcId="{3DCBAB6E-9202-4FC9-BF06-F6329BDEA6C5}" destId="{4C13DB01-6462-438D-B4CA-610C53D82821}" srcOrd="1" destOrd="0" presId="urn:microsoft.com/office/officeart/2005/8/layout/lProcess3"/>
    <dgm:cxn modelId="{C8E48BE5-F6F5-425F-B4CC-41193ECA10FA}"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a:latin typeface="Lato" panose="020F0502020204030203" pitchFamily="34" charset="-18"/>
            </a:rPr>
            <a:t>Cel</a:t>
          </a:r>
          <a:r>
            <a:rPr lang="pl-PL" sz="170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Ochrona wartościowych krajobrazów </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6574" custLinFactX="-6507" custLinFactNeighborX="-100000" custLinFactNeighborY="-40582"/>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18383" custLinFactNeighborX="68489" custLinFactNeighborY="-48955">
        <dgm:presLayoutVars>
          <dgm:bulletEnabled val="1"/>
        </dgm:presLayoutVars>
      </dgm:prSet>
      <dgm:spPr/>
    </dgm:pt>
  </dgm:ptLst>
  <dgm:cxnLst>
    <dgm:cxn modelId="{8C8F6521-8830-4104-A31B-C3281FE49CDB}" type="presOf" srcId="{BDD9133C-C400-4D21-8711-9EC403B7BC48}" destId="{A7C03CE3-E38A-4240-8FCF-5D7B19E70ABC}" srcOrd="0" destOrd="0" presId="urn:microsoft.com/office/officeart/2005/8/layout/lProcess3"/>
    <dgm:cxn modelId="{2C453C68-DF6B-4686-8C05-1693783CDC74}" type="presOf" srcId="{B2756A69-D63D-4F4E-BDE4-8FFD493F6F3B}" destId="{8E5D58D1-06C0-4AEE-B032-80D6DD9AF780}" srcOrd="0" destOrd="0" presId="urn:microsoft.com/office/officeart/2005/8/layout/lProcess3"/>
    <dgm:cxn modelId="{1D148448-F535-414D-B5C5-E3B78B6ED2E3}" type="presOf" srcId="{2332E628-85E0-4C76-B4A9-F5CAA6AE69BF}" destId="{3608DDE4-1869-45D6-998A-80AA50A6E111}"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C3DE2BE2-80F9-449E-8E60-8797674D8857}" srcId="{2332E628-85E0-4C76-B4A9-F5CAA6AE69BF}" destId="{BDD9133C-C400-4D21-8711-9EC403B7BC48}" srcOrd="0" destOrd="0" parTransId="{BE621BAF-2509-48CA-BAD9-120A845BB35F}" sibTransId="{F6142786-0C9E-4761-A0AF-4144DE99FB5A}"/>
    <dgm:cxn modelId="{B63D4AA9-E8A1-4160-A2B0-6CF1DE6CB1E0}" type="presParOf" srcId="{8E5D58D1-06C0-4AEE-B032-80D6DD9AF780}" destId="{3DCBAB6E-9202-4FC9-BF06-F6329BDEA6C5}" srcOrd="0" destOrd="0" presId="urn:microsoft.com/office/officeart/2005/8/layout/lProcess3"/>
    <dgm:cxn modelId="{9083F8A7-7BB6-4864-AD69-323B07565731}" type="presParOf" srcId="{3DCBAB6E-9202-4FC9-BF06-F6329BDEA6C5}" destId="{3608DDE4-1869-45D6-998A-80AA50A6E111}" srcOrd="0" destOrd="0" presId="urn:microsoft.com/office/officeart/2005/8/layout/lProcess3"/>
    <dgm:cxn modelId="{AD24E311-DC8A-4349-8647-35196894542C}" type="presParOf" srcId="{3DCBAB6E-9202-4FC9-BF06-F6329BDEA6C5}" destId="{4C13DB01-6462-438D-B4CA-610C53D82821}" srcOrd="1" destOrd="0" presId="urn:microsoft.com/office/officeart/2005/8/layout/lProcess3"/>
    <dgm:cxn modelId="{C8E48BE5-F6F5-425F-B4CC-41193ECA10FA}"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dirty="0">
              <a:latin typeface="Lato" panose="020F0502020204030203" pitchFamily="34" charset="-18"/>
            </a:rPr>
            <a:t>Cel</a:t>
          </a:r>
          <a:r>
            <a:rPr lang="pl-PL" sz="1700" dirty="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a:solidFill>
                <a:schemeClr val="accent5">
                  <a:lumMod val="50000"/>
                </a:schemeClr>
              </a:solidFill>
              <a:latin typeface="Lato" panose="020F0502020204030203" pitchFamily="34" charset="-18"/>
            </a:rPr>
            <a:t>Ochrona wartości niematerialnych</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6574" custLinFactX="-6507" custLinFactNeighborX="-100000" custLinFactNeighborY="-40582"/>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18383" custLinFactNeighborX="48950" custLinFactNeighborY="-2277">
        <dgm:presLayoutVars>
          <dgm:bulletEnabled val="1"/>
        </dgm:presLayoutVars>
      </dgm:prSet>
      <dgm:spPr/>
    </dgm:pt>
  </dgm:ptLst>
  <dgm:cxnLst>
    <dgm:cxn modelId="{8C8F6521-8830-4104-A31B-C3281FE49CDB}" type="presOf" srcId="{BDD9133C-C400-4D21-8711-9EC403B7BC48}" destId="{A7C03CE3-E38A-4240-8FCF-5D7B19E70ABC}" srcOrd="0" destOrd="0" presId="urn:microsoft.com/office/officeart/2005/8/layout/lProcess3"/>
    <dgm:cxn modelId="{2C453C68-DF6B-4686-8C05-1693783CDC74}" type="presOf" srcId="{B2756A69-D63D-4F4E-BDE4-8FFD493F6F3B}" destId="{8E5D58D1-06C0-4AEE-B032-80D6DD9AF780}" srcOrd="0" destOrd="0" presId="urn:microsoft.com/office/officeart/2005/8/layout/lProcess3"/>
    <dgm:cxn modelId="{1D148448-F535-414D-B5C5-E3B78B6ED2E3}" type="presOf" srcId="{2332E628-85E0-4C76-B4A9-F5CAA6AE69BF}" destId="{3608DDE4-1869-45D6-998A-80AA50A6E111}"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C3DE2BE2-80F9-449E-8E60-8797674D8857}" srcId="{2332E628-85E0-4C76-B4A9-F5CAA6AE69BF}" destId="{BDD9133C-C400-4D21-8711-9EC403B7BC48}" srcOrd="0" destOrd="0" parTransId="{BE621BAF-2509-48CA-BAD9-120A845BB35F}" sibTransId="{F6142786-0C9E-4761-A0AF-4144DE99FB5A}"/>
    <dgm:cxn modelId="{B63D4AA9-E8A1-4160-A2B0-6CF1DE6CB1E0}" type="presParOf" srcId="{8E5D58D1-06C0-4AEE-B032-80D6DD9AF780}" destId="{3DCBAB6E-9202-4FC9-BF06-F6329BDEA6C5}" srcOrd="0" destOrd="0" presId="urn:microsoft.com/office/officeart/2005/8/layout/lProcess3"/>
    <dgm:cxn modelId="{9083F8A7-7BB6-4864-AD69-323B07565731}" type="presParOf" srcId="{3DCBAB6E-9202-4FC9-BF06-F6329BDEA6C5}" destId="{3608DDE4-1869-45D6-998A-80AA50A6E111}" srcOrd="0" destOrd="0" presId="urn:microsoft.com/office/officeart/2005/8/layout/lProcess3"/>
    <dgm:cxn modelId="{AD24E311-DC8A-4349-8647-35196894542C}" type="presParOf" srcId="{3DCBAB6E-9202-4FC9-BF06-F6329BDEA6C5}" destId="{4C13DB01-6462-438D-B4CA-610C53D82821}" srcOrd="1" destOrd="0" presId="urn:microsoft.com/office/officeart/2005/8/layout/lProcess3"/>
    <dgm:cxn modelId="{C8E48BE5-F6F5-425F-B4CC-41193ECA10FA}"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Lst>
  <dgm:cxnLst>
    <dgm:cxn modelId="{F0145ABE-2182-4F1F-8A05-5DDB0A49D11D}" type="presOf" srcId="{B2756A69-D63D-4F4E-BDE4-8FFD493F6F3B}" destId="{8E5D58D1-06C0-4AEE-B032-80D6DD9AF780}" srcOrd="0" destOrd="0" presId="urn:microsoft.com/office/officeart/2005/8/layout/l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a:latin typeface="Lato" panose="020F0502020204030203" pitchFamily="34" charset="-18"/>
            </a:rPr>
            <a:t>Cel</a:t>
          </a:r>
          <a:r>
            <a:rPr lang="pl-PL" sz="170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Rozwijanie struktury przestrzennej </a:t>
          </a:r>
          <a:endParaRPr lang="pl-PL" sz="1100" b="1" dirty="0">
            <a:solidFill>
              <a:schemeClr val="accent1">
                <a:lumMod val="50000"/>
              </a:schemeClr>
            </a:solidFill>
            <a:latin typeface="Lato" panose="020F0502020204030203" pitchFamily="34" charset="-18"/>
          </a:endParaRPr>
        </a:p>
      </dgm:t>
    </dgm:pt>
    <dgm:pt modelId="{F6142786-0C9E-4761-A0AF-4144DE99FB5A}" type="sibTrans" cxnId="{C3DE2BE2-80F9-449E-8E60-8797674D8857}">
      <dgm:prSet/>
      <dgm:spPr/>
      <dgm:t>
        <a:bodyPr/>
        <a:lstStyle/>
        <a:p>
          <a:endParaRPr lang="pl-PL"/>
        </a:p>
      </dgm:t>
    </dgm:pt>
    <dgm:pt modelId="{BE621BAF-2509-48CA-BAD9-120A845BB35F}" type="par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264" custScaleY="18537" custLinFactNeighborX="-49538" custLinFactNeighborY="-3007"/>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2334" custLinFactNeighborX="68489" custLinFactNeighborY="-48955">
        <dgm:presLayoutVars>
          <dgm:bulletEnabled val="1"/>
        </dgm:presLayoutVars>
      </dgm:prSet>
      <dgm:spPr/>
    </dgm:pt>
  </dgm:ptLst>
  <dgm:cxnLst>
    <dgm:cxn modelId="{24B08A49-D48B-4B9A-ADED-60BF62EC046A}" srcId="{B2756A69-D63D-4F4E-BDE4-8FFD493F6F3B}" destId="{2332E628-85E0-4C76-B4A9-F5CAA6AE69BF}" srcOrd="0" destOrd="0" parTransId="{E6CB2127-5158-46A2-9E7D-5FB41421C94A}" sibTransId="{5228BB2E-626E-4B53-B8DB-8A6B749EBEB9}"/>
    <dgm:cxn modelId="{9BD6D381-36D6-4AAC-9682-9E24EFA96B54}" type="presOf" srcId="{2332E628-85E0-4C76-B4A9-F5CAA6AE69BF}" destId="{3608DDE4-1869-45D6-998A-80AA50A6E111}" srcOrd="0" destOrd="0" presId="urn:microsoft.com/office/officeart/2005/8/layout/lProcess3"/>
    <dgm:cxn modelId="{F0145ABE-2182-4F1F-8A05-5DDB0A49D11D}" type="presOf" srcId="{B2756A69-D63D-4F4E-BDE4-8FFD493F6F3B}" destId="{8E5D58D1-06C0-4AEE-B032-80D6DD9AF780}" srcOrd="0" destOrd="0" presId="urn:microsoft.com/office/officeart/2005/8/layout/lProcess3"/>
    <dgm:cxn modelId="{B141B6DD-4203-4A90-ABFB-56549D461102}" type="presOf" srcId="{BDD9133C-C400-4D21-8711-9EC403B7BC48}" destId="{A7C03CE3-E38A-4240-8FCF-5D7B19E70ABC}"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4AC229F3-215D-49E8-B12B-5E97F9877814}" type="presParOf" srcId="{8E5D58D1-06C0-4AEE-B032-80D6DD9AF780}" destId="{3DCBAB6E-9202-4FC9-BF06-F6329BDEA6C5}" srcOrd="0" destOrd="0" presId="urn:microsoft.com/office/officeart/2005/8/layout/lProcess3"/>
    <dgm:cxn modelId="{A3953DBB-B7C9-4A87-A22A-C42419E71816}" type="presParOf" srcId="{3DCBAB6E-9202-4FC9-BF06-F6329BDEA6C5}" destId="{3608DDE4-1869-45D6-998A-80AA50A6E111}" srcOrd="0" destOrd="0" presId="urn:microsoft.com/office/officeart/2005/8/layout/lProcess3"/>
    <dgm:cxn modelId="{4B5B2FEE-2F0B-4803-B406-BD8C42CC1BE1}" type="presParOf" srcId="{3DCBAB6E-9202-4FC9-BF06-F6329BDEA6C5}" destId="{4C13DB01-6462-438D-B4CA-610C53D82821}" srcOrd="1" destOrd="0" presId="urn:microsoft.com/office/officeart/2005/8/layout/lProcess3"/>
    <dgm:cxn modelId="{7797DEDB-944A-4459-A9B6-935F475219CA}"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Lst>
  <dgm:cxnLst>
    <dgm:cxn modelId="{91A0565E-DAE6-4C04-968D-AE0EC5130331}" type="presOf" srcId="{B2756A69-D63D-4F4E-BDE4-8FFD493F6F3B}" destId="{8E5D58D1-06C0-4AEE-B032-80D6DD9AF780}" srcOrd="0"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a:latin typeface="Lato" panose="020F0502020204030203" pitchFamily="34" charset="-18"/>
            </a:rPr>
            <a:t>Cel</a:t>
          </a:r>
          <a:r>
            <a:rPr lang="pl-PL" sz="170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Wskazanie kluczowych miejsc w strukturze przestrzennej</a:t>
          </a:r>
          <a:endParaRPr lang="pl-PL" sz="1100" b="1" dirty="0">
            <a:solidFill>
              <a:schemeClr val="accent1">
                <a:lumMod val="50000"/>
              </a:schemeClr>
            </a:solidFill>
            <a:latin typeface="Lato" panose="020F0502020204030203" pitchFamily="34" charset="-18"/>
          </a:endParaRPr>
        </a:p>
      </dgm:t>
    </dgm:pt>
    <dgm:pt modelId="{F6142786-0C9E-4761-A0AF-4144DE99FB5A}" type="sibTrans" cxnId="{C3DE2BE2-80F9-449E-8E60-8797674D8857}">
      <dgm:prSet/>
      <dgm:spPr/>
      <dgm:t>
        <a:bodyPr/>
        <a:lstStyle/>
        <a:p>
          <a:endParaRPr lang="pl-PL"/>
        </a:p>
      </dgm:t>
    </dgm:pt>
    <dgm:pt modelId="{BE621BAF-2509-48CA-BAD9-120A845BB35F}" type="par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264" custScaleY="18537" custLinFactNeighborX="-49538" custLinFactNeighborY="-3007"/>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2334" custLinFactNeighborX="68489" custLinFactNeighborY="-48955">
        <dgm:presLayoutVars>
          <dgm:bulletEnabled val="1"/>
        </dgm:presLayoutVars>
      </dgm:prSet>
      <dgm:spPr/>
    </dgm:pt>
  </dgm:ptLst>
  <dgm:cxnLst>
    <dgm:cxn modelId="{24B08A49-D48B-4B9A-ADED-60BF62EC046A}" srcId="{B2756A69-D63D-4F4E-BDE4-8FFD493F6F3B}" destId="{2332E628-85E0-4C76-B4A9-F5CAA6AE69BF}" srcOrd="0" destOrd="0" parTransId="{E6CB2127-5158-46A2-9E7D-5FB41421C94A}" sibTransId="{5228BB2E-626E-4B53-B8DB-8A6B749EBEB9}"/>
    <dgm:cxn modelId="{9BD6D381-36D6-4AAC-9682-9E24EFA96B54}" type="presOf" srcId="{2332E628-85E0-4C76-B4A9-F5CAA6AE69BF}" destId="{3608DDE4-1869-45D6-998A-80AA50A6E111}" srcOrd="0" destOrd="0" presId="urn:microsoft.com/office/officeart/2005/8/layout/lProcess3"/>
    <dgm:cxn modelId="{F0145ABE-2182-4F1F-8A05-5DDB0A49D11D}" type="presOf" srcId="{B2756A69-D63D-4F4E-BDE4-8FFD493F6F3B}" destId="{8E5D58D1-06C0-4AEE-B032-80D6DD9AF780}" srcOrd="0" destOrd="0" presId="urn:microsoft.com/office/officeart/2005/8/layout/lProcess3"/>
    <dgm:cxn modelId="{B141B6DD-4203-4A90-ABFB-56549D461102}" type="presOf" srcId="{BDD9133C-C400-4D21-8711-9EC403B7BC48}" destId="{A7C03CE3-E38A-4240-8FCF-5D7B19E70ABC}"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4AC229F3-215D-49E8-B12B-5E97F9877814}" type="presParOf" srcId="{8E5D58D1-06C0-4AEE-B032-80D6DD9AF780}" destId="{3DCBAB6E-9202-4FC9-BF06-F6329BDEA6C5}" srcOrd="0" destOrd="0" presId="urn:microsoft.com/office/officeart/2005/8/layout/lProcess3"/>
    <dgm:cxn modelId="{A3953DBB-B7C9-4A87-A22A-C42419E71816}" type="presParOf" srcId="{3DCBAB6E-9202-4FC9-BF06-F6329BDEA6C5}" destId="{3608DDE4-1869-45D6-998A-80AA50A6E111}" srcOrd="0" destOrd="0" presId="urn:microsoft.com/office/officeart/2005/8/layout/lProcess3"/>
    <dgm:cxn modelId="{4B5B2FEE-2F0B-4803-B406-BD8C42CC1BE1}" type="presParOf" srcId="{3DCBAB6E-9202-4FC9-BF06-F6329BDEA6C5}" destId="{4C13DB01-6462-438D-B4CA-610C53D82821}" srcOrd="1" destOrd="0" presId="urn:microsoft.com/office/officeart/2005/8/layout/lProcess3"/>
    <dgm:cxn modelId="{7797DEDB-944A-4459-A9B6-935F475219CA}"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a:latin typeface="Lato" panose="020F0502020204030203" pitchFamily="34" charset="-18"/>
            </a:rPr>
            <a:t>Cel</a:t>
          </a:r>
          <a:r>
            <a:rPr lang="pl-PL" sz="170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Hierarchia zmian obowiązujących planów miejscowych</a:t>
          </a:r>
          <a:endParaRPr lang="pl-PL" sz="1100" b="1" dirty="0">
            <a:solidFill>
              <a:schemeClr val="accent1">
                <a:lumMod val="50000"/>
              </a:schemeClr>
            </a:solidFill>
            <a:latin typeface="Lato" panose="020F0502020204030203" pitchFamily="34" charset="-18"/>
          </a:endParaRPr>
        </a:p>
      </dgm:t>
    </dgm:pt>
    <dgm:pt modelId="{F6142786-0C9E-4761-A0AF-4144DE99FB5A}" type="sibTrans" cxnId="{C3DE2BE2-80F9-449E-8E60-8797674D8857}">
      <dgm:prSet/>
      <dgm:spPr/>
      <dgm:t>
        <a:bodyPr/>
        <a:lstStyle/>
        <a:p>
          <a:endParaRPr lang="pl-PL"/>
        </a:p>
      </dgm:t>
    </dgm:pt>
    <dgm:pt modelId="{BE621BAF-2509-48CA-BAD9-120A845BB35F}" type="par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264" custScaleY="18537" custLinFactNeighborX="-49538" custLinFactNeighborY="-3007"/>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2334" custLinFactNeighborX="68489" custLinFactNeighborY="-48955">
        <dgm:presLayoutVars>
          <dgm:bulletEnabled val="1"/>
        </dgm:presLayoutVars>
      </dgm:prSet>
      <dgm:spPr/>
    </dgm:pt>
  </dgm:ptLst>
  <dgm:cxnLst>
    <dgm:cxn modelId="{24B08A49-D48B-4B9A-ADED-60BF62EC046A}" srcId="{B2756A69-D63D-4F4E-BDE4-8FFD493F6F3B}" destId="{2332E628-85E0-4C76-B4A9-F5CAA6AE69BF}" srcOrd="0" destOrd="0" parTransId="{E6CB2127-5158-46A2-9E7D-5FB41421C94A}" sibTransId="{5228BB2E-626E-4B53-B8DB-8A6B749EBEB9}"/>
    <dgm:cxn modelId="{9BD6D381-36D6-4AAC-9682-9E24EFA96B54}" type="presOf" srcId="{2332E628-85E0-4C76-B4A9-F5CAA6AE69BF}" destId="{3608DDE4-1869-45D6-998A-80AA50A6E111}" srcOrd="0" destOrd="0" presId="urn:microsoft.com/office/officeart/2005/8/layout/lProcess3"/>
    <dgm:cxn modelId="{F0145ABE-2182-4F1F-8A05-5DDB0A49D11D}" type="presOf" srcId="{B2756A69-D63D-4F4E-BDE4-8FFD493F6F3B}" destId="{8E5D58D1-06C0-4AEE-B032-80D6DD9AF780}" srcOrd="0" destOrd="0" presId="urn:microsoft.com/office/officeart/2005/8/layout/lProcess3"/>
    <dgm:cxn modelId="{B141B6DD-4203-4A90-ABFB-56549D461102}" type="presOf" srcId="{BDD9133C-C400-4D21-8711-9EC403B7BC48}" destId="{A7C03CE3-E38A-4240-8FCF-5D7B19E70ABC}"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4AC229F3-215D-49E8-B12B-5E97F9877814}" type="presParOf" srcId="{8E5D58D1-06C0-4AEE-B032-80D6DD9AF780}" destId="{3DCBAB6E-9202-4FC9-BF06-F6329BDEA6C5}" srcOrd="0" destOrd="0" presId="urn:microsoft.com/office/officeart/2005/8/layout/lProcess3"/>
    <dgm:cxn modelId="{A3953DBB-B7C9-4A87-A22A-C42419E71816}" type="presParOf" srcId="{3DCBAB6E-9202-4FC9-BF06-F6329BDEA6C5}" destId="{3608DDE4-1869-45D6-998A-80AA50A6E111}" srcOrd="0" destOrd="0" presId="urn:microsoft.com/office/officeart/2005/8/layout/lProcess3"/>
    <dgm:cxn modelId="{4B5B2FEE-2F0B-4803-B406-BD8C42CC1BE1}" type="presParOf" srcId="{3DCBAB6E-9202-4FC9-BF06-F6329BDEA6C5}" destId="{4C13DB01-6462-438D-B4CA-610C53D82821}" srcOrd="1" destOrd="0" presId="urn:microsoft.com/office/officeart/2005/8/layout/lProcess3"/>
    <dgm:cxn modelId="{7797DEDB-944A-4459-A9B6-935F475219CA}"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30"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a:latin typeface="Lato" panose="020F0502020204030203" pitchFamily="34" charset="-18"/>
            </a:rPr>
            <a:t>Cel</a:t>
          </a:r>
          <a:r>
            <a:rPr lang="pl-PL" sz="170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Objęcie planami miejscowymi obszaru całego miasta</a:t>
          </a:r>
          <a:endParaRPr lang="pl-PL" sz="1100" b="1" dirty="0">
            <a:solidFill>
              <a:schemeClr val="accent1">
                <a:lumMod val="50000"/>
              </a:schemeClr>
            </a:solidFill>
            <a:latin typeface="Lato" panose="020F0502020204030203" pitchFamily="34" charset="-18"/>
          </a:endParaRPr>
        </a:p>
      </dgm:t>
    </dgm:pt>
    <dgm:pt modelId="{F6142786-0C9E-4761-A0AF-4144DE99FB5A}" type="sibTrans" cxnId="{C3DE2BE2-80F9-449E-8E60-8797674D8857}">
      <dgm:prSet/>
      <dgm:spPr/>
      <dgm:t>
        <a:bodyPr/>
        <a:lstStyle/>
        <a:p>
          <a:endParaRPr lang="pl-PL"/>
        </a:p>
      </dgm:t>
    </dgm:pt>
    <dgm:pt modelId="{BE621BAF-2509-48CA-BAD9-120A845BB35F}" type="par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264" custScaleY="18537" custLinFactNeighborX="-49538" custLinFactNeighborY="-3007"/>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2334" custLinFactNeighborX="68489" custLinFactNeighborY="-48955">
        <dgm:presLayoutVars>
          <dgm:bulletEnabled val="1"/>
        </dgm:presLayoutVars>
      </dgm:prSet>
      <dgm:spPr/>
    </dgm:pt>
  </dgm:ptLst>
  <dgm:cxnLst>
    <dgm:cxn modelId="{24B08A49-D48B-4B9A-ADED-60BF62EC046A}" srcId="{B2756A69-D63D-4F4E-BDE4-8FFD493F6F3B}" destId="{2332E628-85E0-4C76-B4A9-F5CAA6AE69BF}" srcOrd="0" destOrd="0" parTransId="{E6CB2127-5158-46A2-9E7D-5FB41421C94A}" sibTransId="{5228BB2E-626E-4B53-B8DB-8A6B749EBEB9}"/>
    <dgm:cxn modelId="{9BD6D381-36D6-4AAC-9682-9E24EFA96B54}" type="presOf" srcId="{2332E628-85E0-4C76-B4A9-F5CAA6AE69BF}" destId="{3608DDE4-1869-45D6-998A-80AA50A6E111}" srcOrd="0" destOrd="0" presId="urn:microsoft.com/office/officeart/2005/8/layout/lProcess3"/>
    <dgm:cxn modelId="{F0145ABE-2182-4F1F-8A05-5DDB0A49D11D}" type="presOf" srcId="{B2756A69-D63D-4F4E-BDE4-8FFD493F6F3B}" destId="{8E5D58D1-06C0-4AEE-B032-80D6DD9AF780}" srcOrd="0" destOrd="0" presId="urn:microsoft.com/office/officeart/2005/8/layout/lProcess3"/>
    <dgm:cxn modelId="{B141B6DD-4203-4A90-ABFB-56549D461102}" type="presOf" srcId="{BDD9133C-C400-4D21-8711-9EC403B7BC48}" destId="{A7C03CE3-E38A-4240-8FCF-5D7B19E70ABC}"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4AC229F3-215D-49E8-B12B-5E97F9877814}" type="presParOf" srcId="{8E5D58D1-06C0-4AEE-B032-80D6DD9AF780}" destId="{3DCBAB6E-9202-4FC9-BF06-F6329BDEA6C5}" srcOrd="0" destOrd="0" presId="urn:microsoft.com/office/officeart/2005/8/layout/lProcess3"/>
    <dgm:cxn modelId="{A3953DBB-B7C9-4A87-A22A-C42419E71816}" type="presParOf" srcId="{3DCBAB6E-9202-4FC9-BF06-F6329BDEA6C5}" destId="{3608DDE4-1869-45D6-998A-80AA50A6E111}" srcOrd="0" destOrd="0" presId="urn:microsoft.com/office/officeart/2005/8/layout/lProcess3"/>
    <dgm:cxn modelId="{4B5B2FEE-2F0B-4803-B406-BD8C42CC1BE1}" type="presParOf" srcId="{3DCBAB6E-9202-4FC9-BF06-F6329BDEA6C5}" destId="{4C13DB01-6462-438D-B4CA-610C53D82821}" srcOrd="1" destOrd="0" presId="urn:microsoft.com/office/officeart/2005/8/layout/lProcess3"/>
    <dgm:cxn modelId="{7797DEDB-944A-4459-A9B6-935F475219CA}"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35"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a:xfrm>
          <a:off x="0" y="0"/>
          <a:ext cx="860280" cy="268218"/>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pl-PL" sz="1100" b="1" dirty="0">
              <a:solidFill>
                <a:sysClr val="window" lastClr="FFFFFF"/>
              </a:solidFill>
              <a:latin typeface="Lato" panose="020F0502020204030203" pitchFamily="34" charset="-18"/>
              <a:ea typeface="+mn-ea"/>
              <a:cs typeface="+mn-cs"/>
            </a:rPr>
            <a:t>Cel</a:t>
          </a:r>
          <a:r>
            <a:rPr lang="pl-PL" sz="1700" dirty="0">
              <a:solidFill>
                <a:sysClr val="window" lastClr="FFFFFF"/>
              </a:solidFill>
              <a:latin typeface="Calibri" panose="020F0502020204030204"/>
              <a:ea typeface="+mn-ea"/>
              <a:cs typeface="+mn-cs"/>
            </a:rPr>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a:xfrm>
          <a:off x="844627" y="0"/>
          <a:ext cx="4887517" cy="244944"/>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gm:spPr>
      <dgm:t>
        <a:bodyPr/>
        <a:lstStyle/>
        <a:p>
          <a:pPr algn="l">
            <a:buNone/>
          </a:pPr>
          <a:r>
            <a:rPr lang="pl-PL" sz="1100" b="1" dirty="0">
              <a:solidFill>
                <a:srgbClr val="5B9BD5">
                  <a:lumMod val="50000"/>
                </a:srgbClr>
              </a:solidFill>
              <a:latin typeface="Lato" panose="020F0502020204030203" pitchFamily="34" charset="-18"/>
              <a:ea typeface="+mn-ea"/>
              <a:cs typeface="+mn-cs"/>
            </a:rPr>
            <a:t>   Rozwój miasta jako ośrodka odpornego na kryzysy,              o mocnej silnej gospodarce</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8145" custLinFactNeighborX="-49326" custLinFactNeighborY="-12134"/>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0877" custLinFactNeighborX="68489" custLinFactNeighborY="-48955">
        <dgm:presLayoutVars>
          <dgm:bulletEnabled val="1"/>
        </dgm:presLayoutVars>
      </dgm:prSet>
      <dgm:spPr/>
    </dgm:pt>
  </dgm:ptLst>
  <dgm:cxnLst>
    <dgm:cxn modelId="{8C8F6521-8830-4104-A31B-C3281FE49CDB}" type="presOf" srcId="{BDD9133C-C400-4D21-8711-9EC403B7BC48}" destId="{A7C03CE3-E38A-4240-8FCF-5D7B19E70ABC}" srcOrd="0" destOrd="0" presId="urn:microsoft.com/office/officeart/2005/8/layout/lProcess3"/>
    <dgm:cxn modelId="{2C453C68-DF6B-4686-8C05-1693783CDC74}" type="presOf" srcId="{B2756A69-D63D-4F4E-BDE4-8FFD493F6F3B}" destId="{8E5D58D1-06C0-4AEE-B032-80D6DD9AF780}" srcOrd="0" destOrd="0" presId="urn:microsoft.com/office/officeart/2005/8/layout/lProcess3"/>
    <dgm:cxn modelId="{1D148448-F535-414D-B5C5-E3B78B6ED2E3}" type="presOf" srcId="{2332E628-85E0-4C76-B4A9-F5CAA6AE69BF}" destId="{3608DDE4-1869-45D6-998A-80AA50A6E111}"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C3DE2BE2-80F9-449E-8E60-8797674D8857}" srcId="{2332E628-85E0-4C76-B4A9-F5CAA6AE69BF}" destId="{BDD9133C-C400-4D21-8711-9EC403B7BC48}" srcOrd="0" destOrd="0" parTransId="{BE621BAF-2509-48CA-BAD9-120A845BB35F}" sibTransId="{F6142786-0C9E-4761-A0AF-4144DE99FB5A}"/>
    <dgm:cxn modelId="{B63D4AA9-E8A1-4160-A2B0-6CF1DE6CB1E0}" type="presParOf" srcId="{8E5D58D1-06C0-4AEE-B032-80D6DD9AF780}" destId="{3DCBAB6E-9202-4FC9-BF06-F6329BDEA6C5}" srcOrd="0" destOrd="0" presId="urn:microsoft.com/office/officeart/2005/8/layout/lProcess3"/>
    <dgm:cxn modelId="{9083F8A7-7BB6-4864-AD69-323B07565731}" type="presParOf" srcId="{3DCBAB6E-9202-4FC9-BF06-F6329BDEA6C5}" destId="{3608DDE4-1869-45D6-998A-80AA50A6E111}" srcOrd="0" destOrd="0" presId="urn:microsoft.com/office/officeart/2005/8/layout/lProcess3"/>
    <dgm:cxn modelId="{AD24E311-DC8A-4349-8647-35196894542C}" type="presParOf" srcId="{3DCBAB6E-9202-4FC9-BF06-F6329BDEA6C5}" destId="{4C13DB01-6462-438D-B4CA-610C53D82821}" srcOrd="1" destOrd="0" presId="urn:microsoft.com/office/officeart/2005/8/layout/lProcess3"/>
    <dgm:cxn modelId="{C8E48BE5-F6F5-425F-B4CC-41193ECA10FA}"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a:xfrm>
          <a:off x="0" y="0"/>
          <a:ext cx="860280" cy="268218"/>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pl-PL" sz="1100" b="1" dirty="0">
              <a:solidFill>
                <a:sysClr val="window" lastClr="FFFFFF"/>
              </a:solidFill>
              <a:latin typeface="Lato" panose="020F0502020204030203" pitchFamily="34" charset="-18"/>
              <a:ea typeface="+mn-ea"/>
              <a:cs typeface="+mn-cs"/>
            </a:rPr>
            <a:t>Cel</a:t>
          </a:r>
          <a:r>
            <a:rPr lang="pl-PL" sz="1700" dirty="0">
              <a:solidFill>
                <a:sysClr val="window" lastClr="FFFFFF"/>
              </a:solidFill>
              <a:latin typeface="Calibri" panose="020F0502020204030204"/>
              <a:ea typeface="+mn-ea"/>
              <a:cs typeface="+mn-cs"/>
            </a:rPr>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a:xfrm>
          <a:off x="844627" y="0"/>
          <a:ext cx="4887517" cy="244944"/>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gm:spPr>
      <dgm:t>
        <a:bodyPr/>
        <a:lstStyle/>
        <a:p>
          <a:pPr algn="l">
            <a:buNone/>
          </a:pPr>
          <a:r>
            <a:rPr lang="pl-PL" sz="1100" b="1" dirty="0">
              <a:solidFill>
                <a:srgbClr val="5B9BD5">
                  <a:lumMod val="50000"/>
                </a:srgbClr>
              </a:solidFill>
              <a:latin typeface="Lato" panose="020F0502020204030203" pitchFamily="34" charset="-18"/>
              <a:ea typeface="+mn-ea"/>
              <a:cs typeface="+mn-cs"/>
            </a:rPr>
            <a:t>Rozwój miasta jako ośrodka o narodowej tożsamości</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8145" custLinFactNeighborX="-49326" custLinFactNeighborY="-12134"/>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0877" custLinFactNeighborX="68489" custLinFactNeighborY="-48955">
        <dgm:presLayoutVars>
          <dgm:bulletEnabled val="1"/>
        </dgm:presLayoutVars>
      </dgm:prSet>
      <dgm:spPr/>
    </dgm:pt>
  </dgm:ptLst>
  <dgm:cxnLst>
    <dgm:cxn modelId="{8C8F6521-8830-4104-A31B-C3281FE49CDB}" type="presOf" srcId="{BDD9133C-C400-4D21-8711-9EC403B7BC48}" destId="{A7C03CE3-E38A-4240-8FCF-5D7B19E70ABC}" srcOrd="0" destOrd="0" presId="urn:microsoft.com/office/officeart/2005/8/layout/lProcess3"/>
    <dgm:cxn modelId="{2C453C68-DF6B-4686-8C05-1693783CDC74}" type="presOf" srcId="{B2756A69-D63D-4F4E-BDE4-8FFD493F6F3B}" destId="{8E5D58D1-06C0-4AEE-B032-80D6DD9AF780}" srcOrd="0" destOrd="0" presId="urn:microsoft.com/office/officeart/2005/8/layout/lProcess3"/>
    <dgm:cxn modelId="{1D148448-F535-414D-B5C5-E3B78B6ED2E3}" type="presOf" srcId="{2332E628-85E0-4C76-B4A9-F5CAA6AE69BF}" destId="{3608DDE4-1869-45D6-998A-80AA50A6E111}"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C3DE2BE2-80F9-449E-8E60-8797674D8857}" srcId="{2332E628-85E0-4C76-B4A9-F5CAA6AE69BF}" destId="{BDD9133C-C400-4D21-8711-9EC403B7BC48}" srcOrd="0" destOrd="0" parTransId="{BE621BAF-2509-48CA-BAD9-120A845BB35F}" sibTransId="{F6142786-0C9E-4761-A0AF-4144DE99FB5A}"/>
    <dgm:cxn modelId="{B63D4AA9-E8A1-4160-A2B0-6CF1DE6CB1E0}" type="presParOf" srcId="{8E5D58D1-06C0-4AEE-B032-80D6DD9AF780}" destId="{3DCBAB6E-9202-4FC9-BF06-F6329BDEA6C5}" srcOrd="0" destOrd="0" presId="urn:microsoft.com/office/officeart/2005/8/layout/lProcess3"/>
    <dgm:cxn modelId="{9083F8A7-7BB6-4864-AD69-323B07565731}" type="presParOf" srcId="{3DCBAB6E-9202-4FC9-BF06-F6329BDEA6C5}" destId="{3608DDE4-1869-45D6-998A-80AA50A6E111}" srcOrd="0" destOrd="0" presId="urn:microsoft.com/office/officeart/2005/8/layout/lProcess3"/>
    <dgm:cxn modelId="{AD24E311-DC8A-4349-8647-35196894542C}" type="presParOf" srcId="{3DCBAB6E-9202-4FC9-BF06-F6329BDEA6C5}" destId="{4C13DB01-6462-438D-B4CA-610C53D82821}" srcOrd="1" destOrd="0" presId="urn:microsoft.com/office/officeart/2005/8/layout/lProcess3"/>
    <dgm:cxn modelId="{C8E48BE5-F6F5-425F-B4CC-41193ECA10FA}"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a:xfrm>
          <a:off x="0" y="0"/>
          <a:ext cx="860280" cy="268218"/>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pl-PL" sz="1100" b="1" dirty="0">
              <a:solidFill>
                <a:sysClr val="window" lastClr="FFFFFF"/>
              </a:solidFill>
              <a:latin typeface="Lato" panose="020F0502020204030203" pitchFamily="34" charset="-18"/>
              <a:ea typeface="+mn-ea"/>
              <a:cs typeface="+mn-cs"/>
            </a:rPr>
            <a:t>Cel</a:t>
          </a:r>
          <a:r>
            <a:rPr lang="pl-PL" sz="1700" dirty="0">
              <a:solidFill>
                <a:sysClr val="window" lastClr="FFFFFF"/>
              </a:solidFill>
              <a:latin typeface="Calibri" panose="020F0502020204030204"/>
              <a:ea typeface="+mn-ea"/>
              <a:cs typeface="+mn-cs"/>
            </a:rPr>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a:xfrm>
          <a:off x="844627" y="0"/>
          <a:ext cx="4887517" cy="244944"/>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gm:spPr>
      <dgm:t>
        <a:bodyPr/>
        <a:lstStyle/>
        <a:p>
          <a:pPr algn="l"/>
          <a:r>
            <a:rPr lang="pl-PL" sz="1100" b="1" dirty="0">
              <a:solidFill>
                <a:schemeClr val="accent5">
                  <a:lumMod val="50000"/>
                </a:schemeClr>
              </a:solidFill>
              <a:latin typeface="Lato" panose="020F0502020204030203" pitchFamily="34" charset="-18"/>
            </a:rPr>
            <a:t>Współpraca z metropoliami europejskimi</a:t>
          </a:r>
          <a:endParaRPr lang="pl-PL" sz="1100" b="1" dirty="0">
            <a:solidFill>
              <a:srgbClr val="5B9BD5">
                <a:lumMod val="50000"/>
              </a:srgbClr>
            </a:solidFill>
            <a:latin typeface="Lato" panose="020F0502020204030203" pitchFamily="34" charset="-18"/>
            <a:ea typeface="+mn-ea"/>
            <a:cs typeface="+mn-cs"/>
          </a:endParaRP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8145" custLinFactNeighborX="-49326" custLinFactNeighborY="-12134"/>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0877" custLinFactNeighborX="68489" custLinFactNeighborY="-48955">
        <dgm:presLayoutVars>
          <dgm:bulletEnabled val="1"/>
        </dgm:presLayoutVars>
      </dgm:prSet>
      <dgm:spPr/>
    </dgm:pt>
  </dgm:ptLst>
  <dgm:cxnLst>
    <dgm:cxn modelId="{8C8F6521-8830-4104-A31B-C3281FE49CDB}" type="presOf" srcId="{BDD9133C-C400-4D21-8711-9EC403B7BC48}" destId="{A7C03CE3-E38A-4240-8FCF-5D7B19E70ABC}" srcOrd="0" destOrd="0" presId="urn:microsoft.com/office/officeart/2005/8/layout/lProcess3"/>
    <dgm:cxn modelId="{2C453C68-DF6B-4686-8C05-1693783CDC74}" type="presOf" srcId="{B2756A69-D63D-4F4E-BDE4-8FFD493F6F3B}" destId="{8E5D58D1-06C0-4AEE-B032-80D6DD9AF780}" srcOrd="0" destOrd="0" presId="urn:microsoft.com/office/officeart/2005/8/layout/lProcess3"/>
    <dgm:cxn modelId="{1D148448-F535-414D-B5C5-E3B78B6ED2E3}" type="presOf" srcId="{2332E628-85E0-4C76-B4A9-F5CAA6AE69BF}" destId="{3608DDE4-1869-45D6-998A-80AA50A6E111}"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C3DE2BE2-80F9-449E-8E60-8797674D8857}" srcId="{2332E628-85E0-4C76-B4A9-F5CAA6AE69BF}" destId="{BDD9133C-C400-4D21-8711-9EC403B7BC48}" srcOrd="0" destOrd="0" parTransId="{BE621BAF-2509-48CA-BAD9-120A845BB35F}" sibTransId="{F6142786-0C9E-4761-A0AF-4144DE99FB5A}"/>
    <dgm:cxn modelId="{B63D4AA9-E8A1-4160-A2B0-6CF1DE6CB1E0}" type="presParOf" srcId="{8E5D58D1-06C0-4AEE-B032-80D6DD9AF780}" destId="{3DCBAB6E-9202-4FC9-BF06-F6329BDEA6C5}" srcOrd="0" destOrd="0" presId="urn:microsoft.com/office/officeart/2005/8/layout/lProcess3"/>
    <dgm:cxn modelId="{9083F8A7-7BB6-4864-AD69-323B07565731}" type="presParOf" srcId="{3DCBAB6E-9202-4FC9-BF06-F6329BDEA6C5}" destId="{3608DDE4-1869-45D6-998A-80AA50A6E111}" srcOrd="0" destOrd="0" presId="urn:microsoft.com/office/officeart/2005/8/layout/lProcess3"/>
    <dgm:cxn modelId="{AD24E311-DC8A-4349-8647-35196894542C}" type="presParOf" srcId="{3DCBAB6E-9202-4FC9-BF06-F6329BDEA6C5}" destId="{4C13DB01-6462-438D-B4CA-610C53D82821}" srcOrd="1" destOrd="0" presId="urn:microsoft.com/office/officeart/2005/8/layout/lProcess3"/>
    <dgm:cxn modelId="{C8E48BE5-F6F5-425F-B4CC-41193ECA10FA}"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a:xfrm>
          <a:off x="0" y="0"/>
          <a:ext cx="860280" cy="268218"/>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pl-PL" sz="1100" b="1" dirty="0">
              <a:solidFill>
                <a:sysClr val="window" lastClr="FFFFFF"/>
              </a:solidFill>
              <a:latin typeface="Lato" panose="020F0502020204030203" pitchFamily="34" charset="-18"/>
              <a:ea typeface="+mn-ea"/>
              <a:cs typeface="+mn-cs"/>
            </a:rPr>
            <a:t>Cel</a:t>
          </a:r>
          <a:r>
            <a:rPr lang="pl-PL" sz="1700" dirty="0">
              <a:solidFill>
                <a:sysClr val="window" lastClr="FFFFFF"/>
              </a:solidFill>
              <a:latin typeface="Calibri" panose="020F0502020204030204"/>
              <a:ea typeface="+mn-ea"/>
              <a:cs typeface="+mn-cs"/>
            </a:rPr>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a:xfrm>
          <a:off x="844627" y="0"/>
          <a:ext cx="4887517" cy="244944"/>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gm:spPr>
      <dgm:t>
        <a:bodyPr/>
        <a:lstStyle/>
        <a:p>
          <a:pPr algn="l">
            <a:buNone/>
          </a:pPr>
          <a:r>
            <a:rPr lang="pl-PL" sz="1100" b="1" dirty="0">
              <a:solidFill>
                <a:srgbClr val="5B9BD5">
                  <a:lumMod val="50000"/>
                </a:srgbClr>
              </a:solidFill>
              <a:latin typeface="Lato" panose="020F0502020204030203" pitchFamily="34" charset="-18"/>
              <a:ea typeface="+mn-ea"/>
              <a:cs typeface="+mn-cs"/>
            </a:rPr>
            <a:t>Współpraca z ośrodkami wojewódzkim i miejskimi</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8145" custLinFactNeighborX="-49326" custLinFactNeighborY="-12134"/>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0877" custLinFactNeighborX="68489" custLinFactNeighborY="-48955">
        <dgm:presLayoutVars>
          <dgm:bulletEnabled val="1"/>
        </dgm:presLayoutVars>
      </dgm:prSet>
      <dgm:spPr/>
    </dgm:pt>
  </dgm:ptLst>
  <dgm:cxnLst>
    <dgm:cxn modelId="{8C8F6521-8830-4104-A31B-C3281FE49CDB}" type="presOf" srcId="{BDD9133C-C400-4D21-8711-9EC403B7BC48}" destId="{A7C03CE3-E38A-4240-8FCF-5D7B19E70ABC}" srcOrd="0" destOrd="0" presId="urn:microsoft.com/office/officeart/2005/8/layout/lProcess3"/>
    <dgm:cxn modelId="{2C453C68-DF6B-4686-8C05-1693783CDC74}" type="presOf" srcId="{B2756A69-D63D-4F4E-BDE4-8FFD493F6F3B}" destId="{8E5D58D1-06C0-4AEE-B032-80D6DD9AF780}" srcOrd="0" destOrd="0" presId="urn:microsoft.com/office/officeart/2005/8/layout/lProcess3"/>
    <dgm:cxn modelId="{1D148448-F535-414D-B5C5-E3B78B6ED2E3}" type="presOf" srcId="{2332E628-85E0-4C76-B4A9-F5CAA6AE69BF}" destId="{3608DDE4-1869-45D6-998A-80AA50A6E111}"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C3DE2BE2-80F9-449E-8E60-8797674D8857}" srcId="{2332E628-85E0-4C76-B4A9-F5CAA6AE69BF}" destId="{BDD9133C-C400-4D21-8711-9EC403B7BC48}" srcOrd="0" destOrd="0" parTransId="{BE621BAF-2509-48CA-BAD9-120A845BB35F}" sibTransId="{F6142786-0C9E-4761-A0AF-4144DE99FB5A}"/>
    <dgm:cxn modelId="{B63D4AA9-E8A1-4160-A2B0-6CF1DE6CB1E0}" type="presParOf" srcId="{8E5D58D1-06C0-4AEE-B032-80D6DD9AF780}" destId="{3DCBAB6E-9202-4FC9-BF06-F6329BDEA6C5}" srcOrd="0" destOrd="0" presId="urn:microsoft.com/office/officeart/2005/8/layout/lProcess3"/>
    <dgm:cxn modelId="{9083F8A7-7BB6-4864-AD69-323B07565731}" type="presParOf" srcId="{3DCBAB6E-9202-4FC9-BF06-F6329BDEA6C5}" destId="{3608DDE4-1869-45D6-998A-80AA50A6E111}" srcOrd="0" destOrd="0" presId="urn:microsoft.com/office/officeart/2005/8/layout/lProcess3"/>
    <dgm:cxn modelId="{AD24E311-DC8A-4349-8647-35196894542C}" type="presParOf" srcId="{3DCBAB6E-9202-4FC9-BF06-F6329BDEA6C5}" destId="{4C13DB01-6462-438D-B4CA-610C53D82821}" srcOrd="1" destOrd="0" presId="urn:microsoft.com/office/officeart/2005/8/layout/lProcess3"/>
    <dgm:cxn modelId="{C8E48BE5-F6F5-425F-B4CC-41193ECA10FA}"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30"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a:xfrm>
          <a:off x="0" y="0"/>
          <a:ext cx="860280" cy="268218"/>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pl-PL" sz="1100" b="1" dirty="0">
              <a:solidFill>
                <a:sysClr val="window" lastClr="FFFFFF"/>
              </a:solidFill>
              <a:latin typeface="Lato" panose="020F0502020204030203" pitchFamily="34" charset="-18"/>
              <a:ea typeface="+mn-ea"/>
              <a:cs typeface="+mn-cs"/>
            </a:rPr>
            <a:t>Cel</a:t>
          </a:r>
          <a:r>
            <a:rPr lang="pl-PL" sz="1700" dirty="0">
              <a:solidFill>
                <a:sysClr val="window" lastClr="FFFFFF"/>
              </a:solidFill>
              <a:latin typeface="Calibri" panose="020F0502020204030204"/>
              <a:ea typeface="+mn-ea"/>
              <a:cs typeface="+mn-cs"/>
            </a:rPr>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a:xfrm>
          <a:off x="844627" y="0"/>
          <a:ext cx="4887517" cy="244944"/>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gm:spPr>
      <dgm:t>
        <a:bodyPr/>
        <a:lstStyle/>
        <a:p>
          <a:pPr algn="l">
            <a:buNone/>
          </a:pPr>
          <a:r>
            <a:rPr lang="pl-PL" sz="1100" b="1" dirty="0">
              <a:solidFill>
                <a:srgbClr val="5B9BD5">
                  <a:lumMod val="50000"/>
                </a:srgbClr>
              </a:solidFill>
              <a:latin typeface="Lato" panose="020F0502020204030203" pitchFamily="34" charset="-18"/>
              <a:ea typeface="+mn-ea"/>
              <a:cs typeface="+mn-cs"/>
            </a:rPr>
            <a:t>Lokalizacja nowych i rozwój istniejących obiektów metropolitalnych </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8145" custLinFactNeighborX="-49326" custLinFactNeighborY="-12134"/>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0877" custLinFactNeighborX="68489" custLinFactNeighborY="-48955">
        <dgm:presLayoutVars>
          <dgm:bulletEnabled val="1"/>
        </dgm:presLayoutVars>
      </dgm:prSet>
      <dgm:spPr/>
    </dgm:pt>
  </dgm:ptLst>
  <dgm:cxnLst>
    <dgm:cxn modelId="{8C8F6521-8830-4104-A31B-C3281FE49CDB}" type="presOf" srcId="{BDD9133C-C400-4D21-8711-9EC403B7BC48}" destId="{A7C03CE3-E38A-4240-8FCF-5D7B19E70ABC}" srcOrd="0" destOrd="0" presId="urn:microsoft.com/office/officeart/2005/8/layout/lProcess3"/>
    <dgm:cxn modelId="{2C453C68-DF6B-4686-8C05-1693783CDC74}" type="presOf" srcId="{B2756A69-D63D-4F4E-BDE4-8FFD493F6F3B}" destId="{8E5D58D1-06C0-4AEE-B032-80D6DD9AF780}" srcOrd="0" destOrd="0" presId="urn:microsoft.com/office/officeart/2005/8/layout/lProcess3"/>
    <dgm:cxn modelId="{1D148448-F535-414D-B5C5-E3B78B6ED2E3}" type="presOf" srcId="{2332E628-85E0-4C76-B4A9-F5CAA6AE69BF}" destId="{3608DDE4-1869-45D6-998A-80AA50A6E111}"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C3DE2BE2-80F9-449E-8E60-8797674D8857}" srcId="{2332E628-85E0-4C76-B4A9-F5CAA6AE69BF}" destId="{BDD9133C-C400-4D21-8711-9EC403B7BC48}" srcOrd="0" destOrd="0" parTransId="{BE621BAF-2509-48CA-BAD9-120A845BB35F}" sibTransId="{F6142786-0C9E-4761-A0AF-4144DE99FB5A}"/>
    <dgm:cxn modelId="{B63D4AA9-E8A1-4160-A2B0-6CF1DE6CB1E0}" type="presParOf" srcId="{8E5D58D1-06C0-4AEE-B032-80D6DD9AF780}" destId="{3DCBAB6E-9202-4FC9-BF06-F6329BDEA6C5}" srcOrd="0" destOrd="0" presId="urn:microsoft.com/office/officeart/2005/8/layout/lProcess3"/>
    <dgm:cxn modelId="{9083F8A7-7BB6-4864-AD69-323B07565731}" type="presParOf" srcId="{3DCBAB6E-9202-4FC9-BF06-F6329BDEA6C5}" destId="{3608DDE4-1869-45D6-998A-80AA50A6E111}" srcOrd="0" destOrd="0" presId="urn:microsoft.com/office/officeart/2005/8/layout/lProcess3"/>
    <dgm:cxn modelId="{AD24E311-DC8A-4349-8647-35196894542C}" type="presParOf" srcId="{3DCBAB6E-9202-4FC9-BF06-F6329BDEA6C5}" destId="{4C13DB01-6462-438D-B4CA-610C53D82821}" srcOrd="1" destOrd="0" presId="urn:microsoft.com/office/officeart/2005/8/layout/lProcess3"/>
    <dgm:cxn modelId="{C8E48BE5-F6F5-425F-B4CC-41193ECA10FA}"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35"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a:xfrm>
          <a:off x="0" y="0"/>
          <a:ext cx="860280" cy="268218"/>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pl-PL" sz="1100" b="1" dirty="0">
              <a:solidFill>
                <a:sysClr val="window" lastClr="FFFFFF"/>
              </a:solidFill>
              <a:latin typeface="Lato" panose="020F0502020204030203" pitchFamily="34" charset="-18"/>
              <a:ea typeface="+mn-ea"/>
              <a:cs typeface="+mn-cs"/>
            </a:rPr>
            <a:t>Cel</a:t>
          </a:r>
          <a:r>
            <a:rPr lang="pl-PL" sz="1700" dirty="0">
              <a:solidFill>
                <a:sysClr val="window" lastClr="FFFFFF"/>
              </a:solidFill>
              <a:latin typeface="Calibri" panose="020F0502020204030204"/>
              <a:ea typeface="+mn-ea"/>
              <a:cs typeface="+mn-cs"/>
            </a:rPr>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a:xfrm>
          <a:off x="844627" y="0"/>
          <a:ext cx="4887517" cy="244944"/>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gm:spPr>
      <dgm:t>
        <a:bodyPr/>
        <a:lstStyle/>
        <a:p>
          <a:pPr algn="l">
            <a:buNone/>
          </a:pPr>
          <a:r>
            <a:rPr lang="pl-PL" sz="1100" b="1" dirty="0">
              <a:solidFill>
                <a:srgbClr val="5B9BD5">
                  <a:lumMod val="50000"/>
                </a:srgbClr>
              </a:solidFill>
              <a:latin typeface="Lato" panose="020F0502020204030203" pitchFamily="34" charset="-18"/>
              <a:ea typeface="+mn-ea"/>
              <a:cs typeface="+mn-cs"/>
            </a:rPr>
            <a:t>Współpraca międzygminna</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8145" custLinFactNeighborX="-49326" custLinFactNeighborY="-12134"/>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0877" custLinFactNeighborX="68489" custLinFactNeighborY="-48955">
        <dgm:presLayoutVars>
          <dgm:bulletEnabled val="1"/>
        </dgm:presLayoutVars>
      </dgm:prSet>
      <dgm:spPr/>
    </dgm:pt>
  </dgm:ptLst>
  <dgm:cxnLst>
    <dgm:cxn modelId="{8C8F6521-8830-4104-A31B-C3281FE49CDB}" type="presOf" srcId="{BDD9133C-C400-4D21-8711-9EC403B7BC48}" destId="{A7C03CE3-E38A-4240-8FCF-5D7B19E70ABC}" srcOrd="0" destOrd="0" presId="urn:microsoft.com/office/officeart/2005/8/layout/lProcess3"/>
    <dgm:cxn modelId="{2C453C68-DF6B-4686-8C05-1693783CDC74}" type="presOf" srcId="{B2756A69-D63D-4F4E-BDE4-8FFD493F6F3B}" destId="{8E5D58D1-06C0-4AEE-B032-80D6DD9AF780}" srcOrd="0" destOrd="0" presId="urn:microsoft.com/office/officeart/2005/8/layout/lProcess3"/>
    <dgm:cxn modelId="{1D148448-F535-414D-B5C5-E3B78B6ED2E3}" type="presOf" srcId="{2332E628-85E0-4C76-B4A9-F5CAA6AE69BF}" destId="{3608DDE4-1869-45D6-998A-80AA50A6E111}"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C3DE2BE2-80F9-449E-8E60-8797674D8857}" srcId="{2332E628-85E0-4C76-B4A9-F5CAA6AE69BF}" destId="{BDD9133C-C400-4D21-8711-9EC403B7BC48}" srcOrd="0" destOrd="0" parTransId="{BE621BAF-2509-48CA-BAD9-120A845BB35F}" sibTransId="{F6142786-0C9E-4761-A0AF-4144DE99FB5A}"/>
    <dgm:cxn modelId="{B63D4AA9-E8A1-4160-A2B0-6CF1DE6CB1E0}" type="presParOf" srcId="{8E5D58D1-06C0-4AEE-B032-80D6DD9AF780}" destId="{3DCBAB6E-9202-4FC9-BF06-F6329BDEA6C5}" srcOrd="0" destOrd="0" presId="urn:microsoft.com/office/officeart/2005/8/layout/lProcess3"/>
    <dgm:cxn modelId="{9083F8A7-7BB6-4864-AD69-323B07565731}" type="presParOf" srcId="{3DCBAB6E-9202-4FC9-BF06-F6329BDEA6C5}" destId="{3608DDE4-1869-45D6-998A-80AA50A6E111}" srcOrd="0" destOrd="0" presId="urn:microsoft.com/office/officeart/2005/8/layout/lProcess3"/>
    <dgm:cxn modelId="{AD24E311-DC8A-4349-8647-35196894542C}" type="presParOf" srcId="{3DCBAB6E-9202-4FC9-BF06-F6329BDEA6C5}" destId="{4C13DB01-6462-438D-B4CA-610C53D82821}" srcOrd="1" destOrd="0" presId="urn:microsoft.com/office/officeart/2005/8/layout/lProcess3"/>
    <dgm:cxn modelId="{C8E48BE5-F6F5-425F-B4CC-41193ECA10FA}"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40"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a:xfrm>
          <a:off x="0" y="0"/>
          <a:ext cx="860280" cy="268218"/>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pl-PL" sz="1100" b="1" dirty="0">
              <a:solidFill>
                <a:sysClr val="window" lastClr="FFFFFF"/>
              </a:solidFill>
              <a:latin typeface="Lato" panose="020F0502020204030203" pitchFamily="34" charset="-18"/>
              <a:ea typeface="+mn-ea"/>
              <a:cs typeface="+mn-cs"/>
            </a:rPr>
            <a:t>Cel</a:t>
          </a:r>
          <a:r>
            <a:rPr lang="pl-PL" sz="1700" dirty="0">
              <a:solidFill>
                <a:sysClr val="window" lastClr="FFFFFF"/>
              </a:solidFill>
              <a:latin typeface="Calibri" panose="020F0502020204030204"/>
              <a:ea typeface="+mn-ea"/>
              <a:cs typeface="+mn-cs"/>
            </a:rPr>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a:xfrm>
          <a:off x="844627" y="0"/>
          <a:ext cx="4887517" cy="244944"/>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gm:spPr>
      <dgm:t>
        <a:bodyPr/>
        <a:lstStyle/>
        <a:p>
          <a:pPr algn="l">
            <a:buNone/>
          </a:pPr>
          <a:r>
            <a:rPr lang="pl-PL" sz="1100" b="1" dirty="0">
              <a:solidFill>
                <a:srgbClr val="0070C0"/>
              </a:solidFill>
              <a:latin typeface="Lato" panose="020F0502020204030203" pitchFamily="34" charset="-18"/>
              <a:ea typeface="+mn-ea"/>
              <a:cs typeface="+mn-cs"/>
            </a:rPr>
            <a:t>   </a:t>
          </a:r>
          <a:r>
            <a:rPr lang="pl-PL" sz="1100" b="1" dirty="0">
              <a:solidFill>
                <a:srgbClr val="1F4E79"/>
              </a:solidFill>
              <a:latin typeface="Lato" panose="020F0502020204030203" pitchFamily="34" charset="-18"/>
            </a:rPr>
            <a:t>Wzmocnienie integracji Międzynarodowego Portu Lotniczego Kraków-Balice</a:t>
          </a:r>
          <a:endParaRPr lang="pl-PL" sz="1100" b="1" dirty="0">
            <a:solidFill>
              <a:srgbClr val="1F4E79"/>
            </a:solidFill>
            <a:latin typeface="Lato" panose="020F0502020204030203" pitchFamily="34" charset="-18"/>
            <a:ea typeface="+mn-ea"/>
            <a:cs typeface="+mn-cs"/>
          </a:endParaRP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8145" custLinFactNeighborX="-49326" custLinFactNeighborY="-12134"/>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0877" custLinFactNeighborX="68489" custLinFactNeighborY="-48955">
        <dgm:presLayoutVars>
          <dgm:bulletEnabled val="1"/>
        </dgm:presLayoutVars>
      </dgm:prSet>
      <dgm:spPr/>
    </dgm:pt>
  </dgm:ptLst>
  <dgm:cxnLst>
    <dgm:cxn modelId="{8C8F6521-8830-4104-A31B-C3281FE49CDB}" type="presOf" srcId="{BDD9133C-C400-4D21-8711-9EC403B7BC48}" destId="{A7C03CE3-E38A-4240-8FCF-5D7B19E70ABC}" srcOrd="0" destOrd="0" presId="urn:microsoft.com/office/officeart/2005/8/layout/lProcess3"/>
    <dgm:cxn modelId="{2C453C68-DF6B-4686-8C05-1693783CDC74}" type="presOf" srcId="{B2756A69-D63D-4F4E-BDE4-8FFD493F6F3B}" destId="{8E5D58D1-06C0-4AEE-B032-80D6DD9AF780}" srcOrd="0" destOrd="0" presId="urn:microsoft.com/office/officeart/2005/8/layout/lProcess3"/>
    <dgm:cxn modelId="{1D148448-F535-414D-B5C5-E3B78B6ED2E3}" type="presOf" srcId="{2332E628-85E0-4C76-B4A9-F5CAA6AE69BF}" destId="{3608DDE4-1869-45D6-998A-80AA50A6E111}"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C3DE2BE2-80F9-449E-8E60-8797674D8857}" srcId="{2332E628-85E0-4C76-B4A9-F5CAA6AE69BF}" destId="{BDD9133C-C400-4D21-8711-9EC403B7BC48}" srcOrd="0" destOrd="0" parTransId="{BE621BAF-2509-48CA-BAD9-120A845BB35F}" sibTransId="{F6142786-0C9E-4761-A0AF-4144DE99FB5A}"/>
    <dgm:cxn modelId="{B63D4AA9-E8A1-4160-A2B0-6CF1DE6CB1E0}" type="presParOf" srcId="{8E5D58D1-06C0-4AEE-B032-80D6DD9AF780}" destId="{3DCBAB6E-9202-4FC9-BF06-F6329BDEA6C5}" srcOrd="0" destOrd="0" presId="urn:microsoft.com/office/officeart/2005/8/layout/lProcess3"/>
    <dgm:cxn modelId="{9083F8A7-7BB6-4864-AD69-323B07565731}" type="presParOf" srcId="{3DCBAB6E-9202-4FC9-BF06-F6329BDEA6C5}" destId="{3608DDE4-1869-45D6-998A-80AA50A6E111}" srcOrd="0" destOrd="0" presId="urn:microsoft.com/office/officeart/2005/8/layout/lProcess3"/>
    <dgm:cxn modelId="{AD24E311-DC8A-4349-8647-35196894542C}" type="presParOf" srcId="{3DCBAB6E-9202-4FC9-BF06-F6329BDEA6C5}" destId="{4C13DB01-6462-438D-B4CA-610C53D82821}" srcOrd="1" destOrd="0" presId="urn:microsoft.com/office/officeart/2005/8/layout/lProcess3"/>
    <dgm:cxn modelId="{C8E48BE5-F6F5-425F-B4CC-41193ECA10FA}"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4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a:xfrm>
          <a:off x="0" y="0"/>
          <a:ext cx="860280" cy="268218"/>
        </a:xfr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pl-PL" sz="1100" b="1" dirty="0">
              <a:solidFill>
                <a:sysClr val="window" lastClr="FFFFFF"/>
              </a:solidFill>
              <a:latin typeface="Lato" panose="020F0502020204030203" pitchFamily="34" charset="-18"/>
              <a:ea typeface="+mn-ea"/>
              <a:cs typeface="+mn-cs"/>
            </a:rPr>
            <a:t>Cel</a:t>
          </a:r>
          <a:r>
            <a:rPr lang="pl-PL" sz="1700" dirty="0">
              <a:solidFill>
                <a:sysClr val="window" lastClr="FFFFFF"/>
              </a:solidFill>
              <a:latin typeface="Calibri" panose="020F0502020204030204"/>
              <a:ea typeface="+mn-ea"/>
              <a:cs typeface="+mn-cs"/>
            </a:rPr>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a:xfrm>
          <a:off x="844627" y="0"/>
          <a:ext cx="4887517" cy="244944"/>
        </a:xfr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gm:spPr>
      <dgm:t>
        <a:bodyPr/>
        <a:lstStyle/>
        <a:p>
          <a:pPr algn="l">
            <a:buNone/>
          </a:pPr>
          <a:r>
            <a:rPr lang="pl-PL" sz="1100" b="1" dirty="0">
              <a:solidFill>
                <a:srgbClr val="5B9BD5">
                  <a:lumMod val="50000"/>
                </a:srgbClr>
              </a:solidFill>
              <a:latin typeface="Lato" panose="020F0502020204030203" pitchFamily="34" charset="-18"/>
              <a:ea typeface="+mn-ea"/>
              <a:cs typeface="+mn-cs"/>
            </a:rPr>
            <a:t>   </a:t>
          </a:r>
          <a:r>
            <a:rPr lang="pl-PL" sz="1100" b="1" dirty="0">
              <a:solidFill>
                <a:schemeClr val="accent1">
                  <a:lumMod val="50000"/>
                </a:schemeClr>
              </a:solidFill>
              <a:latin typeface="Lato" panose="020F0502020204030203" pitchFamily="34" charset="-18"/>
            </a:rPr>
            <a:t>Utrzymanie terenów rolnych, a kwestia lokalnej produkcji żywności </a:t>
          </a:r>
          <a:endParaRPr lang="pl-PL" sz="1100" b="1" dirty="0">
            <a:solidFill>
              <a:schemeClr val="accent1">
                <a:lumMod val="50000"/>
              </a:schemeClr>
            </a:solidFill>
            <a:latin typeface="Lato" panose="020F0502020204030203" pitchFamily="34" charset="-18"/>
            <a:ea typeface="+mn-ea"/>
            <a:cs typeface="+mn-cs"/>
          </a:endParaRP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8071" custLinFactNeighborX="-49326" custLinFactNeighborY="-28036"/>
      <dgm:spPr>
        <a:prstGeom prst="chevron">
          <a:avLst/>
        </a:prstGeom>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0330" custLinFactNeighborX="68489" custLinFactNeighborY="-48955">
        <dgm:presLayoutVars>
          <dgm:bulletEnabled val="1"/>
        </dgm:presLayoutVars>
      </dgm:prSet>
      <dgm:spPr>
        <a:prstGeom prst="chevron">
          <a:avLst/>
        </a:prstGeom>
      </dgm:spPr>
    </dgm:pt>
  </dgm:ptLst>
  <dgm:cxnLst>
    <dgm:cxn modelId="{24761940-407D-4EBF-8711-9341E24AD305}" type="presOf" srcId="{2332E628-85E0-4C76-B4A9-F5CAA6AE69BF}" destId="{3608DDE4-1869-45D6-998A-80AA50A6E111}"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F37B0B53-8F1D-483A-A9C3-7DAEAE495CCB}" type="presOf" srcId="{B2756A69-D63D-4F4E-BDE4-8FFD493F6F3B}" destId="{8E5D58D1-06C0-4AEE-B032-80D6DD9AF780}"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03F0C3F7-7170-4A18-9DA1-143DE22FD470}" type="presOf" srcId="{BDD9133C-C400-4D21-8711-9EC403B7BC48}" destId="{A7C03CE3-E38A-4240-8FCF-5D7B19E70ABC}" srcOrd="0" destOrd="0" presId="urn:microsoft.com/office/officeart/2005/8/layout/lProcess3"/>
    <dgm:cxn modelId="{267351BA-42DB-483C-BF16-F58031AFB32D}" type="presParOf" srcId="{8E5D58D1-06C0-4AEE-B032-80D6DD9AF780}" destId="{3DCBAB6E-9202-4FC9-BF06-F6329BDEA6C5}" srcOrd="0" destOrd="0" presId="urn:microsoft.com/office/officeart/2005/8/layout/lProcess3"/>
    <dgm:cxn modelId="{C53B7C22-2E12-4668-908D-2940C475A87B}" type="presParOf" srcId="{3DCBAB6E-9202-4FC9-BF06-F6329BDEA6C5}" destId="{3608DDE4-1869-45D6-998A-80AA50A6E111}" srcOrd="0" destOrd="0" presId="urn:microsoft.com/office/officeart/2005/8/layout/lProcess3"/>
    <dgm:cxn modelId="{12401BE0-1265-41E3-880F-4CB09B951355}" type="presParOf" srcId="{3DCBAB6E-9202-4FC9-BF06-F6329BDEA6C5}" destId="{4C13DB01-6462-438D-B4CA-610C53D82821}" srcOrd="1" destOrd="0" presId="urn:microsoft.com/office/officeart/2005/8/layout/lProcess3"/>
    <dgm:cxn modelId="{FA396778-B2C3-4AF0-8411-76B4C06C4B00}"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dirty="0">
              <a:latin typeface="Lato" panose="020F0502020204030203" pitchFamily="34" charset="-18"/>
            </a:rPr>
            <a:t>Cel</a:t>
          </a:r>
          <a:r>
            <a:rPr lang="pl-PL" sz="1700" dirty="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Dostęp do wybranych usług dla wszystkich mieszkańców/terenów mieszkaniowych </a:t>
          </a:r>
        </a:p>
      </dgm:t>
    </dgm:pt>
    <dgm:pt modelId="{F6142786-0C9E-4761-A0AF-4144DE99FB5A}" type="sibTrans" cxnId="{C3DE2BE2-80F9-449E-8E60-8797674D8857}">
      <dgm:prSet/>
      <dgm:spPr/>
      <dgm:t>
        <a:bodyPr/>
        <a:lstStyle/>
        <a:p>
          <a:endParaRPr lang="pl-PL"/>
        </a:p>
      </dgm:t>
    </dgm:pt>
    <dgm:pt modelId="{BE621BAF-2509-48CA-BAD9-120A845BB35F}" type="par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24098" custLinFactNeighborX="-44189" custLinFactNeighborY="-381"/>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69980" custScaleY="29058" custLinFactNeighborX="49289" custLinFactNeighborY="14298">
        <dgm:presLayoutVars>
          <dgm:bulletEnabled val="1"/>
        </dgm:presLayoutVars>
      </dgm:prSet>
      <dgm:spPr/>
    </dgm:pt>
  </dgm:ptLst>
  <dgm:cxnLst>
    <dgm:cxn modelId="{4DAC8D34-AEC4-4A4B-A5BC-EA96D5E24A5C}" type="presOf" srcId="{BDD9133C-C400-4D21-8711-9EC403B7BC48}" destId="{A7C03CE3-E38A-4240-8FCF-5D7B19E70ABC}"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452B40B7-57E8-400D-9556-A7FB8BBE9B32}" type="presOf" srcId="{2332E628-85E0-4C76-B4A9-F5CAA6AE69BF}" destId="{3608DDE4-1869-45D6-998A-80AA50A6E111}"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8D1285F2-6AF9-4C0C-BC4F-280893B46CF0}" type="presOf" srcId="{B2756A69-D63D-4F4E-BDE4-8FFD493F6F3B}" destId="{8E5D58D1-06C0-4AEE-B032-80D6DD9AF780}" srcOrd="0" destOrd="0" presId="urn:microsoft.com/office/officeart/2005/8/layout/lProcess3"/>
    <dgm:cxn modelId="{6F89EDCD-9318-4161-8908-B88887D09B18}" type="presParOf" srcId="{8E5D58D1-06C0-4AEE-B032-80D6DD9AF780}" destId="{3DCBAB6E-9202-4FC9-BF06-F6329BDEA6C5}" srcOrd="0" destOrd="0" presId="urn:microsoft.com/office/officeart/2005/8/layout/lProcess3"/>
    <dgm:cxn modelId="{B81D09A9-C72B-4300-9501-8985AB16021B}" type="presParOf" srcId="{3DCBAB6E-9202-4FC9-BF06-F6329BDEA6C5}" destId="{3608DDE4-1869-45D6-998A-80AA50A6E111}" srcOrd="0" destOrd="0" presId="urn:microsoft.com/office/officeart/2005/8/layout/lProcess3"/>
    <dgm:cxn modelId="{75D6EBE7-F230-4EF2-A1A7-656CE0BDF924}" type="presParOf" srcId="{3DCBAB6E-9202-4FC9-BF06-F6329BDEA6C5}" destId="{4C13DB01-6462-438D-B4CA-610C53D82821}" srcOrd="1" destOrd="0" presId="urn:microsoft.com/office/officeart/2005/8/layout/lProcess3"/>
    <dgm:cxn modelId="{36723FC6-D221-4310-B0DF-B4F7FCD24006}"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dirty="0">
              <a:latin typeface="Lato" panose="020F0502020204030203" pitchFamily="34" charset="-18"/>
            </a:rPr>
            <a:t>Cel</a:t>
          </a:r>
          <a:r>
            <a:rPr lang="pl-PL" sz="1700" dirty="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Dostęp do zieleni dla wszystkich mieszkańców/terenów mieszkaniowych </a:t>
          </a:r>
        </a:p>
      </dgm:t>
    </dgm:pt>
    <dgm:pt modelId="{F6142786-0C9E-4761-A0AF-4144DE99FB5A}" type="sibTrans" cxnId="{C3DE2BE2-80F9-449E-8E60-8797674D8857}">
      <dgm:prSet/>
      <dgm:spPr/>
      <dgm:t>
        <a:bodyPr/>
        <a:lstStyle/>
        <a:p>
          <a:endParaRPr lang="pl-PL"/>
        </a:p>
      </dgm:t>
    </dgm:pt>
    <dgm:pt modelId="{BE621BAF-2509-48CA-BAD9-120A845BB35F}" type="par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24098" custLinFactNeighborX="-37384" custLinFactNeighborY="1343"/>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70478" custScaleY="29058" custLinFactNeighborX="49289" custLinFactNeighborY="14298">
        <dgm:presLayoutVars>
          <dgm:bulletEnabled val="1"/>
        </dgm:presLayoutVars>
      </dgm:prSet>
      <dgm:spPr/>
    </dgm:pt>
  </dgm:ptLst>
  <dgm:cxnLst>
    <dgm:cxn modelId="{4DAC8D34-AEC4-4A4B-A5BC-EA96D5E24A5C}" type="presOf" srcId="{BDD9133C-C400-4D21-8711-9EC403B7BC48}" destId="{A7C03CE3-E38A-4240-8FCF-5D7B19E70ABC}"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452B40B7-57E8-400D-9556-A7FB8BBE9B32}" type="presOf" srcId="{2332E628-85E0-4C76-B4A9-F5CAA6AE69BF}" destId="{3608DDE4-1869-45D6-998A-80AA50A6E111}"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8D1285F2-6AF9-4C0C-BC4F-280893B46CF0}" type="presOf" srcId="{B2756A69-D63D-4F4E-BDE4-8FFD493F6F3B}" destId="{8E5D58D1-06C0-4AEE-B032-80D6DD9AF780}" srcOrd="0" destOrd="0" presId="urn:microsoft.com/office/officeart/2005/8/layout/lProcess3"/>
    <dgm:cxn modelId="{6F89EDCD-9318-4161-8908-B88887D09B18}" type="presParOf" srcId="{8E5D58D1-06C0-4AEE-B032-80D6DD9AF780}" destId="{3DCBAB6E-9202-4FC9-BF06-F6329BDEA6C5}" srcOrd="0" destOrd="0" presId="urn:microsoft.com/office/officeart/2005/8/layout/lProcess3"/>
    <dgm:cxn modelId="{B81D09A9-C72B-4300-9501-8985AB16021B}" type="presParOf" srcId="{3DCBAB6E-9202-4FC9-BF06-F6329BDEA6C5}" destId="{3608DDE4-1869-45D6-998A-80AA50A6E111}" srcOrd="0" destOrd="0" presId="urn:microsoft.com/office/officeart/2005/8/layout/lProcess3"/>
    <dgm:cxn modelId="{75D6EBE7-F230-4EF2-A1A7-656CE0BDF924}" type="presParOf" srcId="{3DCBAB6E-9202-4FC9-BF06-F6329BDEA6C5}" destId="{4C13DB01-6462-438D-B4CA-610C53D82821}" srcOrd="1" destOrd="0" presId="urn:microsoft.com/office/officeart/2005/8/layout/lProcess3"/>
    <dgm:cxn modelId="{36723FC6-D221-4310-B0DF-B4F7FCD24006}"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a:latin typeface="Lato" panose="020F0502020204030203" pitchFamily="34" charset="-18"/>
            </a:rPr>
            <a:t>Cel</a:t>
          </a:r>
          <a:r>
            <a:rPr lang="pl-PL" sz="170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Dostęp do  komunikacji publicznej</a:t>
          </a:r>
        </a:p>
      </dgm:t>
    </dgm:pt>
    <dgm:pt modelId="{F6142786-0C9E-4761-A0AF-4144DE99FB5A}" type="sibTrans" cxnId="{C3DE2BE2-80F9-449E-8E60-8797674D8857}">
      <dgm:prSet/>
      <dgm:spPr/>
      <dgm:t>
        <a:bodyPr/>
        <a:lstStyle/>
        <a:p>
          <a:endParaRPr lang="pl-PL"/>
        </a:p>
      </dgm:t>
    </dgm:pt>
    <dgm:pt modelId="{BE621BAF-2509-48CA-BAD9-120A845BB35F}" type="par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24098" custLinFactNeighborX="-38277" custLinFactNeighborY="-612"/>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69520" custScaleY="29058" custLinFactNeighborX="49289" custLinFactNeighborY="14298">
        <dgm:presLayoutVars>
          <dgm:bulletEnabled val="1"/>
        </dgm:presLayoutVars>
      </dgm:prSet>
      <dgm:spPr/>
    </dgm:pt>
  </dgm:ptLst>
  <dgm:cxnLst>
    <dgm:cxn modelId="{4DAC8D34-AEC4-4A4B-A5BC-EA96D5E24A5C}" type="presOf" srcId="{BDD9133C-C400-4D21-8711-9EC403B7BC48}" destId="{A7C03CE3-E38A-4240-8FCF-5D7B19E70ABC}"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452B40B7-57E8-400D-9556-A7FB8BBE9B32}" type="presOf" srcId="{2332E628-85E0-4C76-B4A9-F5CAA6AE69BF}" destId="{3608DDE4-1869-45D6-998A-80AA50A6E111}"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8D1285F2-6AF9-4C0C-BC4F-280893B46CF0}" type="presOf" srcId="{B2756A69-D63D-4F4E-BDE4-8FFD493F6F3B}" destId="{8E5D58D1-06C0-4AEE-B032-80D6DD9AF780}" srcOrd="0" destOrd="0" presId="urn:microsoft.com/office/officeart/2005/8/layout/lProcess3"/>
    <dgm:cxn modelId="{6F89EDCD-9318-4161-8908-B88887D09B18}" type="presParOf" srcId="{8E5D58D1-06C0-4AEE-B032-80D6DD9AF780}" destId="{3DCBAB6E-9202-4FC9-BF06-F6329BDEA6C5}" srcOrd="0" destOrd="0" presId="urn:microsoft.com/office/officeart/2005/8/layout/lProcess3"/>
    <dgm:cxn modelId="{B81D09A9-C72B-4300-9501-8985AB16021B}" type="presParOf" srcId="{3DCBAB6E-9202-4FC9-BF06-F6329BDEA6C5}" destId="{3608DDE4-1869-45D6-998A-80AA50A6E111}" srcOrd="0" destOrd="0" presId="urn:microsoft.com/office/officeart/2005/8/layout/lProcess3"/>
    <dgm:cxn modelId="{75D6EBE7-F230-4EF2-A1A7-656CE0BDF924}" type="presParOf" srcId="{3DCBAB6E-9202-4FC9-BF06-F6329BDEA6C5}" destId="{4C13DB01-6462-438D-B4CA-610C53D82821}" srcOrd="1" destOrd="0" presId="urn:microsoft.com/office/officeart/2005/8/layout/lProcess3"/>
    <dgm:cxn modelId="{36723FC6-D221-4310-B0DF-B4F7FCD24006}"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a:xfrm>
          <a:off x="0" y="0"/>
          <a:ext cx="860280" cy="268218"/>
        </a:xfr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pl-PL" sz="1100" b="1" dirty="0">
              <a:solidFill>
                <a:sysClr val="window" lastClr="FFFFFF"/>
              </a:solidFill>
              <a:latin typeface="Lato" panose="020F0502020204030203" pitchFamily="34" charset="-18"/>
              <a:ea typeface="+mn-ea"/>
              <a:cs typeface="+mn-cs"/>
            </a:rPr>
            <a:t>Cel</a:t>
          </a:r>
          <a:r>
            <a:rPr lang="pl-PL" sz="1700" dirty="0">
              <a:solidFill>
                <a:sysClr val="window" lastClr="FFFFFF"/>
              </a:solidFill>
              <a:latin typeface="Calibri" panose="020F0502020204030204"/>
              <a:ea typeface="+mn-ea"/>
              <a:cs typeface="+mn-cs"/>
            </a:rPr>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a:xfrm>
          <a:off x="844627" y="0"/>
          <a:ext cx="4887517" cy="244944"/>
        </a:xfr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gm:spPr>
      <dgm:t>
        <a:bodyPr/>
        <a:lstStyle/>
        <a:p>
          <a:pPr algn="l">
            <a:buNone/>
          </a:pPr>
          <a:r>
            <a:rPr lang="pl-PL" sz="1100" b="1" dirty="0">
              <a:solidFill>
                <a:schemeClr val="accent1">
                  <a:lumMod val="50000"/>
                </a:schemeClr>
              </a:solidFill>
              <a:latin typeface="Lato" panose="020F0502020204030203" pitchFamily="34" charset="-18"/>
            </a:rPr>
            <a:t>Niskoemisyjność komunikacyjna</a:t>
          </a:r>
          <a:endParaRPr lang="pl-PL" sz="1100" b="1" dirty="0">
            <a:solidFill>
              <a:schemeClr val="accent1">
                <a:lumMod val="50000"/>
              </a:schemeClr>
            </a:solidFill>
            <a:latin typeface="Lato" panose="020F0502020204030203" pitchFamily="34" charset="-18"/>
            <a:ea typeface="+mn-ea"/>
            <a:cs typeface="+mn-cs"/>
          </a:endParaRP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8071" custLinFactNeighborX="-49326" custLinFactNeighborY="-28036"/>
      <dgm:spPr>
        <a:prstGeom prst="chevron">
          <a:avLst/>
        </a:prstGeom>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0330" custLinFactNeighborX="68489" custLinFactNeighborY="-48955">
        <dgm:presLayoutVars>
          <dgm:bulletEnabled val="1"/>
        </dgm:presLayoutVars>
      </dgm:prSet>
      <dgm:spPr>
        <a:prstGeom prst="chevron">
          <a:avLst/>
        </a:prstGeom>
      </dgm:spPr>
    </dgm:pt>
  </dgm:ptLst>
  <dgm:cxnLst>
    <dgm:cxn modelId="{24761940-407D-4EBF-8711-9341E24AD305}" type="presOf" srcId="{2332E628-85E0-4C76-B4A9-F5CAA6AE69BF}" destId="{3608DDE4-1869-45D6-998A-80AA50A6E111}"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F37B0B53-8F1D-483A-A9C3-7DAEAE495CCB}" type="presOf" srcId="{B2756A69-D63D-4F4E-BDE4-8FFD493F6F3B}" destId="{8E5D58D1-06C0-4AEE-B032-80D6DD9AF780}"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03F0C3F7-7170-4A18-9DA1-143DE22FD470}" type="presOf" srcId="{BDD9133C-C400-4D21-8711-9EC403B7BC48}" destId="{A7C03CE3-E38A-4240-8FCF-5D7B19E70ABC}" srcOrd="0" destOrd="0" presId="urn:microsoft.com/office/officeart/2005/8/layout/lProcess3"/>
    <dgm:cxn modelId="{267351BA-42DB-483C-BF16-F58031AFB32D}" type="presParOf" srcId="{8E5D58D1-06C0-4AEE-B032-80D6DD9AF780}" destId="{3DCBAB6E-9202-4FC9-BF06-F6329BDEA6C5}" srcOrd="0" destOrd="0" presId="urn:microsoft.com/office/officeart/2005/8/layout/lProcess3"/>
    <dgm:cxn modelId="{C53B7C22-2E12-4668-908D-2940C475A87B}" type="presParOf" srcId="{3DCBAB6E-9202-4FC9-BF06-F6329BDEA6C5}" destId="{3608DDE4-1869-45D6-998A-80AA50A6E111}" srcOrd="0" destOrd="0" presId="urn:microsoft.com/office/officeart/2005/8/layout/lProcess3"/>
    <dgm:cxn modelId="{12401BE0-1265-41E3-880F-4CB09B951355}" type="presParOf" srcId="{3DCBAB6E-9202-4FC9-BF06-F6329BDEA6C5}" destId="{4C13DB01-6462-438D-B4CA-610C53D82821}" srcOrd="1" destOrd="0" presId="urn:microsoft.com/office/officeart/2005/8/layout/lProcess3"/>
    <dgm:cxn modelId="{FA396778-B2C3-4AF0-8411-76B4C06C4B00}"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a:xfrm>
          <a:off x="0" y="0"/>
          <a:ext cx="860280" cy="268218"/>
        </a:xfr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pl-PL" sz="1100" b="1" dirty="0">
              <a:solidFill>
                <a:sysClr val="window" lastClr="FFFFFF"/>
              </a:solidFill>
              <a:latin typeface="Lato" panose="020F0502020204030203" pitchFamily="34" charset="-18"/>
              <a:ea typeface="+mn-ea"/>
              <a:cs typeface="+mn-cs"/>
            </a:rPr>
            <a:t>Cel</a:t>
          </a:r>
          <a:r>
            <a:rPr lang="pl-PL" sz="1700" dirty="0">
              <a:solidFill>
                <a:sysClr val="window" lastClr="FFFFFF"/>
              </a:solidFill>
              <a:latin typeface="Calibri" panose="020F0502020204030204"/>
              <a:ea typeface="+mn-ea"/>
              <a:cs typeface="+mn-cs"/>
            </a:rPr>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a:xfrm>
          <a:off x="844627" y="0"/>
          <a:ext cx="4887517" cy="244944"/>
        </a:xfr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gm:spPr>
      <dgm:t>
        <a:bodyPr/>
        <a:lstStyle/>
        <a:p>
          <a:pPr algn="l">
            <a:buNone/>
          </a:pPr>
          <a:r>
            <a:rPr lang="pl-PL" sz="1100" b="1" dirty="0">
              <a:solidFill>
                <a:schemeClr val="accent1">
                  <a:lumMod val="50000"/>
                </a:schemeClr>
              </a:solidFill>
              <a:latin typeface="Lato" panose="020F0502020204030203" pitchFamily="34" charset="-18"/>
            </a:rPr>
            <a:t>Uwzględnianie warunków anemologicznych  </a:t>
          </a:r>
          <a:br>
            <a:rPr lang="pl-PL" sz="1100" b="1" dirty="0">
              <a:solidFill>
                <a:schemeClr val="accent1">
                  <a:lumMod val="50000"/>
                </a:schemeClr>
              </a:solidFill>
              <a:latin typeface="Lato" panose="020F0502020204030203" pitchFamily="34" charset="-18"/>
            </a:rPr>
          </a:br>
          <a:r>
            <a:rPr lang="pl-PL" sz="1100" b="1" dirty="0">
              <a:solidFill>
                <a:schemeClr val="accent1">
                  <a:lumMod val="50000"/>
                </a:schemeClr>
              </a:solidFill>
              <a:latin typeface="Lato" panose="020F0502020204030203" pitchFamily="34" charset="-18"/>
            </a:rPr>
            <a:t>w zagospodarowaniu </a:t>
          </a:r>
          <a:endParaRPr lang="pl-PL" sz="1100" b="1" dirty="0">
            <a:solidFill>
              <a:schemeClr val="accent1">
                <a:lumMod val="50000"/>
              </a:schemeClr>
            </a:solidFill>
            <a:latin typeface="Lato" panose="020F0502020204030203" pitchFamily="34" charset="-18"/>
            <a:ea typeface="+mn-ea"/>
            <a:cs typeface="+mn-cs"/>
          </a:endParaRP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8071" custLinFactNeighborX="-49326" custLinFactNeighborY="-28036"/>
      <dgm:spPr>
        <a:prstGeom prst="chevron">
          <a:avLst/>
        </a:prstGeom>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0330" custLinFactNeighborX="68489" custLinFactNeighborY="-48955">
        <dgm:presLayoutVars>
          <dgm:bulletEnabled val="1"/>
        </dgm:presLayoutVars>
      </dgm:prSet>
      <dgm:spPr>
        <a:prstGeom prst="chevron">
          <a:avLst/>
        </a:prstGeom>
      </dgm:spPr>
    </dgm:pt>
  </dgm:ptLst>
  <dgm:cxnLst>
    <dgm:cxn modelId="{24761940-407D-4EBF-8711-9341E24AD305}" type="presOf" srcId="{2332E628-85E0-4C76-B4A9-F5CAA6AE69BF}" destId="{3608DDE4-1869-45D6-998A-80AA50A6E111}"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F37B0B53-8F1D-483A-A9C3-7DAEAE495CCB}" type="presOf" srcId="{B2756A69-D63D-4F4E-BDE4-8FFD493F6F3B}" destId="{8E5D58D1-06C0-4AEE-B032-80D6DD9AF780}"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03F0C3F7-7170-4A18-9DA1-143DE22FD470}" type="presOf" srcId="{BDD9133C-C400-4D21-8711-9EC403B7BC48}" destId="{A7C03CE3-E38A-4240-8FCF-5D7B19E70ABC}" srcOrd="0" destOrd="0" presId="urn:microsoft.com/office/officeart/2005/8/layout/lProcess3"/>
    <dgm:cxn modelId="{267351BA-42DB-483C-BF16-F58031AFB32D}" type="presParOf" srcId="{8E5D58D1-06C0-4AEE-B032-80D6DD9AF780}" destId="{3DCBAB6E-9202-4FC9-BF06-F6329BDEA6C5}" srcOrd="0" destOrd="0" presId="urn:microsoft.com/office/officeart/2005/8/layout/lProcess3"/>
    <dgm:cxn modelId="{C53B7C22-2E12-4668-908D-2940C475A87B}" type="presParOf" srcId="{3DCBAB6E-9202-4FC9-BF06-F6329BDEA6C5}" destId="{3608DDE4-1869-45D6-998A-80AA50A6E111}" srcOrd="0" destOrd="0" presId="urn:microsoft.com/office/officeart/2005/8/layout/lProcess3"/>
    <dgm:cxn modelId="{12401BE0-1265-41E3-880F-4CB09B951355}" type="presParOf" srcId="{3DCBAB6E-9202-4FC9-BF06-F6329BDEA6C5}" destId="{4C13DB01-6462-438D-B4CA-610C53D82821}" srcOrd="1" destOrd="0" presId="urn:microsoft.com/office/officeart/2005/8/layout/lProcess3"/>
    <dgm:cxn modelId="{FA396778-B2C3-4AF0-8411-76B4C06C4B00}"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a:xfrm>
          <a:off x="0" y="0"/>
          <a:ext cx="860280" cy="268218"/>
        </a:xfr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pl-PL" sz="1100" b="1" dirty="0">
              <a:solidFill>
                <a:sysClr val="window" lastClr="FFFFFF"/>
              </a:solidFill>
              <a:latin typeface="Lato" panose="020F0502020204030203" pitchFamily="34" charset="-18"/>
              <a:ea typeface="+mn-ea"/>
              <a:cs typeface="+mn-cs"/>
            </a:rPr>
            <a:t>Cel</a:t>
          </a:r>
          <a:r>
            <a:rPr lang="pl-PL" sz="1700" dirty="0">
              <a:solidFill>
                <a:sysClr val="window" lastClr="FFFFFF"/>
              </a:solidFill>
              <a:latin typeface="Calibri" panose="020F0502020204030204"/>
              <a:ea typeface="+mn-ea"/>
              <a:cs typeface="+mn-cs"/>
            </a:rPr>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a:xfrm>
          <a:off x="844627" y="0"/>
          <a:ext cx="4887517" cy="244944"/>
        </a:xfr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gm:spPr>
      <dgm:t>
        <a:bodyPr/>
        <a:lstStyle/>
        <a:p>
          <a:pPr algn="l">
            <a:buNone/>
          </a:pPr>
          <a:r>
            <a:rPr lang="pl-PL" sz="1100" b="1" dirty="0">
              <a:solidFill>
                <a:schemeClr val="accent1">
                  <a:lumMod val="50000"/>
                </a:schemeClr>
              </a:solidFill>
              <a:latin typeface="Lato" panose="020F0502020204030203" pitchFamily="34" charset="-18"/>
            </a:rPr>
            <a:t>Zmniejszenie wpływu miejskiej wyspy ciepła</a:t>
          </a:r>
          <a:endParaRPr lang="pl-PL" sz="1100" b="1" dirty="0">
            <a:solidFill>
              <a:schemeClr val="accent1">
                <a:lumMod val="50000"/>
              </a:schemeClr>
            </a:solidFill>
            <a:latin typeface="Lato" panose="020F0502020204030203" pitchFamily="34" charset="-18"/>
            <a:ea typeface="+mn-ea"/>
            <a:cs typeface="+mn-cs"/>
          </a:endParaRP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15008" custScaleY="18071" custLinFactNeighborX="-49326" custLinFactNeighborY="-28036"/>
      <dgm:spPr>
        <a:prstGeom prst="chevron">
          <a:avLst/>
        </a:prstGeom>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102729" custScaleY="20330" custLinFactNeighborX="68489" custLinFactNeighborY="-48955">
        <dgm:presLayoutVars>
          <dgm:bulletEnabled val="1"/>
        </dgm:presLayoutVars>
      </dgm:prSet>
      <dgm:spPr>
        <a:prstGeom prst="chevron">
          <a:avLst/>
        </a:prstGeom>
      </dgm:spPr>
    </dgm:pt>
  </dgm:ptLst>
  <dgm:cxnLst>
    <dgm:cxn modelId="{24761940-407D-4EBF-8711-9341E24AD305}" type="presOf" srcId="{2332E628-85E0-4C76-B4A9-F5CAA6AE69BF}" destId="{3608DDE4-1869-45D6-998A-80AA50A6E111}"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F37B0B53-8F1D-483A-A9C3-7DAEAE495CCB}" type="presOf" srcId="{B2756A69-D63D-4F4E-BDE4-8FFD493F6F3B}" destId="{8E5D58D1-06C0-4AEE-B032-80D6DD9AF780}"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03F0C3F7-7170-4A18-9DA1-143DE22FD470}" type="presOf" srcId="{BDD9133C-C400-4D21-8711-9EC403B7BC48}" destId="{A7C03CE3-E38A-4240-8FCF-5D7B19E70ABC}" srcOrd="0" destOrd="0" presId="urn:microsoft.com/office/officeart/2005/8/layout/lProcess3"/>
    <dgm:cxn modelId="{267351BA-42DB-483C-BF16-F58031AFB32D}" type="presParOf" srcId="{8E5D58D1-06C0-4AEE-B032-80D6DD9AF780}" destId="{3DCBAB6E-9202-4FC9-BF06-F6329BDEA6C5}" srcOrd="0" destOrd="0" presId="urn:microsoft.com/office/officeart/2005/8/layout/lProcess3"/>
    <dgm:cxn modelId="{C53B7C22-2E12-4668-908D-2940C475A87B}" type="presParOf" srcId="{3DCBAB6E-9202-4FC9-BF06-F6329BDEA6C5}" destId="{3608DDE4-1869-45D6-998A-80AA50A6E111}" srcOrd="0" destOrd="0" presId="urn:microsoft.com/office/officeart/2005/8/layout/lProcess3"/>
    <dgm:cxn modelId="{12401BE0-1265-41E3-880F-4CB09B951355}" type="presParOf" srcId="{3DCBAB6E-9202-4FC9-BF06-F6329BDEA6C5}" destId="{4C13DB01-6462-438D-B4CA-610C53D82821}" srcOrd="1" destOrd="0" presId="urn:microsoft.com/office/officeart/2005/8/layout/lProcess3"/>
    <dgm:cxn modelId="{FA396778-B2C3-4AF0-8411-76B4C06C4B00}"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dirty="0">
              <a:latin typeface="Lato" panose="020F0502020204030203" pitchFamily="34" charset="-18"/>
            </a:rPr>
            <a:t>Cel</a:t>
          </a:r>
          <a:r>
            <a:rPr lang="pl-PL" sz="1700" dirty="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Rewitalizacja osiedli o niewystarczającym standardzie mieszkaniowym</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20710" custScaleY="35137" custLinFactNeighborX="-25492" custLinFactNeighborY="-17488"/>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81541" custScaleY="44454" custLinFactNeighborX="46360" custLinFactNeighborY="-34418">
        <dgm:presLayoutVars>
          <dgm:bulletEnabled val="1"/>
        </dgm:presLayoutVars>
      </dgm:prSet>
      <dgm:spPr/>
    </dgm:pt>
  </dgm:ptLst>
  <dgm:cxnLst>
    <dgm:cxn modelId="{7241655F-40F1-4D41-804F-D8361285FC63}" type="presOf" srcId="{BDD9133C-C400-4D21-8711-9EC403B7BC48}" destId="{A7C03CE3-E38A-4240-8FCF-5D7B19E70ABC}"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D0A50B6B-55BB-4A19-9AE8-4571C81D7D15}" type="presOf" srcId="{B2756A69-D63D-4F4E-BDE4-8FFD493F6F3B}" destId="{8E5D58D1-06C0-4AEE-B032-80D6DD9AF780}" srcOrd="0" destOrd="0" presId="urn:microsoft.com/office/officeart/2005/8/layout/lProcess3"/>
    <dgm:cxn modelId="{E431D4B8-CB1D-4DED-8947-A9D5790F3569}" type="presOf" srcId="{2332E628-85E0-4C76-B4A9-F5CAA6AE69BF}" destId="{3608DDE4-1869-45D6-998A-80AA50A6E111}"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55243FC5-B59C-4D3C-9D87-EE05A551A6A6}" type="presParOf" srcId="{8E5D58D1-06C0-4AEE-B032-80D6DD9AF780}" destId="{3DCBAB6E-9202-4FC9-BF06-F6329BDEA6C5}" srcOrd="0" destOrd="0" presId="urn:microsoft.com/office/officeart/2005/8/layout/lProcess3"/>
    <dgm:cxn modelId="{B2FE5D80-B3A6-4B7E-B0B4-2F230760808B}" type="presParOf" srcId="{3DCBAB6E-9202-4FC9-BF06-F6329BDEA6C5}" destId="{3608DDE4-1869-45D6-998A-80AA50A6E111}" srcOrd="0" destOrd="0" presId="urn:microsoft.com/office/officeart/2005/8/layout/lProcess3"/>
    <dgm:cxn modelId="{4338493F-4155-4964-939F-4FE07DF1CB09}" type="presParOf" srcId="{3DCBAB6E-9202-4FC9-BF06-F6329BDEA6C5}" destId="{4C13DB01-6462-438D-B4CA-610C53D82821}" srcOrd="1" destOrd="0" presId="urn:microsoft.com/office/officeart/2005/8/layout/lProcess3"/>
    <dgm:cxn modelId="{A4DDAD03-3C7D-4F76-9E8D-35C4E2E64970}"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2756A69-D63D-4F4E-BDE4-8FFD493F6F3B}"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pl-PL"/>
        </a:p>
      </dgm:t>
    </dgm:pt>
    <dgm:pt modelId="{2332E628-85E0-4C76-B4A9-F5CAA6AE69BF}">
      <dgm:prSet phldrT="[Tekst]" custT="1"/>
      <dgm:spPr/>
      <dgm:t>
        <a:bodyPr/>
        <a:lstStyle/>
        <a:p>
          <a:r>
            <a:rPr lang="pl-PL" sz="1100" b="1" dirty="0">
              <a:latin typeface="Lato" panose="020F0502020204030203" pitchFamily="34" charset="-18"/>
            </a:rPr>
            <a:t>Cel</a:t>
          </a:r>
          <a:r>
            <a:rPr lang="pl-PL" sz="1700" dirty="0"/>
            <a:t> </a:t>
          </a:r>
        </a:p>
      </dgm:t>
    </dgm:pt>
    <dgm:pt modelId="{E6CB2127-5158-46A2-9E7D-5FB41421C94A}" type="parTrans" cxnId="{24B08A49-D48B-4B9A-ADED-60BF62EC046A}">
      <dgm:prSet/>
      <dgm:spPr/>
      <dgm:t>
        <a:bodyPr/>
        <a:lstStyle/>
        <a:p>
          <a:endParaRPr lang="pl-PL"/>
        </a:p>
      </dgm:t>
    </dgm:pt>
    <dgm:pt modelId="{5228BB2E-626E-4B53-B8DB-8A6B749EBEB9}" type="sibTrans" cxnId="{24B08A49-D48B-4B9A-ADED-60BF62EC046A}">
      <dgm:prSet/>
      <dgm:spPr/>
      <dgm:t>
        <a:bodyPr/>
        <a:lstStyle/>
        <a:p>
          <a:endParaRPr lang="pl-PL"/>
        </a:p>
      </dgm:t>
    </dgm:pt>
    <dgm:pt modelId="{BDD9133C-C400-4D21-8711-9EC403B7BC48}">
      <dgm:prSet phldrT="[Tekst]" custT="1"/>
      <dgm:spPr/>
      <dgm:t>
        <a:bodyPr/>
        <a:lstStyle/>
        <a:p>
          <a:pPr algn="l"/>
          <a:r>
            <a:rPr lang="pl-PL" sz="1100" b="1" dirty="0">
              <a:solidFill>
                <a:schemeClr val="accent5">
                  <a:lumMod val="50000"/>
                </a:schemeClr>
              </a:solidFill>
              <a:latin typeface="Lato" panose="020F0502020204030203" pitchFamily="34" charset="-18"/>
            </a:rPr>
            <a:t>Przekształcenie obszarów o innych funkcjach (np. poprzemysłowych) poprzez wprowadzenie na nich funkcji mieszkaniowej lub mieszkaniowo-usługowej</a:t>
          </a:r>
        </a:p>
      </dgm:t>
    </dgm:pt>
    <dgm:pt modelId="{BE621BAF-2509-48CA-BAD9-120A845BB35F}" type="parTrans" cxnId="{C3DE2BE2-80F9-449E-8E60-8797674D8857}">
      <dgm:prSet/>
      <dgm:spPr/>
      <dgm:t>
        <a:bodyPr/>
        <a:lstStyle/>
        <a:p>
          <a:endParaRPr lang="pl-PL"/>
        </a:p>
      </dgm:t>
    </dgm:pt>
    <dgm:pt modelId="{F6142786-0C9E-4761-A0AF-4144DE99FB5A}" type="sibTrans" cxnId="{C3DE2BE2-80F9-449E-8E60-8797674D8857}">
      <dgm:prSet/>
      <dgm:spPr/>
      <dgm:t>
        <a:bodyPr/>
        <a:lstStyle/>
        <a:p>
          <a:endParaRPr lang="pl-PL"/>
        </a:p>
      </dgm:t>
    </dgm:pt>
    <dgm:pt modelId="{8E5D58D1-06C0-4AEE-B032-80D6DD9AF780}" type="pres">
      <dgm:prSet presAssocID="{B2756A69-D63D-4F4E-BDE4-8FFD493F6F3B}" presName="Name0" presStyleCnt="0">
        <dgm:presLayoutVars>
          <dgm:chPref val="3"/>
          <dgm:dir/>
          <dgm:animLvl val="lvl"/>
          <dgm:resizeHandles/>
        </dgm:presLayoutVars>
      </dgm:prSet>
      <dgm:spPr/>
    </dgm:pt>
    <dgm:pt modelId="{3DCBAB6E-9202-4FC9-BF06-F6329BDEA6C5}" type="pres">
      <dgm:prSet presAssocID="{2332E628-85E0-4C76-B4A9-F5CAA6AE69BF}" presName="horFlow" presStyleCnt="0"/>
      <dgm:spPr/>
    </dgm:pt>
    <dgm:pt modelId="{3608DDE4-1869-45D6-998A-80AA50A6E111}" type="pres">
      <dgm:prSet presAssocID="{2332E628-85E0-4C76-B4A9-F5CAA6AE69BF}" presName="bigChev" presStyleLbl="node1" presStyleIdx="0" presStyleCnt="1" custScaleX="20710" custScaleY="35137" custLinFactNeighborX="-25492" custLinFactNeighborY="-17488"/>
      <dgm:spPr/>
    </dgm:pt>
    <dgm:pt modelId="{4C13DB01-6462-438D-B4CA-610C53D82821}" type="pres">
      <dgm:prSet presAssocID="{BE621BAF-2509-48CA-BAD9-120A845BB35F}" presName="parTrans" presStyleCnt="0"/>
      <dgm:spPr/>
    </dgm:pt>
    <dgm:pt modelId="{A7C03CE3-E38A-4240-8FCF-5D7B19E70ABC}" type="pres">
      <dgm:prSet presAssocID="{BDD9133C-C400-4D21-8711-9EC403B7BC48}" presName="node" presStyleLbl="alignAccFollowNode1" presStyleIdx="0" presStyleCnt="1" custScaleX="81541" custScaleY="51957" custLinFactNeighborX="46360" custLinFactNeighborY="-34418">
        <dgm:presLayoutVars>
          <dgm:bulletEnabled val="1"/>
        </dgm:presLayoutVars>
      </dgm:prSet>
      <dgm:spPr/>
    </dgm:pt>
  </dgm:ptLst>
  <dgm:cxnLst>
    <dgm:cxn modelId="{7241655F-40F1-4D41-804F-D8361285FC63}" type="presOf" srcId="{BDD9133C-C400-4D21-8711-9EC403B7BC48}" destId="{A7C03CE3-E38A-4240-8FCF-5D7B19E70ABC}" srcOrd="0" destOrd="0" presId="urn:microsoft.com/office/officeart/2005/8/layout/lProcess3"/>
    <dgm:cxn modelId="{24B08A49-D48B-4B9A-ADED-60BF62EC046A}" srcId="{B2756A69-D63D-4F4E-BDE4-8FFD493F6F3B}" destId="{2332E628-85E0-4C76-B4A9-F5CAA6AE69BF}" srcOrd="0" destOrd="0" parTransId="{E6CB2127-5158-46A2-9E7D-5FB41421C94A}" sibTransId="{5228BB2E-626E-4B53-B8DB-8A6B749EBEB9}"/>
    <dgm:cxn modelId="{D0A50B6B-55BB-4A19-9AE8-4571C81D7D15}" type="presOf" srcId="{B2756A69-D63D-4F4E-BDE4-8FFD493F6F3B}" destId="{8E5D58D1-06C0-4AEE-B032-80D6DD9AF780}" srcOrd="0" destOrd="0" presId="urn:microsoft.com/office/officeart/2005/8/layout/lProcess3"/>
    <dgm:cxn modelId="{E431D4B8-CB1D-4DED-8947-A9D5790F3569}" type="presOf" srcId="{2332E628-85E0-4C76-B4A9-F5CAA6AE69BF}" destId="{3608DDE4-1869-45D6-998A-80AA50A6E111}" srcOrd="0" destOrd="0" presId="urn:microsoft.com/office/officeart/2005/8/layout/lProcess3"/>
    <dgm:cxn modelId="{C3DE2BE2-80F9-449E-8E60-8797674D8857}" srcId="{2332E628-85E0-4C76-B4A9-F5CAA6AE69BF}" destId="{BDD9133C-C400-4D21-8711-9EC403B7BC48}" srcOrd="0" destOrd="0" parTransId="{BE621BAF-2509-48CA-BAD9-120A845BB35F}" sibTransId="{F6142786-0C9E-4761-A0AF-4144DE99FB5A}"/>
    <dgm:cxn modelId="{55243FC5-B59C-4D3C-9D87-EE05A551A6A6}" type="presParOf" srcId="{8E5D58D1-06C0-4AEE-B032-80D6DD9AF780}" destId="{3DCBAB6E-9202-4FC9-BF06-F6329BDEA6C5}" srcOrd="0" destOrd="0" presId="urn:microsoft.com/office/officeart/2005/8/layout/lProcess3"/>
    <dgm:cxn modelId="{B2FE5D80-B3A6-4B7E-B0B4-2F230760808B}" type="presParOf" srcId="{3DCBAB6E-9202-4FC9-BF06-F6329BDEA6C5}" destId="{3608DDE4-1869-45D6-998A-80AA50A6E111}" srcOrd="0" destOrd="0" presId="urn:microsoft.com/office/officeart/2005/8/layout/lProcess3"/>
    <dgm:cxn modelId="{4338493F-4155-4964-939F-4FE07DF1CB09}" type="presParOf" srcId="{3DCBAB6E-9202-4FC9-BF06-F6329BDEA6C5}" destId="{4C13DB01-6462-438D-B4CA-610C53D82821}" srcOrd="1" destOrd="0" presId="urn:microsoft.com/office/officeart/2005/8/layout/lProcess3"/>
    <dgm:cxn modelId="{A4DDAD03-3C7D-4F76-9E8D-35C4E2E64970}" type="presParOf" srcId="{3DCBAB6E-9202-4FC9-BF06-F6329BDEA6C5}" destId="{A7C03CE3-E38A-4240-8FCF-5D7B19E70ABC}" srcOrd="2" destOrd="0" presId="urn:microsoft.com/office/officeart/2005/8/layout/lProcess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A3655-25CE-4979-A5B6-B171CE0CF508}">
      <dsp:nvSpPr>
        <dsp:cNvPr id="0" name=""/>
        <dsp:cNvSpPr/>
      </dsp:nvSpPr>
      <dsp:spPr>
        <a:xfrm>
          <a:off x="4049020" y="392141"/>
          <a:ext cx="1473893" cy="1031871"/>
        </a:xfrm>
        <a:prstGeom prst="ellipse">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pl-PL" sz="900" b="1" kern="1200" dirty="0">
              <a:latin typeface="Lato" panose="020F0502020204030203" pitchFamily="34" charset="-18"/>
            </a:rPr>
            <a:t>1. ZMIANA GRANICY</a:t>
          </a:r>
        </a:p>
      </dsp:txBody>
      <dsp:txXfrm>
        <a:off x="4264867" y="543255"/>
        <a:ext cx="1042199" cy="729643"/>
      </dsp:txXfrm>
    </dsp:sp>
    <dsp:sp modelId="{AA6E4015-A80B-474C-806E-4F0F6D2DED95}">
      <dsp:nvSpPr>
        <dsp:cNvPr id="0" name=""/>
        <dsp:cNvSpPr/>
      </dsp:nvSpPr>
      <dsp:spPr>
        <a:xfrm rot="5400000">
          <a:off x="4694280" y="1521223"/>
          <a:ext cx="259583" cy="34825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pl-PL" sz="900" kern="1200" dirty="0">
            <a:latin typeface="Lato" panose="020F0502020204030203" pitchFamily="34" charset="-18"/>
          </a:endParaRPr>
        </a:p>
      </dsp:txBody>
      <dsp:txXfrm>
        <a:off x="4733218" y="1551937"/>
        <a:ext cx="181708" cy="208954"/>
      </dsp:txXfrm>
    </dsp:sp>
    <dsp:sp modelId="{40B06895-2017-4F8A-8951-245C3D91F285}">
      <dsp:nvSpPr>
        <dsp:cNvPr id="0" name=""/>
        <dsp:cNvSpPr/>
      </dsp:nvSpPr>
      <dsp:spPr>
        <a:xfrm>
          <a:off x="5847654" y="797722"/>
          <a:ext cx="1636960" cy="1031871"/>
        </a:xfrm>
        <a:prstGeom prst="ellipse">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pl-PL" sz="900" b="1" kern="1200" dirty="0">
              <a:latin typeface="Lato" panose="020F0502020204030203" pitchFamily="34" charset="-18"/>
            </a:rPr>
            <a:t>2. KRAKOWSKI OBSZAR METROPOLITALNY</a:t>
          </a:r>
        </a:p>
      </dsp:txBody>
      <dsp:txXfrm>
        <a:off x="6087381" y="948836"/>
        <a:ext cx="1157506" cy="729643"/>
      </dsp:txXfrm>
    </dsp:sp>
    <dsp:sp modelId="{622C446A-F191-44C3-AC22-3F4DD23324D6}">
      <dsp:nvSpPr>
        <dsp:cNvPr id="0" name=""/>
        <dsp:cNvSpPr/>
      </dsp:nvSpPr>
      <dsp:spPr>
        <a:xfrm rot="8885267">
          <a:off x="5720364" y="1625989"/>
          <a:ext cx="256836" cy="34825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pl-PL" sz="900" kern="1200" dirty="0">
            <a:latin typeface="Lato" panose="020F0502020204030203" pitchFamily="34" charset="-18"/>
          </a:endParaRPr>
        </a:p>
      </dsp:txBody>
      <dsp:txXfrm>
        <a:off x="5791592" y="1675275"/>
        <a:ext cx="179785" cy="208954"/>
      </dsp:txXfrm>
    </dsp:sp>
    <dsp:sp modelId="{6324C950-A076-44A9-B1D1-0464FFF26961}">
      <dsp:nvSpPr>
        <dsp:cNvPr id="0" name=""/>
        <dsp:cNvSpPr/>
      </dsp:nvSpPr>
      <dsp:spPr>
        <a:xfrm>
          <a:off x="6517380" y="2094402"/>
          <a:ext cx="1473893" cy="1031871"/>
        </a:xfrm>
        <a:prstGeom prst="ellipse">
          <a:avLst/>
        </a:prstGeom>
        <a:solidFill>
          <a:srgbClr val="7030A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pl-PL" sz="900" b="1" kern="1200" dirty="0">
              <a:latin typeface="Lato" panose="020F0502020204030203" pitchFamily="34" charset="-18"/>
            </a:rPr>
            <a:t>3. OBSZAR STRATEGICZNY NOWA HUTA PRZYSZŁOŚCI</a:t>
          </a:r>
        </a:p>
      </dsp:txBody>
      <dsp:txXfrm>
        <a:off x="6733227" y="2245516"/>
        <a:ext cx="1042199" cy="729643"/>
      </dsp:txXfrm>
    </dsp:sp>
    <dsp:sp modelId="{3FB0DCBC-CB4A-4B37-8576-C8E0789E4377}">
      <dsp:nvSpPr>
        <dsp:cNvPr id="0" name=""/>
        <dsp:cNvSpPr/>
      </dsp:nvSpPr>
      <dsp:spPr>
        <a:xfrm rot="10800000">
          <a:off x="5939445" y="2321333"/>
          <a:ext cx="344790" cy="348256"/>
        </a:xfrm>
        <a:prstGeom prst="righ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pl-PL" sz="900" kern="1200" dirty="0">
            <a:latin typeface="Lato" panose="020F0502020204030203" pitchFamily="34" charset="-18"/>
          </a:endParaRPr>
        </a:p>
      </dsp:txBody>
      <dsp:txXfrm rot="10800000">
        <a:off x="6042882" y="2390984"/>
        <a:ext cx="241353" cy="208954"/>
      </dsp:txXfrm>
    </dsp:sp>
    <dsp:sp modelId="{FD3626E6-5FE0-47F3-858E-95022A41C65D}">
      <dsp:nvSpPr>
        <dsp:cNvPr id="0" name=""/>
        <dsp:cNvSpPr/>
      </dsp:nvSpPr>
      <dsp:spPr>
        <a:xfrm>
          <a:off x="5841102" y="3397876"/>
          <a:ext cx="1473893" cy="1031871"/>
        </a:xfrm>
        <a:prstGeom prst="ellipse">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pl-PL" sz="900" b="1" kern="1200" dirty="0">
              <a:latin typeface="Lato" panose="020F0502020204030203" pitchFamily="34" charset="-18"/>
            </a:rPr>
            <a:t>4.  ROZWÓJ TERENÓW WOKÓŁ WĘZŁÓW DROGOWYCH</a:t>
          </a:r>
        </a:p>
      </dsp:txBody>
      <dsp:txXfrm>
        <a:off x="6056949" y="3548990"/>
        <a:ext cx="1042199" cy="729643"/>
      </dsp:txXfrm>
    </dsp:sp>
    <dsp:sp modelId="{D5A28B90-C642-4A3F-A072-4C8D4F29CA82}">
      <dsp:nvSpPr>
        <dsp:cNvPr id="0" name=""/>
        <dsp:cNvSpPr/>
      </dsp:nvSpPr>
      <dsp:spPr>
        <a:xfrm rot="13153902">
          <a:off x="5598680" y="3295780"/>
          <a:ext cx="291024" cy="34825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pl-PL" sz="900" kern="1200" dirty="0">
            <a:latin typeface="Lato" panose="020F0502020204030203" pitchFamily="34" charset="-18"/>
          </a:endParaRPr>
        </a:p>
      </dsp:txBody>
      <dsp:txXfrm rot="10800000">
        <a:off x="5676147" y="3393040"/>
        <a:ext cx="203717" cy="208954"/>
      </dsp:txXfrm>
    </dsp:sp>
    <dsp:sp modelId="{F9F8A3E7-2490-4AFA-BDAF-4FCD80084C67}">
      <dsp:nvSpPr>
        <dsp:cNvPr id="0" name=""/>
        <dsp:cNvSpPr/>
      </dsp:nvSpPr>
      <dsp:spPr>
        <a:xfrm>
          <a:off x="4433529" y="4269175"/>
          <a:ext cx="1473893" cy="1031871"/>
        </a:xfrm>
        <a:prstGeom prst="ellipse">
          <a:avLst/>
        </a:prstGeom>
        <a:solidFill>
          <a:schemeClr val="accent6">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pl-PL" sz="900" b="1" kern="1200" dirty="0">
              <a:latin typeface="Lato" panose="020F0502020204030203" pitchFamily="34" charset="-18"/>
            </a:rPr>
            <a:t>5. LOKALNE CENTRA USŁUG</a:t>
          </a:r>
        </a:p>
      </dsp:txBody>
      <dsp:txXfrm>
        <a:off x="4649376" y="4420289"/>
        <a:ext cx="1042199" cy="729643"/>
      </dsp:txXfrm>
    </dsp:sp>
    <dsp:sp modelId="{922EAD8E-DA05-42B8-BE2B-D7BFAA1C70CF}">
      <dsp:nvSpPr>
        <dsp:cNvPr id="0" name=""/>
        <dsp:cNvSpPr/>
      </dsp:nvSpPr>
      <dsp:spPr>
        <a:xfrm rot="15707316">
          <a:off x="4684966" y="3731951"/>
          <a:ext cx="246223" cy="348256"/>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pl-PL" sz="900" kern="1200" dirty="0">
            <a:latin typeface="Lato" panose="020F0502020204030203" pitchFamily="34" charset="-18"/>
          </a:endParaRPr>
        </a:p>
      </dsp:txBody>
      <dsp:txXfrm rot="10800000">
        <a:off x="4727175" y="3838157"/>
        <a:ext cx="172356" cy="208954"/>
      </dsp:txXfrm>
    </dsp:sp>
    <dsp:sp modelId="{67613DD8-5E2D-4A58-92F8-33288F22BC70}">
      <dsp:nvSpPr>
        <dsp:cNvPr id="0" name=""/>
        <dsp:cNvSpPr/>
      </dsp:nvSpPr>
      <dsp:spPr>
        <a:xfrm>
          <a:off x="2592287" y="4171752"/>
          <a:ext cx="1616714" cy="1031871"/>
        </a:xfrm>
        <a:prstGeom prst="ellipse">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pl-PL" sz="900" b="1" kern="1200" dirty="0">
              <a:latin typeface="Lato" panose="020F0502020204030203" pitchFamily="34" charset="-18"/>
            </a:rPr>
            <a:t>6. NOWE TERENY ZAINWESTOWANE</a:t>
          </a:r>
        </a:p>
      </dsp:txBody>
      <dsp:txXfrm>
        <a:off x="2829049" y="4322866"/>
        <a:ext cx="1143190" cy="729643"/>
      </dsp:txXfrm>
    </dsp:sp>
    <dsp:sp modelId="{43FE2339-93D0-41B8-9DCC-EB7BFC722AE7}">
      <dsp:nvSpPr>
        <dsp:cNvPr id="0" name=""/>
        <dsp:cNvSpPr/>
      </dsp:nvSpPr>
      <dsp:spPr>
        <a:xfrm rot="17425618">
          <a:off x="3553854" y="3663712"/>
          <a:ext cx="370938" cy="34825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pl-PL" sz="900" kern="1200" dirty="0">
            <a:latin typeface="Lato" panose="020F0502020204030203" pitchFamily="34" charset="-18"/>
          </a:endParaRPr>
        </a:p>
      </dsp:txBody>
      <dsp:txXfrm rot="10800000">
        <a:off x="3587861" y="3782317"/>
        <a:ext cx="266461" cy="208954"/>
      </dsp:txXfrm>
    </dsp:sp>
    <dsp:sp modelId="{6F9A9E14-0606-41C9-BD1E-AA3F256E8C9F}">
      <dsp:nvSpPr>
        <dsp:cNvPr id="0" name=""/>
        <dsp:cNvSpPr/>
      </dsp:nvSpPr>
      <dsp:spPr>
        <a:xfrm>
          <a:off x="1530692" y="3061317"/>
          <a:ext cx="1473893" cy="1031871"/>
        </a:xfrm>
        <a:prstGeom prst="ellipse">
          <a:avLst/>
        </a:prstGeom>
        <a:solidFill>
          <a:srgbClr val="00B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pl-PL" sz="900" b="1" kern="1200" dirty="0">
              <a:latin typeface="Lato" panose="020F0502020204030203" pitchFamily="34" charset="-18"/>
            </a:rPr>
            <a:t>7. NOWE OBSZARY ZIELENI</a:t>
          </a:r>
        </a:p>
      </dsp:txBody>
      <dsp:txXfrm>
        <a:off x="1746539" y="3212431"/>
        <a:ext cx="1042199" cy="729643"/>
      </dsp:txXfrm>
    </dsp:sp>
    <dsp:sp modelId="{47AB4523-48FB-425E-A6DF-F1C576C15D97}">
      <dsp:nvSpPr>
        <dsp:cNvPr id="0" name=""/>
        <dsp:cNvSpPr/>
      </dsp:nvSpPr>
      <dsp:spPr>
        <a:xfrm rot="19899578">
          <a:off x="2979355" y="3092062"/>
          <a:ext cx="338423" cy="34825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pl-PL" sz="900" kern="1200" dirty="0">
            <a:latin typeface="Lato" panose="020F0502020204030203" pitchFamily="34" charset="-18"/>
          </a:endParaRPr>
        </a:p>
      </dsp:txBody>
      <dsp:txXfrm rot="10800000">
        <a:off x="2985439" y="3185811"/>
        <a:ext cx="236896" cy="208954"/>
      </dsp:txXfrm>
    </dsp:sp>
    <dsp:sp modelId="{B755DB85-5F89-4EA1-A85B-44B9E92E8EFF}">
      <dsp:nvSpPr>
        <dsp:cNvPr id="0" name=""/>
        <dsp:cNvSpPr/>
      </dsp:nvSpPr>
      <dsp:spPr>
        <a:xfrm>
          <a:off x="1141487" y="1810984"/>
          <a:ext cx="1608232" cy="1031871"/>
        </a:xfrm>
        <a:prstGeom prst="ellipse">
          <a:avLst/>
        </a:prstGeom>
        <a:solidFill>
          <a:srgbClr val="DEA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pl-PL" sz="900" b="1" kern="1200" dirty="0">
              <a:latin typeface="Lato" panose="020F0502020204030203" pitchFamily="34" charset="-18"/>
            </a:rPr>
            <a:t>8. ROZWÓJ TRANSPORTU SZYNOWEGO</a:t>
          </a:r>
        </a:p>
      </dsp:txBody>
      <dsp:txXfrm>
        <a:off x="1377007" y="1962098"/>
        <a:ext cx="1137192" cy="729643"/>
      </dsp:txXfrm>
    </dsp:sp>
    <dsp:sp modelId="{BAFA201D-77B1-4CE6-99F0-01F69B0EECF2}">
      <dsp:nvSpPr>
        <dsp:cNvPr id="0" name=""/>
        <dsp:cNvSpPr/>
      </dsp:nvSpPr>
      <dsp:spPr>
        <a:xfrm rot="1039827">
          <a:off x="2937829" y="2271272"/>
          <a:ext cx="358698" cy="34825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pl-PL" sz="900" kern="1200" dirty="0">
            <a:latin typeface="Lato" panose="020F0502020204030203" pitchFamily="34" charset="-18"/>
          </a:endParaRPr>
        </a:p>
      </dsp:txBody>
      <dsp:txXfrm>
        <a:off x="2940200" y="2325362"/>
        <a:ext cx="254221" cy="208954"/>
      </dsp:txXfrm>
    </dsp:sp>
    <dsp:sp modelId="{E5FCF2E0-F5FC-45C2-ACD3-7CF1D5041EBF}">
      <dsp:nvSpPr>
        <dsp:cNvPr id="0" name=""/>
        <dsp:cNvSpPr/>
      </dsp:nvSpPr>
      <dsp:spPr>
        <a:xfrm>
          <a:off x="2301717" y="540877"/>
          <a:ext cx="1473893" cy="1031871"/>
        </a:xfrm>
        <a:prstGeom prst="ellipse">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pl-PL" sz="900" b="1" kern="1200" dirty="0">
              <a:latin typeface="Lato" panose="020F0502020204030203" pitchFamily="34" charset="-18"/>
            </a:rPr>
            <a:t>9. ZMIANA USTAWY O PLANOWANIU PRZESTRZENNYM</a:t>
          </a:r>
        </a:p>
      </dsp:txBody>
      <dsp:txXfrm>
        <a:off x="2517564" y="691991"/>
        <a:ext cx="1042199" cy="729643"/>
      </dsp:txXfrm>
    </dsp:sp>
    <dsp:sp modelId="{85B98C9C-E01F-4196-81CB-190C03997E4B}">
      <dsp:nvSpPr>
        <dsp:cNvPr id="0" name=""/>
        <dsp:cNvSpPr/>
      </dsp:nvSpPr>
      <dsp:spPr>
        <a:xfrm rot="4189468">
          <a:off x="3518781" y="1700470"/>
          <a:ext cx="375529" cy="34825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pl-PL" sz="900" kern="1200" dirty="0">
            <a:latin typeface="Lato" panose="020F0502020204030203" pitchFamily="34" charset="-18"/>
          </a:endParaRPr>
        </a:p>
      </dsp:txBody>
      <dsp:txXfrm>
        <a:off x="3553003" y="1721088"/>
        <a:ext cx="271052" cy="2089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429359" y="58447"/>
          <a:ext cx="988935" cy="67113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latin typeface="Lato" panose="020F0502020204030203" pitchFamily="34" charset="-18"/>
            </a:rPr>
            <a:t>Cel</a:t>
          </a:r>
          <a:r>
            <a:rPr lang="pl-PL" sz="1700" kern="1200" dirty="0"/>
            <a:t> </a:t>
          </a:r>
        </a:p>
      </dsp:txBody>
      <dsp:txXfrm>
        <a:off x="764929" y="58447"/>
        <a:ext cx="317796" cy="671139"/>
      </dsp:txXfrm>
    </dsp:sp>
    <dsp:sp modelId="{A7C03CE3-E38A-4240-8FCF-5D7B19E70ABC}">
      <dsp:nvSpPr>
        <dsp:cNvPr id="0" name=""/>
        <dsp:cNvSpPr/>
      </dsp:nvSpPr>
      <dsp:spPr>
        <a:xfrm>
          <a:off x="1243560" y="0"/>
          <a:ext cx="3231781" cy="823701"/>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Planowanie funkcjonalnych i wyposażonych w podstawowe usługi kompletnych, zwartych zespołów mieszkaniowych </a:t>
          </a:r>
        </a:p>
      </dsp:txBody>
      <dsp:txXfrm>
        <a:off x="1655411" y="0"/>
        <a:ext cx="2408080" cy="8237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429359" y="58447"/>
          <a:ext cx="988935" cy="67113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latin typeface="Lato" panose="020F0502020204030203" pitchFamily="34" charset="-18"/>
            </a:rPr>
            <a:t>Cel</a:t>
          </a:r>
          <a:r>
            <a:rPr lang="pl-PL" sz="1700" kern="1200" dirty="0"/>
            <a:t> </a:t>
          </a:r>
        </a:p>
      </dsp:txBody>
      <dsp:txXfrm>
        <a:off x="764929" y="58447"/>
        <a:ext cx="317796" cy="671139"/>
      </dsp:txXfrm>
    </dsp:sp>
    <dsp:sp modelId="{A7C03CE3-E38A-4240-8FCF-5D7B19E70ABC}">
      <dsp:nvSpPr>
        <dsp:cNvPr id="0" name=""/>
        <dsp:cNvSpPr/>
      </dsp:nvSpPr>
      <dsp:spPr>
        <a:xfrm>
          <a:off x="1243560" y="0"/>
          <a:ext cx="3231781" cy="736079"/>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rgbClr val="5B9BD5">
                  <a:lumMod val="50000"/>
                </a:srgbClr>
              </a:solidFill>
              <a:latin typeface="Lato" panose="020F0502020204030203" pitchFamily="34" charset="-18"/>
              <a:ea typeface="+mn-ea"/>
              <a:cs typeface="+mn-cs"/>
            </a:rPr>
            <a:t>Rozwój i modernizacja zasobów mieszkaniowych</a:t>
          </a:r>
          <a:endParaRPr lang="pl-PL" sz="1100" b="1" kern="1200" dirty="0">
            <a:solidFill>
              <a:schemeClr val="accent5">
                <a:lumMod val="50000"/>
              </a:schemeClr>
            </a:solidFill>
            <a:latin typeface="Lato" panose="020F0502020204030203" pitchFamily="34" charset="-18"/>
          </a:endParaRPr>
        </a:p>
      </dsp:txBody>
      <dsp:txXfrm>
        <a:off x="1611600" y="0"/>
        <a:ext cx="2495702" cy="73607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429359" y="58447"/>
          <a:ext cx="988935" cy="67113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latin typeface="Lato" panose="020F0502020204030203" pitchFamily="34" charset="-18"/>
            </a:rPr>
            <a:t>Cel</a:t>
          </a:r>
          <a:r>
            <a:rPr lang="pl-PL" sz="1700" kern="1200" dirty="0"/>
            <a:t> </a:t>
          </a:r>
        </a:p>
      </dsp:txBody>
      <dsp:txXfrm>
        <a:off x="764929" y="58447"/>
        <a:ext cx="317796" cy="671139"/>
      </dsp:txXfrm>
    </dsp:sp>
    <dsp:sp modelId="{A7C03CE3-E38A-4240-8FCF-5D7B19E70ABC}">
      <dsp:nvSpPr>
        <dsp:cNvPr id="0" name=""/>
        <dsp:cNvSpPr/>
      </dsp:nvSpPr>
      <dsp:spPr>
        <a:xfrm>
          <a:off x="1243560" y="0"/>
          <a:ext cx="3231781" cy="70475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Wzrost roli przestrzeni publicznych</a:t>
          </a:r>
        </a:p>
      </dsp:txBody>
      <dsp:txXfrm>
        <a:off x="1595936" y="0"/>
        <a:ext cx="2527029" cy="7047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858600" cy="36286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latin typeface="Lato" panose="020F0502020204030203" pitchFamily="34" charset="-18"/>
            </a:rPr>
            <a:t>Cel</a:t>
          </a:r>
          <a:r>
            <a:rPr lang="pl-PL" sz="1700" kern="1200" dirty="0"/>
            <a:t> </a:t>
          </a:r>
        </a:p>
      </dsp:txBody>
      <dsp:txXfrm>
        <a:off x="181434" y="0"/>
        <a:ext cx="495732" cy="362868"/>
      </dsp:txXfrm>
    </dsp:sp>
    <dsp:sp modelId="{A7C03CE3-E38A-4240-8FCF-5D7B19E70ABC}">
      <dsp:nvSpPr>
        <dsp:cNvPr id="0" name=""/>
        <dsp:cNvSpPr/>
      </dsp:nvSpPr>
      <dsp:spPr>
        <a:xfrm>
          <a:off x="854173" y="0"/>
          <a:ext cx="4877971" cy="362871"/>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Główny „szkielet” komunikacyjny w postaci rozwijającego się stale systemu transportu szynowego</a:t>
          </a:r>
        </a:p>
      </dsp:txBody>
      <dsp:txXfrm>
        <a:off x="1035609" y="0"/>
        <a:ext cx="4515100" cy="36287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859440" cy="26795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a:latin typeface="Lato" panose="020F0502020204030203" pitchFamily="34" charset="-18"/>
            </a:rPr>
            <a:t>Cel</a:t>
          </a:r>
          <a:r>
            <a:rPr lang="pl-PL" sz="1700" kern="1200"/>
            <a:t> </a:t>
          </a:r>
        </a:p>
      </dsp:txBody>
      <dsp:txXfrm>
        <a:off x="133978" y="0"/>
        <a:ext cx="591484" cy="267956"/>
      </dsp:txXfrm>
    </dsp:sp>
    <dsp:sp modelId="{A7C03CE3-E38A-4240-8FCF-5D7B19E70ABC}">
      <dsp:nvSpPr>
        <dsp:cNvPr id="0" name=""/>
        <dsp:cNvSpPr/>
      </dsp:nvSpPr>
      <dsp:spPr>
        <a:xfrm>
          <a:off x="849400" y="0"/>
          <a:ext cx="4882744" cy="244705"/>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   Dążenie do ograniczenia roli </a:t>
          </a:r>
          <a:r>
            <a:rPr lang="pl-PL" sz="1100" b="1" kern="1200" dirty="0" err="1">
              <a:solidFill>
                <a:schemeClr val="accent5">
                  <a:lumMod val="50000"/>
                </a:schemeClr>
              </a:solidFill>
              <a:latin typeface="Lato" panose="020F0502020204030203" pitchFamily="34" charset="-18"/>
            </a:rPr>
            <a:t>nieekologicznych</a:t>
          </a:r>
          <a:r>
            <a:rPr lang="pl-PL" sz="1100" b="1" kern="1200" dirty="0">
              <a:solidFill>
                <a:schemeClr val="accent5">
                  <a:lumMod val="50000"/>
                </a:schemeClr>
              </a:solidFill>
              <a:latin typeface="Lato" panose="020F0502020204030203" pitchFamily="34" charset="-18"/>
            </a:rPr>
            <a:t> indywidualnych środków transportu</a:t>
          </a:r>
        </a:p>
      </dsp:txBody>
      <dsp:txXfrm>
        <a:off x="971753" y="0"/>
        <a:ext cx="4638039" cy="24470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860280" cy="26821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a:latin typeface="Lato" panose="020F0502020204030203" pitchFamily="34" charset="-18"/>
            </a:rPr>
            <a:t>Cel</a:t>
          </a:r>
          <a:r>
            <a:rPr lang="pl-PL" sz="1700" kern="1200"/>
            <a:t> </a:t>
          </a:r>
        </a:p>
      </dsp:txBody>
      <dsp:txXfrm>
        <a:off x="134109" y="0"/>
        <a:ext cx="592062" cy="268218"/>
      </dsp:txXfrm>
    </dsp:sp>
    <dsp:sp modelId="{A7C03CE3-E38A-4240-8FCF-5D7B19E70ABC}">
      <dsp:nvSpPr>
        <dsp:cNvPr id="0" name=""/>
        <dsp:cNvSpPr/>
      </dsp:nvSpPr>
      <dsp:spPr>
        <a:xfrm>
          <a:off x="844627" y="0"/>
          <a:ext cx="4887517" cy="24494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a:solidFill>
                <a:schemeClr val="accent5">
                  <a:lumMod val="50000"/>
                </a:schemeClr>
              </a:solidFill>
              <a:latin typeface="Lato" panose="020F0502020204030203" pitchFamily="34" charset="-18"/>
            </a:rPr>
            <a:t>   Wzmocnienie ruchu rowerowego</a:t>
          </a:r>
        </a:p>
      </dsp:txBody>
      <dsp:txXfrm>
        <a:off x="967099" y="0"/>
        <a:ext cx="4642573" cy="24494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858600" cy="31021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a:latin typeface="Lato" panose="020F0502020204030203" pitchFamily="34" charset="-18"/>
            </a:rPr>
            <a:t>Cel</a:t>
          </a:r>
          <a:r>
            <a:rPr lang="pl-PL" sz="1700" kern="1200"/>
            <a:t> </a:t>
          </a:r>
        </a:p>
      </dsp:txBody>
      <dsp:txXfrm>
        <a:off x="155106" y="0"/>
        <a:ext cx="548388" cy="310212"/>
      </dsp:txXfrm>
    </dsp:sp>
    <dsp:sp modelId="{A7C03CE3-E38A-4240-8FCF-5D7B19E70ABC}">
      <dsp:nvSpPr>
        <dsp:cNvPr id="0" name=""/>
        <dsp:cNvSpPr/>
      </dsp:nvSpPr>
      <dsp:spPr>
        <a:xfrm>
          <a:off x="854173" y="0"/>
          <a:ext cx="4877971" cy="31020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Wzmocnienie i ochrona ruchu pieszego + UWR (urządzenia wspomagające ruch) </a:t>
          </a:r>
        </a:p>
      </dsp:txBody>
      <dsp:txXfrm>
        <a:off x="1009274" y="0"/>
        <a:ext cx="4567769" cy="3102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860280" cy="26821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latin typeface="Lato" panose="020F0502020204030203" pitchFamily="34" charset="-18"/>
            </a:rPr>
            <a:t>Cel</a:t>
          </a:r>
          <a:r>
            <a:rPr lang="pl-PL" sz="1700" kern="1200" dirty="0"/>
            <a:t> </a:t>
          </a:r>
        </a:p>
      </dsp:txBody>
      <dsp:txXfrm>
        <a:off x="134109" y="0"/>
        <a:ext cx="592062" cy="268218"/>
      </dsp:txXfrm>
    </dsp:sp>
    <dsp:sp modelId="{A7C03CE3-E38A-4240-8FCF-5D7B19E70ABC}">
      <dsp:nvSpPr>
        <dsp:cNvPr id="0" name=""/>
        <dsp:cNvSpPr/>
      </dsp:nvSpPr>
      <dsp:spPr>
        <a:xfrm>
          <a:off x="844627" y="0"/>
          <a:ext cx="4887517" cy="24494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   Rozwój transportu wodnego</a:t>
          </a:r>
        </a:p>
      </dsp:txBody>
      <dsp:txXfrm>
        <a:off x="967099" y="0"/>
        <a:ext cx="4642573" cy="24494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858600" cy="55145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a:latin typeface="Lato" panose="020F0502020204030203" pitchFamily="34" charset="-18"/>
            </a:rPr>
            <a:t>Cel</a:t>
          </a:r>
          <a:r>
            <a:rPr lang="pl-PL" sz="1700" kern="1200"/>
            <a:t> </a:t>
          </a:r>
        </a:p>
      </dsp:txBody>
      <dsp:txXfrm>
        <a:off x="275727" y="0"/>
        <a:ext cx="307147" cy="551453"/>
      </dsp:txXfrm>
    </dsp:sp>
    <dsp:sp modelId="{A7C03CE3-E38A-4240-8FCF-5D7B19E70ABC}">
      <dsp:nvSpPr>
        <dsp:cNvPr id="0" name=""/>
        <dsp:cNvSpPr/>
      </dsp:nvSpPr>
      <dsp:spPr>
        <a:xfrm>
          <a:off x="851098" y="535"/>
          <a:ext cx="4877971" cy="55191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 Wykształtowanie zrównoważonego systemu ośrodków usługowych w celu zapewnienia właściwej dostępności usług</a:t>
          </a:r>
        </a:p>
      </dsp:txBody>
      <dsp:txXfrm>
        <a:off x="1127055" y="535"/>
        <a:ext cx="4326057" cy="55191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858600" cy="55145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a:latin typeface="Lato" panose="020F0502020204030203" pitchFamily="34" charset="-18"/>
            </a:rPr>
            <a:t>Cel</a:t>
          </a:r>
          <a:r>
            <a:rPr lang="pl-PL" sz="1700" kern="1200"/>
            <a:t> </a:t>
          </a:r>
        </a:p>
      </dsp:txBody>
      <dsp:txXfrm>
        <a:off x="275727" y="0"/>
        <a:ext cx="307147" cy="551453"/>
      </dsp:txXfrm>
    </dsp:sp>
    <dsp:sp modelId="{A7C03CE3-E38A-4240-8FCF-5D7B19E70ABC}">
      <dsp:nvSpPr>
        <dsp:cNvPr id="0" name=""/>
        <dsp:cNvSpPr/>
      </dsp:nvSpPr>
      <dsp:spPr>
        <a:xfrm>
          <a:off x="851098" y="535"/>
          <a:ext cx="4877971" cy="55191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Zapewnienie możliwości dostosowania przestrzeni biurowych, </a:t>
          </a:r>
          <a:br>
            <a:rPr lang="pl-PL" sz="1100" b="1" kern="1200" dirty="0">
              <a:solidFill>
                <a:schemeClr val="accent5">
                  <a:lumMod val="50000"/>
                </a:schemeClr>
              </a:solidFill>
              <a:latin typeface="Lato" panose="020F0502020204030203" pitchFamily="34" charset="-18"/>
            </a:rPr>
          </a:br>
          <a:r>
            <a:rPr lang="pl-PL" sz="1100" b="1" kern="1200" dirty="0">
              <a:solidFill>
                <a:schemeClr val="accent5">
                  <a:lumMod val="50000"/>
                </a:schemeClr>
              </a:solidFill>
              <a:latin typeface="Lato" panose="020F0502020204030203" pitchFamily="34" charset="-18"/>
            </a:rPr>
            <a:t>oraz obszarów poprzemysłowych do kształtowania nowych różnorodnych form działalności </a:t>
          </a:r>
        </a:p>
      </dsp:txBody>
      <dsp:txXfrm>
        <a:off x="1127055" y="535"/>
        <a:ext cx="4326057" cy="551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EBC5E-FF7B-4588-9012-18E60FB94FA5}">
      <dsp:nvSpPr>
        <dsp:cNvPr id="0" name=""/>
        <dsp:cNvSpPr/>
      </dsp:nvSpPr>
      <dsp:spPr>
        <a:xfrm>
          <a:off x="3263012" y="-29245"/>
          <a:ext cx="2654600" cy="688093"/>
        </a:xfrm>
        <a:prstGeom prst="roundRect">
          <a:avLst>
            <a:gd name="adj" fmla="val 10000"/>
          </a:avLst>
        </a:prstGeom>
        <a:solidFill>
          <a:srgbClr val="0063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mj-lt"/>
            <a:buNone/>
          </a:pPr>
          <a:r>
            <a:rPr lang="pl-PL" sz="1400" kern="1200" dirty="0">
              <a:latin typeface="Lato" panose="020F0502020204030203" pitchFamily="34" charset="-18"/>
            </a:rPr>
            <a:t>Kraków bliski mieszkańcom</a:t>
          </a:r>
        </a:p>
      </dsp:txBody>
      <dsp:txXfrm>
        <a:off x="3283166" y="-9091"/>
        <a:ext cx="2614292" cy="647785"/>
      </dsp:txXfrm>
    </dsp:sp>
    <dsp:sp modelId="{257E953C-3F5F-4B5A-A6A2-D16C25B84DDB}">
      <dsp:nvSpPr>
        <dsp:cNvPr id="0" name=""/>
        <dsp:cNvSpPr/>
      </dsp:nvSpPr>
      <dsp:spPr>
        <a:xfrm rot="1585540">
          <a:off x="5394799" y="745072"/>
          <a:ext cx="510271" cy="19264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pl-PL" sz="1400" kern="1200">
            <a:latin typeface="Lato" panose="020F0502020204030203" pitchFamily="34" charset="-18"/>
          </a:endParaRPr>
        </a:p>
      </dsp:txBody>
      <dsp:txXfrm>
        <a:off x="5452592" y="783601"/>
        <a:ext cx="394685" cy="115586"/>
      </dsp:txXfrm>
    </dsp:sp>
    <dsp:sp modelId="{75C32D18-8F57-4D86-989E-764AAA126A14}">
      <dsp:nvSpPr>
        <dsp:cNvPr id="0" name=""/>
        <dsp:cNvSpPr/>
      </dsp:nvSpPr>
      <dsp:spPr>
        <a:xfrm>
          <a:off x="5478801" y="1023940"/>
          <a:ext cx="2313300" cy="614437"/>
        </a:xfrm>
        <a:prstGeom prst="roundRect">
          <a:avLst>
            <a:gd name="adj" fmla="val 10000"/>
          </a:avLst>
        </a:prstGeom>
        <a:solidFill>
          <a:srgbClr val="0063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latin typeface="Lato" panose="020F0502020204030203" pitchFamily="34" charset="-18"/>
            </a:rPr>
            <a:t>Kraków w zieleni </a:t>
          </a:r>
        </a:p>
      </dsp:txBody>
      <dsp:txXfrm>
        <a:off x="5496797" y="1041936"/>
        <a:ext cx="2277308" cy="578445"/>
      </dsp:txXfrm>
    </dsp:sp>
    <dsp:sp modelId="{BA9945EE-EAEA-404B-8E13-9085529EEFA6}">
      <dsp:nvSpPr>
        <dsp:cNvPr id="0" name=""/>
        <dsp:cNvSpPr/>
      </dsp:nvSpPr>
      <dsp:spPr>
        <a:xfrm rot="3709337">
          <a:off x="6704160" y="1839370"/>
          <a:ext cx="510271" cy="19264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pl-PL" sz="1400" kern="1200">
            <a:latin typeface="Lato" panose="020F0502020204030203" pitchFamily="34" charset="-18"/>
          </a:endParaRPr>
        </a:p>
      </dsp:txBody>
      <dsp:txXfrm>
        <a:off x="6761953" y="1877899"/>
        <a:ext cx="394685" cy="115586"/>
      </dsp:txXfrm>
    </dsp:sp>
    <dsp:sp modelId="{63F735DD-79FE-47A5-8BE1-2773C326D3E2}">
      <dsp:nvSpPr>
        <dsp:cNvPr id="0" name=""/>
        <dsp:cNvSpPr/>
      </dsp:nvSpPr>
      <dsp:spPr>
        <a:xfrm>
          <a:off x="6054306" y="2233007"/>
          <a:ext cx="2483366" cy="662406"/>
        </a:xfrm>
        <a:prstGeom prst="roundRect">
          <a:avLst>
            <a:gd name="adj" fmla="val 10000"/>
          </a:avLst>
        </a:prstGeom>
        <a:solidFill>
          <a:srgbClr val="0063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latin typeface="Lato" panose="020F0502020204030203" pitchFamily="34" charset="-18"/>
            </a:rPr>
            <a:t>Kraków zeroemisyjny i przygotowany do zmian klimatu</a:t>
          </a:r>
        </a:p>
      </dsp:txBody>
      <dsp:txXfrm>
        <a:off x="6073707" y="2252408"/>
        <a:ext cx="2444564" cy="623604"/>
      </dsp:txXfrm>
    </dsp:sp>
    <dsp:sp modelId="{47E723B0-E424-4409-A0AB-A9A2570C4EFA}">
      <dsp:nvSpPr>
        <dsp:cNvPr id="0" name=""/>
        <dsp:cNvSpPr/>
      </dsp:nvSpPr>
      <dsp:spPr>
        <a:xfrm rot="5530470">
          <a:off x="7013966" y="3175997"/>
          <a:ext cx="510271" cy="19264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pl-PL" sz="1400" kern="1200">
            <a:latin typeface="Lato" panose="020F0502020204030203" pitchFamily="34" charset="-18"/>
          </a:endParaRPr>
        </a:p>
      </dsp:txBody>
      <dsp:txXfrm rot="10800000">
        <a:off x="7071759" y="3214526"/>
        <a:ext cx="394685" cy="115586"/>
      </dsp:txXfrm>
    </dsp:sp>
    <dsp:sp modelId="{312AEC8F-46A0-4ED5-85F1-292A5E990093}">
      <dsp:nvSpPr>
        <dsp:cNvPr id="0" name=""/>
        <dsp:cNvSpPr/>
      </dsp:nvSpPr>
      <dsp:spPr>
        <a:xfrm>
          <a:off x="6050988" y="3649227"/>
          <a:ext cx="2386692" cy="550815"/>
        </a:xfrm>
        <a:prstGeom prst="roundRect">
          <a:avLst>
            <a:gd name="adj" fmla="val 10000"/>
          </a:avLst>
        </a:prstGeom>
        <a:solidFill>
          <a:srgbClr val="0063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latin typeface="Lato" panose="020F0502020204030203" pitchFamily="34" charset="-18"/>
            </a:rPr>
            <a:t>Kraków miastem zrównoważonej mobilności </a:t>
          </a:r>
        </a:p>
      </dsp:txBody>
      <dsp:txXfrm>
        <a:off x="6067121" y="3665360"/>
        <a:ext cx="2354426" cy="518549"/>
      </dsp:txXfrm>
    </dsp:sp>
    <dsp:sp modelId="{FC87E3A6-3DBD-467C-A985-836232AF5C16}">
      <dsp:nvSpPr>
        <dsp:cNvPr id="0" name=""/>
        <dsp:cNvSpPr/>
      </dsp:nvSpPr>
      <dsp:spPr>
        <a:xfrm rot="6802918">
          <a:off x="6664452" y="4579404"/>
          <a:ext cx="510271" cy="19264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pl-PL" sz="1400" kern="1200">
            <a:latin typeface="Lato" panose="020F0502020204030203" pitchFamily="34" charset="-18"/>
          </a:endParaRPr>
        </a:p>
      </dsp:txBody>
      <dsp:txXfrm rot="10800000">
        <a:off x="6722245" y="4617933"/>
        <a:ext cx="394685" cy="115586"/>
      </dsp:txXfrm>
    </dsp:sp>
    <dsp:sp modelId="{64955EED-E1A6-40D4-B337-05F2E38225A2}">
      <dsp:nvSpPr>
        <dsp:cNvPr id="0" name=""/>
        <dsp:cNvSpPr/>
      </dsp:nvSpPr>
      <dsp:spPr>
        <a:xfrm>
          <a:off x="5336931" y="5151411"/>
          <a:ext cx="2515995" cy="550413"/>
        </a:xfrm>
        <a:prstGeom prst="roundRect">
          <a:avLst>
            <a:gd name="adj" fmla="val 10000"/>
          </a:avLst>
        </a:prstGeom>
        <a:solidFill>
          <a:srgbClr val="0063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a:latin typeface="Lato" panose="020F0502020204030203" pitchFamily="34" charset="-18"/>
            </a:rPr>
            <a:t>Kraków z dobrym mieszkaniem</a:t>
          </a:r>
          <a:endParaRPr lang="pl-PL" sz="1400" kern="1200" dirty="0">
            <a:latin typeface="Lato" panose="020F0502020204030203" pitchFamily="34" charset="-18"/>
          </a:endParaRPr>
        </a:p>
      </dsp:txBody>
      <dsp:txXfrm>
        <a:off x="5353052" y="5167532"/>
        <a:ext cx="2483753" cy="518171"/>
      </dsp:txXfrm>
    </dsp:sp>
    <dsp:sp modelId="{E76586BB-631D-43CA-9A9B-6988F6E41454}">
      <dsp:nvSpPr>
        <dsp:cNvPr id="0" name=""/>
        <dsp:cNvSpPr/>
      </dsp:nvSpPr>
      <dsp:spPr>
        <a:xfrm rot="10770181">
          <a:off x="4563457" y="5345704"/>
          <a:ext cx="510271" cy="19264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pl-PL" sz="800" kern="1200"/>
        </a:p>
      </dsp:txBody>
      <dsp:txXfrm rot="10800000">
        <a:off x="4621250" y="5384233"/>
        <a:ext cx="394685" cy="115586"/>
      </dsp:txXfrm>
    </dsp:sp>
    <dsp:sp modelId="{ED61B5E3-4955-49D1-9397-6C6E29CA5878}">
      <dsp:nvSpPr>
        <dsp:cNvPr id="0" name=""/>
        <dsp:cNvSpPr/>
      </dsp:nvSpPr>
      <dsp:spPr>
        <a:xfrm>
          <a:off x="2213715" y="5180365"/>
          <a:ext cx="2086540" cy="550413"/>
        </a:xfrm>
        <a:prstGeom prst="roundRect">
          <a:avLst>
            <a:gd name="adj" fmla="val 10000"/>
          </a:avLst>
        </a:prstGeom>
        <a:solidFill>
          <a:srgbClr val="0063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latin typeface="Lato" panose="020F0502020204030203" pitchFamily="34" charset="-18"/>
            </a:rPr>
            <a:t>Kraków o mocnej gospodarce </a:t>
          </a:r>
        </a:p>
      </dsp:txBody>
      <dsp:txXfrm>
        <a:off x="2229836" y="5196486"/>
        <a:ext cx="2054298" cy="518171"/>
      </dsp:txXfrm>
    </dsp:sp>
    <dsp:sp modelId="{B5832B94-1CD4-4C44-8132-BADFB2C1EAD3}">
      <dsp:nvSpPr>
        <dsp:cNvPr id="0" name=""/>
        <dsp:cNvSpPr/>
      </dsp:nvSpPr>
      <dsp:spPr>
        <a:xfrm rot="13903184">
          <a:off x="2481944" y="4700469"/>
          <a:ext cx="510271" cy="19264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pl-PL" sz="1400" kern="1200">
            <a:latin typeface="Lato" panose="020F0502020204030203" pitchFamily="34" charset="-18"/>
          </a:endParaRPr>
        </a:p>
      </dsp:txBody>
      <dsp:txXfrm rot="10800000">
        <a:off x="2539737" y="4738998"/>
        <a:ext cx="394685" cy="115586"/>
      </dsp:txXfrm>
    </dsp:sp>
    <dsp:sp modelId="{237BF31D-01EC-4FFB-AE20-008E8514C410}">
      <dsp:nvSpPr>
        <dsp:cNvPr id="0" name=""/>
        <dsp:cNvSpPr/>
      </dsp:nvSpPr>
      <dsp:spPr>
        <a:xfrm>
          <a:off x="931300" y="3750812"/>
          <a:ext cx="2483366" cy="662406"/>
        </a:xfrm>
        <a:prstGeom prst="roundRect">
          <a:avLst>
            <a:gd name="adj" fmla="val 10000"/>
          </a:avLst>
        </a:prstGeom>
        <a:solidFill>
          <a:srgbClr val="0063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latin typeface="Lato" panose="020F0502020204030203" pitchFamily="34" charset="-18"/>
            </a:rPr>
            <a:t>Kraków pamiętający</a:t>
          </a:r>
        </a:p>
        <a:p>
          <a:pPr marL="0" lvl="0" indent="0" algn="ctr" defTabSz="622300">
            <a:lnSpc>
              <a:spcPct val="90000"/>
            </a:lnSpc>
            <a:spcBef>
              <a:spcPct val="0"/>
            </a:spcBef>
            <a:spcAft>
              <a:spcPct val="35000"/>
            </a:spcAft>
            <a:buNone/>
          </a:pPr>
          <a:r>
            <a:rPr lang="pl-PL" sz="1400" kern="1200" dirty="0">
              <a:latin typeface="Lato" panose="020F0502020204030203" pitchFamily="34" charset="-18"/>
            </a:rPr>
            <a:t>o swoim dziedzictwie </a:t>
          </a:r>
        </a:p>
      </dsp:txBody>
      <dsp:txXfrm>
        <a:off x="950701" y="3770213"/>
        <a:ext cx="2444564" cy="623604"/>
      </dsp:txXfrm>
    </dsp:sp>
    <dsp:sp modelId="{4946F5AA-6147-49FC-A454-A09D61D8AD3F}">
      <dsp:nvSpPr>
        <dsp:cNvPr id="0" name=""/>
        <dsp:cNvSpPr/>
      </dsp:nvSpPr>
      <dsp:spPr>
        <a:xfrm rot="15494689">
          <a:off x="1761017" y="3232048"/>
          <a:ext cx="510271" cy="19264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pl-PL" sz="1400" kern="1200">
            <a:latin typeface="Lato" panose="020F0502020204030203" pitchFamily="34" charset="-18"/>
          </a:endParaRPr>
        </a:p>
      </dsp:txBody>
      <dsp:txXfrm rot="10800000">
        <a:off x="1818810" y="3270577"/>
        <a:ext cx="394685" cy="115586"/>
      </dsp:txXfrm>
    </dsp:sp>
    <dsp:sp modelId="{44F5916F-D634-471C-9531-2464028B5B90}">
      <dsp:nvSpPr>
        <dsp:cNvPr id="0" name=""/>
        <dsp:cNvSpPr/>
      </dsp:nvSpPr>
      <dsp:spPr>
        <a:xfrm>
          <a:off x="617640" y="2243522"/>
          <a:ext cx="2483366" cy="662406"/>
        </a:xfrm>
        <a:prstGeom prst="roundRect">
          <a:avLst>
            <a:gd name="adj" fmla="val 10000"/>
          </a:avLst>
        </a:prstGeom>
        <a:solidFill>
          <a:srgbClr val="0063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latin typeface="Lato" panose="020F0502020204030203" pitchFamily="34" charset="-18"/>
            </a:rPr>
            <a:t>Kraków objęty prawem miejscowym</a:t>
          </a:r>
        </a:p>
      </dsp:txBody>
      <dsp:txXfrm>
        <a:off x="637041" y="2262923"/>
        <a:ext cx="2444564" cy="623604"/>
      </dsp:txXfrm>
    </dsp:sp>
    <dsp:sp modelId="{2AEC29F7-A251-4ABB-BC5C-C9486624D109}">
      <dsp:nvSpPr>
        <dsp:cNvPr id="0" name=""/>
        <dsp:cNvSpPr/>
      </dsp:nvSpPr>
      <dsp:spPr>
        <a:xfrm rot="17880883">
          <a:off x="1930197" y="1865649"/>
          <a:ext cx="510271" cy="19264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pl-PL" sz="1400" kern="1200">
            <a:latin typeface="Lato" panose="020F0502020204030203" pitchFamily="34" charset="-18"/>
          </a:endParaRPr>
        </a:p>
      </dsp:txBody>
      <dsp:txXfrm>
        <a:off x="1987990" y="1904178"/>
        <a:ext cx="394685" cy="115586"/>
      </dsp:txXfrm>
    </dsp:sp>
    <dsp:sp modelId="{8375065F-18CE-416A-9E34-91FFA789154A}">
      <dsp:nvSpPr>
        <dsp:cNvPr id="0" name=""/>
        <dsp:cNvSpPr/>
      </dsp:nvSpPr>
      <dsp:spPr>
        <a:xfrm>
          <a:off x="1289622" y="1002889"/>
          <a:ext cx="2451486" cy="677531"/>
        </a:xfrm>
        <a:prstGeom prst="roundRect">
          <a:avLst>
            <a:gd name="adj" fmla="val 10000"/>
          </a:avLst>
        </a:prstGeom>
        <a:solidFill>
          <a:srgbClr val="0063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latin typeface="Lato" panose="020F0502020204030203" pitchFamily="34" charset="-18"/>
            </a:rPr>
            <a:t>Kraków Metropolią</a:t>
          </a:r>
        </a:p>
      </dsp:txBody>
      <dsp:txXfrm>
        <a:off x="1309466" y="1022733"/>
        <a:ext cx="2411798" cy="637843"/>
      </dsp:txXfrm>
    </dsp:sp>
    <dsp:sp modelId="{B058638F-6A0B-4F12-8519-830A0A43B520}">
      <dsp:nvSpPr>
        <dsp:cNvPr id="0" name=""/>
        <dsp:cNvSpPr/>
      </dsp:nvSpPr>
      <dsp:spPr>
        <a:xfrm rot="20020202">
          <a:off x="3292367" y="734546"/>
          <a:ext cx="510271" cy="19264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pl-PL" sz="1400" kern="1200">
            <a:latin typeface="Lato" panose="020F0502020204030203" pitchFamily="34" charset="-18"/>
          </a:endParaRPr>
        </a:p>
      </dsp:txBody>
      <dsp:txXfrm>
        <a:off x="3350160" y="773075"/>
        <a:ext cx="394685" cy="11558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858600" cy="55145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a:latin typeface="Lato" panose="020F0502020204030203" pitchFamily="34" charset="-18"/>
            </a:rPr>
            <a:t>Cel</a:t>
          </a:r>
          <a:r>
            <a:rPr lang="pl-PL" sz="1700" kern="1200"/>
            <a:t> </a:t>
          </a:r>
        </a:p>
      </dsp:txBody>
      <dsp:txXfrm>
        <a:off x="275727" y="0"/>
        <a:ext cx="307147" cy="551453"/>
      </dsp:txXfrm>
    </dsp:sp>
    <dsp:sp modelId="{A7C03CE3-E38A-4240-8FCF-5D7B19E70ABC}">
      <dsp:nvSpPr>
        <dsp:cNvPr id="0" name=""/>
        <dsp:cNvSpPr/>
      </dsp:nvSpPr>
      <dsp:spPr>
        <a:xfrm>
          <a:off x="851098" y="535"/>
          <a:ext cx="4877971" cy="55191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Wspieranie i rozwój branż nowoczesnych technologii</a:t>
          </a:r>
        </a:p>
      </dsp:txBody>
      <dsp:txXfrm>
        <a:off x="1127055" y="535"/>
        <a:ext cx="4326057" cy="55191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858600" cy="55145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a:latin typeface="Lato" panose="020F0502020204030203" pitchFamily="34" charset="-18"/>
            </a:rPr>
            <a:t>Cel</a:t>
          </a:r>
          <a:r>
            <a:rPr lang="pl-PL" sz="1700" kern="1200"/>
            <a:t> </a:t>
          </a:r>
        </a:p>
      </dsp:txBody>
      <dsp:txXfrm>
        <a:off x="275727" y="0"/>
        <a:ext cx="307147" cy="551453"/>
      </dsp:txXfrm>
    </dsp:sp>
    <dsp:sp modelId="{A7C03CE3-E38A-4240-8FCF-5D7B19E70ABC}">
      <dsp:nvSpPr>
        <dsp:cNvPr id="0" name=""/>
        <dsp:cNvSpPr/>
      </dsp:nvSpPr>
      <dsp:spPr>
        <a:xfrm>
          <a:off x="851098" y="535"/>
          <a:ext cx="4877971" cy="55191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Tworzenie warunków dla rozwoju i lepszego funkcjonowania ośrodków akademickich oraz instytucji naukowo-badawczych</a:t>
          </a:r>
        </a:p>
      </dsp:txBody>
      <dsp:txXfrm>
        <a:off x="1127055" y="535"/>
        <a:ext cx="4326057" cy="55191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858600" cy="55145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a:latin typeface="Lato" panose="020F0502020204030203" pitchFamily="34" charset="-18"/>
            </a:rPr>
            <a:t>Cel</a:t>
          </a:r>
          <a:r>
            <a:rPr lang="pl-PL" sz="1700" kern="1200"/>
            <a:t> </a:t>
          </a:r>
        </a:p>
      </dsp:txBody>
      <dsp:txXfrm>
        <a:off x="275727" y="0"/>
        <a:ext cx="307147" cy="551453"/>
      </dsp:txXfrm>
    </dsp:sp>
    <dsp:sp modelId="{A7C03CE3-E38A-4240-8FCF-5D7B19E70ABC}">
      <dsp:nvSpPr>
        <dsp:cNvPr id="0" name=""/>
        <dsp:cNvSpPr/>
      </dsp:nvSpPr>
      <dsp:spPr>
        <a:xfrm>
          <a:off x="851098" y="535"/>
          <a:ext cx="4877971" cy="55191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Dywersyfikacja gospodarki</a:t>
          </a:r>
        </a:p>
      </dsp:txBody>
      <dsp:txXfrm>
        <a:off x="1127055" y="535"/>
        <a:ext cx="4326057" cy="55191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785909" cy="3471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a:latin typeface="Lato" panose="020F0502020204030203" pitchFamily="34" charset="-18"/>
            </a:rPr>
            <a:t>Cel</a:t>
          </a:r>
          <a:r>
            <a:rPr lang="pl-PL" sz="1700" kern="1200"/>
            <a:t> </a:t>
          </a:r>
        </a:p>
      </dsp:txBody>
      <dsp:txXfrm>
        <a:off x="173583" y="0"/>
        <a:ext cx="438743" cy="347166"/>
      </dsp:txXfrm>
    </dsp:sp>
    <dsp:sp modelId="{A7C03CE3-E38A-4240-8FCF-5D7B19E70ABC}">
      <dsp:nvSpPr>
        <dsp:cNvPr id="0" name=""/>
        <dsp:cNvSpPr/>
      </dsp:nvSpPr>
      <dsp:spPr>
        <a:xfrm>
          <a:off x="771610" y="0"/>
          <a:ext cx="4464995" cy="319598"/>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a:solidFill>
                <a:schemeClr val="accent5">
                  <a:lumMod val="50000"/>
                </a:schemeClr>
              </a:solidFill>
              <a:latin typeface="Lato" panose="020F0502020204030203" pitchFamily="34" charset="-18"/>
            </a:rPr>
            <a:t>Sformułowanie zasad ochrony dla najważniejszych elementów dziedzictwa kulturowego</a:t>
          </a:r>
        </a:p>
      </dsp:txBody>
      <dsp:txXfrm>
        <a:off x="931409" y="0"/>
        <a:ext cx="4145397" cy="31959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785909" cy="3471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a:latin typeface="Lato" panose="020F0502020204030203" pitchFamily="34" charset="-18"/>
            </a:rPr>
            <a:t>Cel</a:t>
          </a:r>
          <a:r>
            <a:rPr lang="pl-PL" sz="1700" kern="1200"/>
            <a:t> </a:t>
          </a:r>
        </a:p>
      </dsp:txBody>
      <dsp:txXfrm>
        <a:off x="173583" y="0"/>
        <a:ext cx="438743" cy="347166"/>
      </dsp:txXfrm>
    </dsp:sp>
    <dsp:sp modelId="{A7C03CE3-E38A-4240-8FCF-5D7B19E70ABC}">
      <dsp:nvSpPr>
        <dsp:cNvPr id="0" name=""/>
        <dsp:cNvSpPr/>
      </dsp:nvSpPr>
      <dsp:spPr>
        <a:xfrm>
          <a:off x="771610" y="0"/>
          <a:ext cx="4464995" cy="319598"/>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Ochrona wartościowych układów przestrzennych osiedli modernistycznych</a:t>
          </a:r>
        </a:p>
      </dsp:txBody>
      <dsp:txXfrm>
        <a:off x="931409" y="0"/>
        <a:ext cx="4145397" cy="31959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785909" cy="3471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a:latin typeface="Lato" panose="020F0502020204030203" pitchFamily="34" charset="-18"/>
            </a:rPr>
            <a:t>Cel</a:t>
          </a:r>
          <a:r>
            <a:rPr lang="pl-PL" sz="1700" kern="1200"/>
            <a:t> </a:t>
          </a:r>
        </a:p>
      </dsp:txBody>
      <dsp:txXfrm>
        <a:off x="173583" y="0"/>
        <a:ext cx="438743" cy="347166"/>
      </dsp:txXfrm>
    </dsp:sp>
    <dsp:sp modelId="{A7C03CE3-E38A-4240-8FCF-5D7B19E70ABC}">
      <dsp:nvSpPr>
        <dsp:cNvPr id="0" name=""/>
        <dsp:cNvSpPr/>
      </dsp:nvSpPr>
      <dsp:spPr>
        <a:xfrm>
          <a:off x="771610" y="0"/>
          <a:ext cx="4464995" cy="319598"/>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a:solidFill>
                <a:schemeClr val="accent5">
                  <a:lumMod val="50000"/>
                </a:schemeClr>
              </a:solidFill>
              <a:latin typeface="Lato" panose="020F0502020204030203" pitchFamily="34" charset="-18"/>
            </a:rPr>
            <a:t>Zdefiniowanie zasad ochrony dla obiektów twierdzy Kraków</a:t>
          </a:r>
        </a:p>
      </dsp:txBody>
      <dsp:txXfrm>
        <a:off x="931409" y="0"/>
        <a:ext cx="4145397" cy="31959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785909" cy="3471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a:latin typeface="Lato" panose="020F0502020204030203" pitchFamily="34" charset="-18"/>
            </a:rPr>
            <a:t>Cel</a:t>
          </a:r>
          <a:r>
            <a:rPr lang="pl-PL" sz="1700" kern="1200"/>
            <a:t> </a:t>
          </a:r>
        </a:p>
      </dsp:txBody>
      <dsp:txXfrm>
        <a:off x="173583" y="0"/>
        <a:ext cx="438743" cy="347166"/>
      </dsp:txXfrm>
    </dsp:sp>
    <dsp:sp modelId="{A7C03CE3-E38A-4240-8FCF-5D7B19E70ABC}">
      <dsp:nvSpPr>
        <dsp:cNvPr id="0" name=""/>
        <dsp:cNvSpPr/>
      </dsp:nvSpPr>
      <dsp:spPr>
        <a:xfrm>
          <a:off x="771610" y="0"/>
          <a:ext cx="4464995" cy="319598"/>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Ochrona wartościowych krajobrazów </a:t>
          </a:r>
        </a:p>
      </dsp:txBody>
      <dsp:txXfrm>
        <a:off x="931409" y="0"/>
        <a:ext cx="4145397" cy="31959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785909" cy="3471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latin typeface="Lato" panose="020F0502020204030203" pitchFamily="34" charset="-18"/>
            </a:rPr>
            <a:t>Cel</a:t>
          </a:r>
          <a:r>
            <a:rPr lang="pl-PL" sz="1700" kern="1200" dirty="0"/>
            <a:t> </a:t>
          </a:r>
        </a:p>
      </dsp:txBody>
      <dsp:txXfrm>
        <a:off x="173583" y="0"/>
        <a:ext cx="438743" cy="347166"/>
      </dsp:txXfrm>
    </dsp:sp>
    <dsp:sp modelId="{A7C03CE3-E38A-4240-8FCF-5D7B19E70ABC}">
      <dsp:nvSpPr>
        <dsp:cNvPr id="0" name=""/>
        <dsp:cNvSpPr/>
      </dsp:nvSpPr>
      <dsp:spPr>
        <a:xfrm>
          <a:off x="771610" y="0"/>
          <a:ext cx="4464995" cy="319598"/>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a:solidFill>
                <a:schemeClr val="accent5">
                  <a:lumMod val="50000"/>
                </a:schemeClr>
              </a:solidFill>
              <a:latin typeface="Lato" panose="020F0502020204030203" pitchFamily="34" charset="-18"/>
            </a:rPr>
            <a:t>Ochrona wartości niematerialnych</a:t>
          </a:r>
        </a:p>
      </dsp:txBody>
      <dsp:txXfrm>
        <a:off x="931409" y="0"/>
        <a:ext cx="4145397" cy="31959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598231" cy="29060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a:latin typeface="Lato" panose="020F0502020204030203" pitchFamily="34" charset="-18"/>
            </a:rPr>
            <a:t>Cel</a:t>
          </a:r>
          <a:r>
            <a:rPr lang="pl-PL" sz="1700" kern="1200"/>
            <a:t> </a:t>
          </a:r>
        </a:p>
      </dsp:txBody>
      <dsp:txXfrm>
        <a:off x="145302" y="0"/>
        <a:ext cx="307628" cy="290603"/>
      </dsp:txXfrm>
    </dsp:sp>
    <dsp:sp modelId="{A7C03CE3-E38A-4240-8FCF-5D7B19E70ABC}">
      <dsp:nvSpPr>
        <dsp:cNvPr id="0" name=""/>
        <dsp:cNvSpPr/>
      </dsp:nvSpPr>
      <dsp:spPr>
        <a:xfrm>
          <a:off x="577495" y="0"/>
          <a:ext cx="3341735" cy="290606"/>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Rozwijanie struktury przestrzennej </a:t>
          </a:r>
          <a:endParaRPr lang="pl-PL" sz="1100" b="1" kern="1200" dirty="0">
            <a:solidFill>
              <a:schemeClr val="accent1">
                <a:lumMod val="50000"/>
              </a:schemeClr>
            </a:solidFill>
            <a:latin typeface="Lato" panose="020F0502020204030203" pitchFamily="34" charset="-18"/>
          </a:endParaRPr>
        </a:p>
      </dsp:txBody>
      <dsp:txXfrm>
        <a:off x="722798" y="0"/>
        <a:ext cx="3051129" cy="2906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597647" cy="29031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a:latin typeface="Lato" panose="020F0502020204030203" pitchFamily="34" charset="-18"/>
            </a:rPr>
            <a:t>Cel</a:t>
          </a:r>
          <a:r>
            <a:rPr lang="pl-PL" sz="1700" kern="1200"/>
            <a:t> </a:t>
          </a:r>
        </a:p>
      </dsp:txBody>
      <dsp:txXfrm>
        <a:off x="145160" y="0"/>
        <a:ext cx="307328" cy="290319"/>
      </dsp:txXfrm>
    </dsp:sp>
    <dsp:sp modelId="{A7C03CE3-E38A-4240-8FCF-5D7B19E70ABC}">
      <dsp:nvSpPr>
        <dsp:cNvPr id="0" name=""/>
        <dsp:cNvSpPr/>
      </dsp:nvSpPr>
      <dsp:spPr>
        <a:xfrm>
          <a:off x="580759" y="0"/>
          <a:ext cx="3338471" cy="29032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Wskazanie kluczowych miejsc w strukturze przestrzennej</a:t>
          </a:r>
          <a:endParaRPr lang="pl-PL" sz="1100" b="1" kern="1200" dirty="0">
            <a:solidFill>
              <a:schemeClr val="accent1">
                <a:lumMod val="50000"/>
              </a:schemeClr>
            </a:solidFill>
            <a:latin typeface="Lato" panose="020F0502020204030203" pitchFamily="34" charset="-18"/>
          </a:endParaRPr>
        </a:p>
      </dsp:txBody>
      <dsp:txXfrm>
        <a:off x="725920" y="0"/>
        <a:ext cx="3048149" cy="29032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597647" cy="29031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a:latin typeface="Lato" panose="020F0502020204030203" pitchFamily="34" charset="-18"/>
            </a:rPr>
            <a:t>Cel</a:t>
          </a:r>
          <a:r>
            <a:rPr lang="pl-PL" sz="1700" kern="1200"/>
            <a:t> </a:t>
          </a:r>
        </a:p>
      </dsp:txBody>
      <dsp:txXfrm>
        <a:off x="145160" y="0"/>
        <a:ext cx="307328" cy="290319"/>
      </dsp:txXfrm>
    </dsp:sp>
    <dsp:sp modelId="{A7C03CE3-E38A-4240-8FCF-5D7B19E70ABC}">
      <dsp:nvSpPr>
        <dsp:cNvPr id="0" name=""/>
        <dsp:cNvSpPr/>
      </dsp:nvSpPr>
      <dsp:spPr>
        <a:xfrm>
          <a:off x="580759" y="0"/>
          <a:ext cx="3338471" cy="29032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Hierarchia zmian obowiązujących planów miejscowych</a:t>
          </a:r>
          <a:endParaRPr lang="pl-PL" sz="1100" b="1" kern="1200" dirty="0">
            <a:solidFill>
              <a:schemeClr val="accent1">
                <a:lumMod val="50000"/>
              </a:schemeClr>
            </a:solidFill>
            <a:latin typeface="Lato" panose="020F0502020204030203" pitchFamily="34" charset="-18"/>
          </a:endParaRPr>
        </a:p>
      </dsp:txBody>
      <dsp:txXfrm>
        <a:off x="725920" y="0"/>
        <a:ext cx="3048149" cy="29032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597647" cy="29031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a:latin typeface="Lato" panose="020F0502020204030203" pitchFamily="34" charset="-18"/>
            </a:rPr>
            <a:t>Cel</a:t>
          </a:r>
          <a:r>
            <a:rPr lang="pl-PL" sz="1700" kern="1200"/>
            <a:t> </a:t>
          </a:r>
        </a:p>
      </dsp:txBody>
      <dsp:txXfrm>
        <a:off x="145160" y="0"/>
        <a:ext cx="307328" cy="290319"/>
      </dsp:txXfrm>
    </dsp:sp>
    <dsp:sp modelId="{A7C03CE3-E38A-4240-8FCF-5D7B19E70ABC}">
      <dsp:nvSpPr>
        <dsp:cNvPr id="0" name=""/>
        <dsp:cNvSpPr/>
      </dsp:nvSpPr>
      <dsp:spPr>
        <a:xfrm>
          <a:off x="580759" y="0"/>
          <a:ext cx="3338471" cy="29032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Objęcie planami miejscowymi obszaru całego miasta</a:t>
          </a:r>
          <a:endParaRPr lang="pl-PL" sz="1100" b="1" kern="1200" dirty="0">
            <a:solidFill>
              <a:schemeClr val="accent1">
                <a:lumMod val="50000"/>
              </a:schemeClr>
            </a:solidFill>
            <a:latin typeface="Lato" panose="020F0502020204030203" pitchFamily="34" charset="-18"/>
          </a:endParaRPr>
        </a:p>
      </dsp:txBody>
      <dsp:txXfrm>
        <a:off x="725920" y="0"/>
        <a:ext cx="3048149" cy="29032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695570" cy="336384"/>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20400000"/>
          </a:lightRig>
        </a:scene3d>
        <a:sp3d contourW="6350">
          <a:bevelT w="41275" h="19050" prst="angle"/>
          <a:contourClr>
            <a:scrgbClr r="0" g="0" b="0">
              <a:shade val="25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solidFill>
                <a:sysClr val="window" lastClr="FFFFFF"/>
              </a:solidFill>
              <a:latin typeface="Lato" panose="020F0502020204030203" pitchFamily="34" charset="-18"/>
              <a:ea typeface="+mn-ea"/>
              <a:cs typeface="+mn-cs"/>
            </a:rPr>
            <a:t>Cel</a:t>
          </a:r>
          <a:r>
            <a:rPr lang="pl-PL" sz="1700" kern="1200" dirty="0">
              <a:solidFill>
                <a:sysClr val="window" lastClr="FFFFFF"/>
              </a:solidFill>
              <a:latin typeface="Calibri" panose="020F0502020204030204"/>
              <a:ea typeface="+mn-ea"/>
              <a:cs typeface="+mn-cs"/>
            </a:rPr>
            <a:t> </a:t>
          </a:r>
        </a:p>
      </dsp:txBody>
      <dsp:txXfrm>
        <a:off x="168192" y="0"/>
        <a:ext cx="359186" cy="336384"/>
      </dsp:txXfrm>
    </dsp:sp>
    <dsp:sp modelId="{A7C03CE3-E38A-4240-8FCF-5D7B19E70ABC}">
      <dsp:nvSpPr>
        <dsp:cNvPr id="0" name=""/>
        <dsp:cNvSpPr/>
      </dsp:nvSpPr>
      <dsp:spPr>
        <a:xfrm>
          <a:off x="682915" y="0"/>
          <a:ext cx="3951752" cy="321236"/>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rgbClr val="5B9BD5">
                  <a:lumMod val="50000"/>
                </a:srgbClr>
              </a:solidFill>
              <a:latin typeface="Lato" panose="020F0502020204030203" pitchFamily="34" charset="-18"/>
              <a:ea typeface="+mn-ea"/>
              <a:cs typeface="+mn-cs"/>
            </a:rPr>
            <a:t>   Rozwój miasta jako ośrodka odpornego na kryzysy,              o mocnej silnej gospodarce</a:t>
          </a:r>
        </a:p>
      </dsp:txBody>
      <dsp:txXfrm>
        <a:off x="843533" y="0"/>
        <a:ext cx="3630516" cy="32123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695570" cy="336384"/>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20400000"/>
          </a:lightRig>
        </a:scene3d>
        <a:sp3d contourW="6350">
          <a:bevelT w="41275" h="19050" prst="angle"/>
          <a:contourClr>
            <a:scrgbClr r="0" g="0" b="0">
              <a:shade val="25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solidFill>
                <a:sysClr val="window" lastClr="FFFFFF"/>
              </a:solidFill>
              <a:latin typeface="Lato" panose="020F0502020204030203" pitchFamily="34" charset="-18"/>
              <a:ea typeface="+mn-ea"/>
              <a:cs typeface="+mn-cs"/>
            </a:rPr>
            <a:t>Cel</a:t>
          </a:r>
          <a:r>
            <a:rPr lang="pl-PL" sz="1700" kern="1200" dirty="0">
              <a:solidFill>
                <a:sysClr val="window" lastClr="FFFFFF"/>
              </a:solidFill>
              <a:latin typeface="Calibri" panose="020F0502020204030204"/>
              <a:ea typeface="+mn-ea"/>
              <a:cs typeface="+mn-cs"/>
            </a:rPr>
            <a:t> </a:t>
          </a:r>
        </a:p>
      </dsp:txBody>
      <dsp:txXfrm>
        <a:off x="168192" y="0"/>
        <a:ext cx="359186" cy="336384"/>
      </dsp:txXfrm>
    </dsp:sp>
    <dsp:sp modelId="{A7C03CE3-E38A-4240-8FCF-5D7B19E70ABC}">
      <dsp:nvSpPr>
        <dsp:cNvPr id="0" name=""/>
        <dsp:cNvSpPr/>
      </dsp:nvSpPr>
      <dsp:spPr>
        <a:xfrm>
          <a:off x="682915" y="0"/>
          <a:ext cx="3951752" cy="321236"/>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rgbClr val="5B9BD5">
                  <a:lumMod val="50000"/>
                </a:srgbClr>
              </a:solidFill>
              <a:latin typeface="Lato" panose="020F0502020204030203" pitchFamily="34" charset="-18"/>
              <a:ea typeface="+mn-ea"/>
              <a:cs typeface="+mn-cs"/>
            </a:rPr>
            <a:t>Rozwój miasta jako ośrodka o narodowej tożsamości</a:t>
          </a:r>
        </a:p>
      </dsp:txBody>
      <dsp:txXfrm>
        <a:off x="843533" y="0"/>
        <a:ext cx="3630516" cy="321236"/>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695570" cy="336384"/>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20400000"/>
          </a:lightRig>
        </a:scene3d>
        <a:sp3d contourW="6350">
          <a:bevelT w="41275" h="19050" prst="angle"/>
          <a:contourClr>
            <a:scrgbClr r="0" g="0" b="0">
              <a:shade val="25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solidFill>
                <a:sysClr val="window" lastClr="FFFFFF"/>
              </a:solidFill>
              <a:latin typeface="Lato" panose="020F0502020204030203" pitchFamily="34" charset="-18"/>
              <a:ea typeface="+mn-ea"/>
              <a:cs typeface="+mn-cs"/>
            </a:rPr>
            <a:t>Cel</a:t>
          </a:r>
          <a:r>
            <a:rPr lang="pl-PL" sz="1700" kern="1200" dirty="0">
              <a:solidFill>
                <a:sysClr val="window" lastClr="FFFFFF"/>
              </a:solidFill>
              <a:latin typeface="Calibri" panose="020F0502020204030204"/>
              <a:ea typeface="+mn-ea"/>
              <a:cs typeface="+mn-cs"/>
            </a:rPr>
            <a:t> </a:t>
          </a:r>
        </a:p>
      </dsp:txBody>
      <dsp:txXfrm>
        <a:off x="168192" y="0"/>
        <a:ext cx="359186" cy="336384"/>
      </dsp:txXfrm>
    </dsp:sp>
    <dsp:sp modelId="{A7C03CE3-E38A-4240-8FCF-5D7B19E70ABC}">
      <dsp:nvSpPr>
        <dsp:cNvPr id="0" name=""/>
        <dsp:cNvSpPr/>
      </dsp:nvSpPr>
      <dsp:spPr>
        <a:xfrm>
          <a:off x="682915" y="0"/>
          <a:ext cx="3951752" cy="321236"/>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Współpraca z metropoliami europejskimi</a:t>
          </a:r>
          <a:endParaRPr lang="pl-PL" sz="1100" b="1" kern="1200" dirty="0">
            <a:solidFill>
              <a:srgbClr val="5B9BD5">
                <a:lumMod val="50000"/>
              </a:srgbClr>
            </a:solidFill>
            <a:latin typeface="Lato" panose="020F0502020204030203" pitchFamily="34" charset="-18"/>
            <a:ea typeface="+mn-ea"/>
            <a:cs typeface="+mn-cs"/>
          </a:endParaRPr>
        </a:p>
      </dsp:txBody>
      <dsp:txXfrm>
        <a:off x="843533" y="0"/>
        <a:ext cx="3630516" cy="321236"/>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695570" cy="336384"/>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20400000"/>
          </a:lightRig>
        </a:scene3d>
        <a:sp3d contourW="6350">
          <a:bevelT w="41275" h="19050" prst="angle"/>
          <a:contourClr>
            <a:scrgbClr r="0" g="0" b="0">
              <a:shade val="25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solidFill>
                <a:sysClr val="window" lastClr="FFFFFF"/>
              </a:solidFill>
              <a:latin typeface="Lato" panose="020F0502020204030203" pitchFamily="34" charset="-18"/>
              <a:ea typeface="+mn-ea"/>
              <a:cs typeface="+mn-cs"/>
            </a:rPr>
            <a:t>Cel</a:t>
          </a:r>
          <a:r>
            <a:rPr lang="pl-PL" sz="1700" kern="1200" dirty="0">
              <a:solidFill>
                <a:sysClr val="window" lastClr="FFFFFF"/>
              </a:solidFill>
              <a:latin typeface="Calibri" panose="020F0502020204030204"/>
              <a:ea typeface="+mn-ea"/>
              <a:cs typeface="+mn-cs"/>
            </a:rPr>
            <a:t> </a:t>
          </a:r>
        </a:p>
      </dsp:txBody>
      <dsp:txXfrm>
        <a:off x="168192" y="0"/>
        <a:ext cx="359186" cy="336384"/>
      </dsp:txXfrm>
    </dsp:sp>
    <dsp:sp modelId="{A7C03CE3-E38A-4240-8FCF-5D7B19E70ABC}">
      <dsp:nvSpPr>
        <dsp:cNvPr id="0" name=""/>
        <dsp:cNvSpPr/>
      </dsp:nvSpPr>
      <dsp:spPr>
        <a:xfrm>
          <a:off x="682915" y="0"/>
          <a:ext cx="3951752" cy="321236"/>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rgbClr val="5B9BD5">
                  <a:lumMod val="50000"/>
                </a:srgbClr>
              </a:solidFill>
              <a:latin typeface="Lato" panose="020F0502020204030203" pitchFamily="34" charset="-18"/>
              <a:ea typeface="+mn-ea"/>
              <a:cs typeface="+mn-cs"/>
            </a:rPr>
            <a:t>Współpraca z ośrodkami wojewódzkim i miejskimi</a:t>
          </a:r>
        </a:p>
      </dsp:txBody>
      <dsp:txXfrm>
        <a:off x="843533" y="0"/>
        <a:ext cx="3630516" cy="32123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693162" cy="335219"/>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20400000"/>
          </a:lightRig>
        </a:scene3d>
        <a:sp3d contourW="6350">
          <a:bevelT w="41275" h="19050" prst="angle"/>
          <a:contourClr>
            <a:scrgbClr r="0" g="0" b="0">
              <a:shade val="25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solidFill>
                <a:sysClr val="window" lastClr="FFFFFF"/>
              </a:solidFill>
              <a:latin typeface="Lato" panose="020F0502020204030203" pitchFamily="34" charset="-18"/>
              <a:ea typeface="+mn-ea"/>
              <a:cs typeface="+mn-cs"/>
            </a:rPr>
            <a:t>Cel</a:t>
          </a:r>
          <a:r>
            <a:rPr lang="pl-PL" sz="1700" kern="1200" dirty="0">
              <a:solidFill>
                <a:sysClr val="window" lastClr="FFFFFF"/>
              </a:solidFill>
              <a:latin typeface="Calibri" panose="020F0502020204030204"/>
              <a:ea typeface="+mn-ea"/>
              <a:cs typeface="+mn-cs"/>
            </a:rPr>
            <a:t> </a:t>
          </a:r>
        </a:p>
      </dsp:txBody>
      <dsp:txXfrm>
        <a:off x="167610" y="0"/>
        <a:ext cx="357943" cy="335219"/>
      </dsp:txXfrm>
    </dsp:sp>
    <dsp:sp modelId="{A7C03CE3-E38A-4240-8FCF-5D7B19E70ABC}">
      <dsp:nvSpPr>
        <dsp:cNvPr id="0" name=""/>
        <dsp:cNvSpPr/>
      </dsp:nvSpPr>
      <dsp:spPr>
        <a:xfrm>
          <a:off x="680550" y="0"/>
          <a:ext cx="3938072" cy="320124"/>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rgbClr val="5B9BD5">
                  <a:lumMod val="50000"/>
                </a:srgbClr>
              </a:solidFill>
              <a:latin typeface="Lato" panose="020F0502020204030203" pitchFamily="34" charset="-18"/>
              <a:ea typeface="+mn-ea"/>
              <a:cs typeface="+mn-cs"/>
            </a:rPr>
            <a:t>Lokalizacja nowych i rozwój istniejących obiektów metropolitalnych </a:t>
          </a:r>
        </a:p>
      </dsp:txBody>
      <dsp:txXfrm>
        <a:off x="840612" y="0"/>
        <a:ext cx="3617948" cy="32012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693162" cy="335219"/>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20400000"/>
          </a:lightRig>
        </a:scene3d>
        <a:sp3d contourW="6350">
          <a:bevelT w="41275" h="19050" prst="angle"/>
          <a:contourClr>
            <a:scrgbClr r="0" g="0" b="0">
              <a:shade val="25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solidFill>
                <a:sysClr val="window" lastClr="FFFFFF"/>
              </a:solidFill>
              <a:latin typeface="Lato" panose="020F0502020204030203" pitchFamily="34" charset="-18"/>
              <a:ea typeface="+mn-ea"/>
              <a:cs typeface="+mn-cs"/>
            </a:rPr>
            <a:t>Cel</a:t>
          </a:r>
          <a:r>
            <a:rPr lang="pl-PL" sz="1700" kern="1200" dirty="0">
              <a:solidFill>
                <a:sysClr val="window" lastClr="FFFFFF"/>
              </a:solidFill>
              <a:latin typeface="Calibri" panose="020F0502020204030204"/>
              <a:ea typeface="+mn-ea"/>
              <a:cs typeface="+mn-cs"/>
            </a:rPr>
            <a:t> </a:t>
          </a:r>
        </a:p>
      </dsp:txBody>
      <dsp:txXfrm>
        <a:off x="167610" y="0"/>
        <a:ext cx="357943" cy="335219"/>
      </dsp:txXfrm>
    </dsp:sp>
    <dsp:sp modelId="{A7C03CE3-E38A-4240-8FCF-5D7B19E70ABC}">
      <dsp:nvSpPr>
        <dsp:cNvPr id="0" name=""/>
        <dsp:cNvSpPr/>
      </dsp:nvSpPr>
      <dsp:spPr>
        <a:xfrm>
          <a:off x="680550" y="0"/>
          <a:ext cx="3938072" cy="320124"/>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rgbClr val="5B9BD5">
                  <a:lumMod val="50000"/>
                </a:srgbClr>
              </a:solidFill>
              <a:latin typeface="Lato" panose="020F0502020204030203" pitchFamily="34" charset="-18"/>
              <a:ea typeface="+mn-ea"/>
              <a:cs typeface="+mn-cs"/>
            </a:rPr>
            <a:t>Współpraca międzygminna</a:t>
          </a:r>
        </a:p>
      </dsp:txBody>
      <dsp:txXfrm>
        <a:off x="840612" y="0"/>
        <a:ext cx="3617948" cy="32012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695570" cy="336384"/>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20400000"/>
          </a:lightRig>
        </a:scene3d>
        <a:sp3d contourW="6350">
          <a:bevelT w="41275" h="19050" prst="angle"/>
          <a:contourClr>
            <a:scrgbClr r="0" g="0" b="0">
              <a:shade val="25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solidFill>
                <a:sysClr val="window" lastClr="FFFFFF"/>
              </a:solidFill>
              <a:latin typeface="Lato" panose="020F0502020204030203" pitchFamily="34" charset="-18"/>
              <a:ea typeface="+mn-ea"/>
              <a:cs typeface="+mn-cs"/>
            </a:rPr>
            <a:t>Cel</a:t>
          </a:r>
          <a:r>
            <a:rPr lang="pl-PL" sz="1700" kern="1200" dirty="0">
              <a:solidFill>
                <a:sysClr val="window" lastClr="FFFFFF"/>
              </a:solidFill>
              <a:latin typeface="Calibri" panose="020F0502020204030204"/>
              <a:ea typeface="+mn-ea"/>
              <a:cs typeface="+mn-cs"/>
            </a:rPr>
            <a:t> </a:t>
          </a:r>
        </a:p>
      </dsp:txBody>
      <dsp:txXfrm>
        <a:off x="168192" y="0"/>
        <a:ext cx="359186" cy="336384"/>
      </dsp:txXfrm>
    </dsp:sp>
    <dsp:sp modelId="{A7C03CE3-E38A-4240-8FCF-5D7B19E70ABC}">
      <dsp:nvSpPr>
        <dsp:cNvPr id="0" name=""/>
        <dsp:cNvSpPr/>
      </dsp:nvSpPr>
      <dsp:spPr>
        <a:xfrm>
          <a:off x="682915" y="0"/>
          <a:ext cx="3951752" cy="321236"/>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rgbClr val="0070C0"/>
              </a:solidFill>
              <a:latin typeface="Lato" panose="020F0502020204030203" pitchFamily="34" charset="-18"/>
              <a:ea typeface="+mn-ea"/>
              <a:cs typeface="+mn-cs"/>
            </a:rPr>
            <a:t>   </a:t>
          </a:r>
          <a:r>
            <a:rPr lang="pl-PL" sz="1100" b="1" kern="1200" dirty="0">
              <a:solidFill>
                <a:srgbClr val="1F4E79"/>
              </a:solidFill>
              <a:latin typeface="Lato" panose="020F0502020204030203" pitchFamily="34" charset="-18"/>
            </a:rPr>
            <a:t>Wzmocnienie integracji Międzynarodowego Portu Lotniczego Kraków-Balice</a:t>
          </a:r>
          <a:endParaRPr lang="pl-PL" sz="1100" b="1" kern="1200" dirty="0">
            <a:solidFill>
              <a:srgbClr val="1F4E79"/>
            </a:solidFill>
            <a:latin typeface="Lato" panose="020F0502020204030203" pitchFamily="34" charset="-18"/>
            <a:ea typeface="+mn-ea"/>
            <a:cs typeface="+mn-cs"/>
          </a:endParaRPr>
        </a:p>
      </dsp:txBody>
      <dsp:txXfrm>
        <a:off x="843533" y="0"/>
        <a:ext cx="3630516" cy="3212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676331" cy="325746"/>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20400000"/>
          </a:lightRig>
        </a:scene3d>
        <a:sp3d contourW="6350">
          <a:bevelT w="41275" h="19050" prst="angle"/>
          <a:contourClr>
            <a:scrgbClr r="0" g="0" b="0">
              <a:shade val="25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solidFill>
                <a:sysClr val="window" lastClr="FFFFFF"/>
              </a:solidFill>
              <a:latin typeface="Lato" panose="020F0502020204030203" pitchFamily="34" charset="-18"/>
              <a:ea typeface="+mn-ea"/>
              <a:cs typeface="+mn-cs"/>
            </a:rPr>
            <a:t>Cel</a:t>
          </a:r>
          <a:r>
            <a:rPr lang="pl-PL" sz="1700" kern="1200" dirty="0">
              <a:solidFill>
                <a:sysClr val="window" lastClr="FFFFFF"/>
              </a:solidFill>
              <a:latin typeface="Calibri" panose="020F0502020204030204"/>
              <a:ea typeface="+mn-ea"/>
              <a:cs typeface="+mn-cs"/>
            </a:rPr>
            <a:t> </a:t>
          </a:r>
        </a:p>
      </dsp:txBody>
      <dsp:txXfrm>
        <a:off x="162873" y="0"/>
        <a:ext cx="350585" cy="325746"/>
      </dsp:txXfrm>
    </dsp:sp>
    <dsp:sp modelId="{A7C03CE3-E38A-4240-8FCF-5D7B19E70ABC}">
      <dsp:nvSpPr>
        <dsp:cNvPr id="0" name=""/>
        <dsp:cNvSpPr/>
      </dsp:nvSpPr>
      <dsp:spPr>
        <a:xfrm>
          <a:off x="668431" y="0"/>
          <a:ext cx="3842448" cy="304167"/>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rgbClr val="5B9BD5">
                  <a:lumMod val="50000"/>
                </a:srgbClr>
              </a:solidFill>
              <a:latin typeface="Lato" panose="020F0502020204030203" pitchFamily="34" charset="-18"/>
              <a:ea typeface="+mn-ea"/>
              <a:cs typeface="+mn-cs"/>
            </a:rPr>
            <a:t>   </a:t>
          </a:r>
          <a:r>
            <a:rPr lang="pl-PL" sz="1100" b="1" kern="1200" dirty="0">
              <a:solidFill>
                <a:schemeClr val="accent1">
                  <a:lumMod val="50000"/>
                </a:schemeClr>
              </a:solidFill>
              <a:latin typeface="Lato" panose="020F0502020204030203" pitchFamily="34" charset="-18"/>
            </a:rPr>
            <a:t>Utrzymanie terenów rolnych, a kwestia lokalnej produkcji żywności </a:t>
          </a:r>
          <a:endParaRPr lang="pl-PL" sz="1100" b="1" kern="1200" dirty="0">
            <a:solidFill>
              <a:schemeClr val="accent1">
                <a:lumMod val="50000"/>
              </a:schemeClr>
            </a:solidFill>
            <a:latin typeface="Lato" panose="020F0502020204030203" pitchFamily="34" charset="-18"/>
            <a:ea typeface="+mn-ea"/>
            <a:cs typeface="+mn-cs"/>
          </a:endParaRPr>
        </a:p>
      </dsp:txBody>
      <dsp:txXfrm>
        <a:off x="820515" y="0"/>
        <a:ext cx="3538281" cy="304167"/>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908500" y="0"/>
          <a:ext cx="858898" cy="55164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latin typeface="Lato" panose="020F0502020204030203" pitchFamily="34" charset="-18"/>
            </a:rPr>
            <a:t>Cel</a:t>
          </a:r>
          <a:r>
            <a:rPr lang="pl-PL" sz="1700" kern="1200" dirty="0"/>
            <a:t> </a:t>
          </a:r>
        </a:p>
      </dsp:txBody>
      <dsp:txXfrm>
        <a:off x="1184323" y="0"/>
        <a:ext cx="307253" cy="551645"/>
      </dsp:txXfrm>
    </dsp:sp>
    <dsp:sp modelId="{A7C03CE3-E38A-4240-8FCF-5D7B19E70ABC}">
      <dsp:nvSpPr>
        <dsp:cNvPr id="0" name=""/>
        <dsp:cNvSpPr/>
      </dsp:nvSpPr>
      <dsp:spPr>
        <a:xfrm>
          <a:off x="1718876" y="343"/>
          <a:ext cx="3324076" cy="552106"/>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Dostęp do wybranych usług dla wszystkich mieszkańców/terenów mieszkaniowych </a:t>
          </a:r>
        </a:p>
      </dsp:txBody>
      <dsp:txXfrm>
        <a:off x="1994929" y="343"/>
        <a:ext cx="2771970" cy="552106"/>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947300" y="804"/>
          <a:ext cx="858898" cy="55164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latin typeface="Lato" panose="020F0502020204030203" pitchFamily="34" charset="-18"/>
            </a:rPr>
            <a:t>Cel</a:t>
          </a:r>
          <a:r>
            <a:rPr lang="pl-PL" sz="1700" kern="1200" dirty="0"/>
            <a:t> </a:t>
          </a:r>
        </a:p>
      </dsp:txBody>
      <dsp:txXfrm>
        <a:off x="1223123" y="804"/>
        <a:ext cx="307253" cy="551645"/>
      </dsp:txXfrm>
    </dsp:sp>
    <dsp:sp modelId="{A7C03CE3-E38A-4240-8FCF-5D7B19E70ABC}">
      <dsp:nvSpPr>
        <dsp:cNvPr id="0" name=""/>
        <dsp:cNvSpPr/>
      </dsp:nvSpPr>
      <dsp:spPr>
        <a:xfrm>
          <a:off x="1707048" y="343"/>
          <a:ext cx="3347732" cy="552106"/>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Dostęp do zieleni dla wszystkich mieszkańców/terenów mieszkaniowych </a:t>
          </a:r>
        </a:p>
      </dsp:txBody>
      <dsp:txXfrm>
        <a:off x="1983101" y="343"/>
        <a:ext cx="2795626" cy="552106"/>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963409" y="0"/>
          <a:ext cx="858898" cy="55164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a:latin typeface="Lato" panose="020F0502020204030203" pitchFamily="34" charset="-18"/>
            </a:rPr>
            <a:t>Cel</a:t>
          </a:r>
          <a:r>
            <a:rPr lang="pl-PL" sz="1700" kern="1200"/>
            <a:t> </a:t>
          </a:r>
        </a:p>
      </dsp:txBody>
      <dsp:txXfrm>
        <a:off x="1239232" y="0"/>
        <a:ext cx="307253" cy="551645"/>
      </dsp:txXfrm>
    </dsp:sp>
    <dsp:sp modelId="{A7C03CE3-E38A-4240-8FCF-5D7B19E70ABC}">
      <dsp:nvSpPr>
        <dsp:cNvPr id="0" name=""/>
        <dsp:cNvSpPr/>
      </dsp:nvSpPr>
      <dsp:spPr>
        <a:xfrm>
          <a:off x="1729801" y="343"/>
          <a:ext cx="3302226" cy="552106"/>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Dostęp do  komunikacji publicznej</a:t>
          </a:r>
        </a:p>
      </dsp:txBody>
      <dsp:txXfrm>
        <a:off x="2005854" y="343"/>
        <a:ext cx="2750120" cy="5521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676992" cy="326064"/>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20400000"/>
          </a:lightRig>
        </a:scene3d>
        <a:sp3d contourW="6350">
          <a:bevelT w="41275" h="19050" prst="angle"/>
          <a:contourClr>
            <a:scrgbClr r="0" g="0" b="0">
              <a:shade val="25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solidFill>
                <a:sysClr val="window" lastClr="FFFFFF"/>
              </a:solidFill>
              <a:latin typeface="Lato" panose="020F0502020204030203" pitchFamily="34" charset="-18"/>
              <a:ea typeface="+mn-ea"/>
              <a:cs typeface="+mn-cs"/>
            </a:rPr>
            <a:t>Cel</a:t>
          </a:r>
          <a:r>
            <a:rPr lang="pl-PL" sz="1700" kern="1200" dirty="0">
              <a:solidFill>
                <a:sysClr val="window" lastClr="FFFFFF"/>
              </a:solidFill>
              <a:latin typeface="Calibri" panose="020F0502020204030204"/>
              <a:ea typeface="+mn-ea"/>
              <a:cs typeface="+mn-cs"/>
            </a:rPr>
            <a:t> </a:t>
          </a:r>
        </a:p>
      </dsp:txBody>
      <dsp:txXfrm>
        <a:off x="163032" y="0"/>
        <a:ext cx="350928" cy="326064"/>
      </dsp:txXfrm>
    </dsp:sp>
    <dsp:sp modelId="{A7C03CE3-E38A-4240-8FCF-5D7B19E70ABC}">
      <dsp:nvSpPr>
        <dsp:cNvPr id="0" name=""/>
        <dsp:cNvSpPr/>
      </dsp:nvSpPr>
      <dsp:spPr>
        <a:xfrm>
          <a:off x="664675" y="0"/>
          <a:ext cx="3846204" cy="304464"/>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1">
                  <a:lumMod val="50000"/>
                </a:schemeClr>
              </a:solidFill>
              <a:latin typeface="Lato" panose="020F0502020204030203" pitchFamily="34" charset="-18"/>
            </a:rPr>
            <a:t>Niskoemisyjność komunikacyjna</a:t>
          </a:r>
          <a:endParaRPr lang="pl-PL" sz="1100" b="1" kern="1200" dirty="0">
            <a:solidFill>
              <a:schemeClr val="accent1">
                <a:lumMod val="50000"/>
              </a:schemeClr>
            </a:solidFill>
            <a:latin typeface="Lato" panose="020F0502020204030203" pitchFamily="34" charset="-18"/>
            <a:ea typeface="+mn-ea"/>
            <a:cs typeface="+mn-cs"/>
          </a:endParaRPr>
        </a:p>
      </dsp:txBody>
      <dsp:txXfrm>
        <a:off x="816907" y="0"/>
        <a:ext cx="3541740" cy="3044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676331" cy="325746"/>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20400000"/>
          </a:lightRig>
        </a:scene3d>
        <a:sp3d contourW="6350">
          <a:bevelT w="41275" h="19050" prst="angle"/>
          <a:contourClr>
            <a:scrgbClr r="0" g="0" b="0">
              <a:shade val="25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solidFill>
                <a:sysClr val="window" lastClr="FFFFFF"/>
              </a:solidFill>
              <a:latin typeface="Lato" panose="020F0502020204030203" pitchFamily="34" charset="-18"/>
              <a:ea typeface="+mn-ea"/>
              <a:cs typeface="+mn-cs"/>
            </a:rPr>
            <a:t>Cel</a:t>
          </a:r>
          <a:r>
            <a:rPr lang="pl-PL" sz="1700" kern="1200" dirty="0">
              <a:solidFill>
                <a:sysClr val="window" lastClr="FFFFFF"/>
              </a:solidFill>
              <a:latin typeface="Calibri" panose="020F0502020204030204"/>
              <a:ea typeface="+mn-ea"/>
              <a:cs typeface="+mn-cs"/>
            </a:rPr>
            <a:t> </a:t>
          </a:r>
        </a:p>
      </dsp:txBody>
      <dsp:txXfrm>
        <a:off x="162873" y="0"/>
        <a:ext cx="350585" cy="325746"/>
      </dsp:txXfrm>
    </dsp:sp>
    <dsp:sp modelId="{A7C03CE3-E38A-4240-8FCF-5D7B19E70ABC}">
      <dsp:nvSpPr>
        <dsp:cNvPr id="0" name=""/>
        <dsp:cNvSpPr/>
      </dsp:nvSpPr>
      <dsp:spPr>
        <a:xfrm>
          <a:off x="668431" y="0"/>
          <a:ext cx="3842448" cy="304167"/>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1">
                  <a:lumMod val="50000"/>
                </a:schemeClr>
              </a:solidFill>
              <a:latin typeface="Lato" panose="020F0502020204030203" pitchFamily="34" charset="-18"/>
            </a:rPr>
            <a:t>Uwzględnianie warunków anemologicznych  </a:t>
          </a:r>
          <a:br>
            <a:rPr lang="pl-PL" sz="1100" b="1" kern="1200" dirty="0">
              <a:solidFill>
                <a:schemeClr val="accent1">
                  <a:lumMod val="50000"/>
                </a:schemeClr>
              </a:solidFill>
              <a:latin typeface="Lato" panose="020F0502020204030203" pitchFamily="34" charset="-18"/>
            </a:rPr>
          </a:br>
          <a:r>
            <a:rPr lang="pl-PL" sz="1100" b="1" kern="1200" dirty="0">
              <a:solidFill>
                <a:schemeClr val="accent1">
                  <a:lumMod val="50000"/>
                </a:schemeClr>
              </a:solidFill>
              <a:latin typeface="Lato" panose="020F0502020204030203" pitchFamily="34" charset="-18"/>
            </a:rPr>
            <a:t>w zagospodarowaniu </a:t>
          </a:r>
          <a:endParaRPr lang="pl-PL" sz="1100" b="1" kern="1200" dirty="0">
            <a:solidFill>
              <a:schemeClr val="accent1">
                <a:lumMod val="50000"/>
              </a:schemeClr>
            </a:solidFill>
            <a:latin typeface="Lato" panose="020F0502020204030203" pitchFamily="34" charset="-18"/>
            <a:ea typeface="+mn-ea"/>
            <a:cs typeface="+mn-cs"/>
          </a:endParaRPr>
        </a:p>
      </dsp:txBody>
      <dsp:txXfrm>
        <a:off x="820515" y="0"/>
        <a:ext cx="3538281" cy="3041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0" y="0"/>
          <a:ext cx="676992" cy="326064"/>
        </a:xfrm>
        <a:prstGeom prst="chevron">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20400000"/>
          </a:lightRig>
        </a:scene3d>
        <a:sp3d contourW="6350">
          <a:bevelT w="41275" h="19050" prst="angle"/>
          <a:contourClr>
            <a:scrgbClr r="0" g="0" b="0">
              <a:shade val="25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solidFill>
                <a:sysClr val="window" lastClr="FFFFFF"/>
              </a:solidFill>
              <a:latin typeface="Lato" panose="020F0502020204030203" pitchFamily="34" charset="-18"/>
              <a:ea typeface="+mn-ea"/>
              <a:cs typeface="+mn-cs"/>
            </a:rPr>
            <a:t>Cel</a:t>
          </a:r>
          <a:r>
            <a:rPr lang="pl-PL" sz="1700" kern="1200" dirty="0">
              <a:solidFill>
                <a:sysClr val="window" lastClr="FFFFFF"/>
              </a:solidFill>
              <a:latin typeface="Calibri" panose="020F0502020204030204"/>
              <a:ea typeface="+mn-ea"/>
              <a:cs typeface="+mn-cs"/>
            </a:rPr>
            <a:t> </a:t>
          </a:r>
        </a:p>
      </dsp:txBody>
      <dsp:txXfrm>
        <a:off x="163032" y="0"/>
        <a:ext cx="350928" cy="326064"/>
      </dsp:txXfrm>
    </dsp:sp>
    <dsp:sp modelId="{A7C03CE3-E38A-4240-8FCF-5D7B19E70ABC}">
      <dsp:nvSpPr>
        <dsp:cNvPr id="0" name=""/>
        <dsp:cNvSpPr/>
      </dsp:nvSpPr>
      <dsp:spPr>
        <a:xfrm>
          <a:off x="664675" y="0"/>
          <a:ext cx="3846204" cy="304464"/>
        </a:xfrm>
        <a:prstGeom prst="chevron">
          <a:avLst/>
        </a:pr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1">
                  <a:lumMod val="50000"/>
                </a:schemeClr>
              </a:solidFill>
              <a:latin typeface="Lato" panose="020F0502020204030203" pitchFamily="34" charset="-18"/>
            </a:rPr>
            <a:t>Zmniejszenie wpływu miejskiej wyspy ciepła</a:t>
          </a:r>
          <a:endParaRPr lang="pl-PL" sz="1100" b="1" kern="1200" dirty="0">
            <a:solidFill>
              <a:schemeClr val="accent1">
                <a:lumMod val="50000"/>
              </a:schemeClr>
            </a:solidFill>
            <a:latin typeface="Lato" panose="020F0502020204030203" pitchFamily="34" charset="-18"/>
            <a:ea typeface="+mn-ea"/>
            <a:cs typeface="+mn-cs"/>
          </a:endParaRPr>
        </a:p>
      </dsp:txBody>
      <dsp:txXfrm>
        <a:off x="816907" y="0"/>
        <a:ext cx="3541740" cy="3044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429359" y="58447"/>
          <a:ext cx="988935" cy="67113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latin typeface="Lato" panose="020F0502020204030203" pitchFamily="34" charset="-18"/>
            </a:rPr>
            <a:t>Cel</a:t>
          </a:r>
          <a:r>
            <a:rPr lang="pl-PL" sz="1700" kern="1200" dirty="0"/>
            <a:t> </a:t>
          </a:r>
        </a:p>
      </dsp:txBody>
      <dsp:txXfrm>
        <a:off x="764929" y="58447"/>
        <a:ext cx="317796" cy="671139"/>
      </dsp:txXfrm>
    </dsp:sp>
    <dsp:sp modelId="{A7C03CE3-E38A-4240-8FCF-5D7B19E70ABC}">
      <dsp:nvSpPr>
        <dsp:cNvPr id="0" name=""/>
        <dsp:cNvSpPr/>
      </dsp:nvSpPr>
      <dsp:spPr>
        <a:xfrm>
          <a:off x="1243560" y="0"/>
          <a:ext cx="3231781" cy="70475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Rewitalizacja osiedli o niewystarczającym standardzie mieszkaniowym</a:t>
          </a:r>
        </a:p>
      </dsp:txBody>
      <dsp:txXfrm>
        <a:off x="1595936" y="0"/>
        <a:ext cx="2527029" cy="7047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8DDE4-1869-45D6-998A-80AA50A6E111}">
      <dsp:nvSpPr>
        <dsp:cNvPr id="0" name=""/>
        <dsp:cNvSpPr/>
      </dsp:nvSpPr>
      <dsp:spPr>
        <a:xfrm>
          <a:off x="429359" y="58447"/>
          <a:ext cx="988935" cy="67113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pl-PL" sz="1100" b="1" kern="1200" dirty="0">
              <a:latin typeface="Lato" panose="020F0502020204030203" pitchFamily="34" charset="-18"/>
            </a:rPr>
            <a:t>Cel</a:t>
          </a:r>
          <a:r>
            <a:rPr lang="pl-PL" sz="1700" kern="1200" dirty="0"/>
            <a:t> </a:t>
          </a:r>
        </a:p>
      </dsp:txBody>
      <dsp:txXfrm>
        <a:off x="764929" y="58447"/>
        <a:ext cx="317796" cy="671139"/>
      </dsp:txXfrm>
    </dsp:sp>
    <dsp:sp modelId="{A7C03CE3-E38A-4240-8FCF-5D7B19E70ABC}">
      <dsp:nvSpPr>
        <dsp:cNvPr id="0" name=""/>
        <dsp:cNvSpPr/>
      </dsp:nvSpPr>
      <dsp:spPr>
        <a:xfrm>
          <a:off x="1243560" y="0"/>
          <a:ext cx="3231781" cy="823701"/>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3970" tIns="6985" rIns="0"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Przekształcenie obszarów o innych funkcjach (np. poprzemysłowych) poprzez wprowadzenie na nich funkcji mieszkaniowej lub mieszkaniowo-usługowej</a:t>
          </a:r>
        </a:p>
      </dsp:txBody>
      <dsp:txXfrm>
        <a:off x="1655411" y="0"/>
        <a:ext cx="2408080" cy="82370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4" y="1"/>
            <a:ext cx="2945659" cy="496411"/>
          </a:xfrm>
          <a:prstGeom prst="rect">
            <a:avLst/>
          </a:prstGeom>
        </p:spPr>
        <p:txBody>
          <a:bodyPr vert="horz" lIns="91418" tIns="45710" rIns="91418" bIns="45710" rtlCol="0"/>
          <a:lstStyle>
            <a:lvl1pPr algn="l">
              <a:defRPr sz="1200"/>
            </a:lvl1pPr>
          </a:lstStyle>
          <a:p>
            <a:endParaRPr lang="pl-PL"/>
          </a:p>
        </p:txBody>
      </p:sp>
      <p:sp>
        <p:nvSpPr>
          <p:cNvPr id="3" name="Symbol zastępczy daty 2"/>
          <p:cNvSpPr>
            <a:spLocks noGrp="1"/>
          </p:cNvSpPr>
          <p:nvPr>
            <p:ph type="dt" idx="1"/>
          </p:nvPr>
        </p:nvSpPr>
        <p:spPr>
          <a:xfrm>
            <a:off x="3850447" y="1"/>
            <a:ext cx="2945659" cy="496411"/>
          </a:xfrm>
          <a:prstGeom prst="rect">
            <a:avLst/>
          </a:prstGeom>
        </p:spPr>
        <p:txBody>
          <a:bodyPr vert="horz" lIns="91418" tIns="45710" rIns="91418" bIns="45710" rtlCol="0"/>
          <a:lstStyle>
            <a:lvl1pPr algn="r">
              <a:defRPr sz="1200"/>
            </a:lvl1pPr>
          </a:lstStyle>
          <a:p>
            <a:fld id="{BE506712-CADB-4EF7-9203-039D6A8CDFF3}" type="datetimeFigureOut">
              <a:rPr lang="pl-PL" smtClean="0"/>
              <a:t>16.05.2022</a:t>
            </a:fld>
            <a:endParaRPr lang="pl-PL"/>
          </a:p>
        </p:txBody>
      </p:sp>
      <p:sp>
        <p:nvSpPr>
          <p:cNvPr id="4" name="Symbol zastępczy obrazu slajd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18" tIns="45710" rIns="91418" bIns="45710" rtlCol="0" anchor="ctr"/>
          <a:lstStyle/>
          <a:p>
            <a:endParaRPr lang="pl-PL"/>
          </a:p>
        </p:txBody>
      </p:sp>
      <p:sp>
        <p:nvSpPr>
          <p:cNvPr id="5" name="Symbol zastępczy notatek 4"/>
          <p:cNvSpPr>
            <a:spLocks noGrp="1"/>
          </p:cNvSpPr>
          <p:nvPr>
            <p:ph type="body" sz="quarter" idx="3"/>
          </p:nvPr>
        </p:nvSpPr>
        <p:spPr>
          <a:xfrm>
            <a:off x="679768" y="4715910"/>
            <a:ext cx="5438140" cy="4467701"/>
          </a:xfrm>
          <a:prstGeom prst="rect">
            <a:avLst/>
          </a:prstGeom>
        </p:spPr>
        <p:txBody>
          <a:bodyPr vert="horz" lIns="91418" tIns="45710" rIns="91418" bIns="4571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4" y="9430092"/>
            <a:ext cx="2945659" cy="496411"/>
          </a:xfrm>
          <a:prstGeom prst="rect">
            <a:avLst/>
          </a:prstGeom>
        </p:spPr>
        <p:txBody>
          <a:bodyPr vert="horz" lIns="91418" tIns="45710" rIns="91418" bIns="4571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7" y="9430092"/>
            <a:ext cx="2945659" cy="496411"/>
          </a:xfrm>
          <a:prstGeom prst="rect">
            <a:avLst/>
          </a:prstGeom>
        </p:spPr>
        <p:txBody>
          <a:bodyPr vert="horz" lIns="91418" tIns="45710" rIns="91418" bIns="45710" rtlCol="0" anchor="b"/>
          <a:lstStyle>
            <a:lvl1pPr algn="r">
              <a:defRPr sz="1200"/>
            </a:lvl1pPr>
          </a:lstStyle>
          <a:p>
            <a:fld id="{54A2177B-5DCF-420B-A396-01C1E6B843B3}" type="slidenum">
              <a:rPr lang="pl-PL" smtClean="0"/>
              <a:t>‹#›</a:t>
            </a:fld>
            <a:endParaRPr lang="pl-PL"/>
          </a:p>
        </p:txBody>
      </p:sp>
    </p:spTree>
    <p:extLst>
      <p:ext uri="{BB962C8B-B14F-4D97-AF65-F5344CB8AC3E}">
        <p14:creationId xmlns:p14="http://schemas.microsoft.com/office/powerpoint/2010/main" val="3333454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3FDD239A-7DDD-4A5C-96DA-3E72ECDBB8DA}" type="slidenum">
              <a:rPr lang="pl-PL" smtClean="0"/>
              <a:t>1</a:t>
            </a:fld>
            <a:endParaRPr lang="pl-PL"/>
          </a:p>
        </p:txBody>
      </p:sp>
    </p:spTree>
    <p:extLst>
      <p:ext uri="{BB962C8B-B14F-4D97-AF65-F5344CB8AC3E}">
        <p14:creationId xmlns:p14="http://schemas.microsoft.com/office/powerpoint/2010/main" val="668934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487488" y="1108075"/>
            <a:ext cx="7400925" cy="5551488"/>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3FDD239A-7DDD-4A5C-96DA-3E72ECDBB8DA}" type="slidenum">
              <a:rPr lang="pl-PL" smtClean="0"/>
              <a:t>11</a:t>
            </a:fld>
            <a:endParaRPr lang="pl-PL"/>
          </a:p>
        </p:txBody>
      </p:sp>
    </p:spTree>
    <p:extLst>
      <p:ext uri="{BB962C8B-B14F-4D97-AF65-F5344CB8AC3E}">
        <p14:creationId xmlns:p14="http://schemas.microsoft.com/office/powerpoint/2010/main" val="1566785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pl-PL" dirty="0">
                <a:latin typeface="Lato" panose="020F0502020204030203" pitchFamily="34" charset="-18"/>
              </a:rPr>
              <a:t>Procedura sporządzania Studium – kolejne etapy.</a:t>
            </a:r>
          </a:p>
        </p:txBody>
      </p:sp>
      <p:sp>
        <p:nvSpPr>
          <p:cNvPr id="4" name="Symbol zastępczy numeru slajdu 3"/>
          <p:cNvSpPr>
            <a:spLocks noGrp="1"/>
          </p:cNvSpPr>
          <p:nvPr>
            <p:ph type="sldNum" sz="quarter" idx="10"/>
          </p:nvPr>
        </p:nvSpPr>
        <p:spPr/>
        <p:txBody>
          <a:bodyPr/>
          <a:lstStyle/>
          <a:p>
            <a:pPr algn="just"/>
            <a:fld id="{3FDD239A-7DDD-4A5C-96DA-3E72ECDBB8DA}" type="slidenum">
              <a:rPr lang="pl-PL" smtClean="0">
                <a:latin typeface="Lato" panose="020F0502020204030203" pitchFamily="34" charset="-18"/>
              </a:rPr>
              <a:pPr algn="just"/>
              <a:t>12</a:t>
            </a:fld>
            <a:endParaRPr lang="pl-PL">
              <a:latin typeface="Lato" panose="020F0502020204030203" pitchFamily="34" charset="-18"/>
            </a:endParaRPr>
          </a:p>
        </p:txBody>
      </p:sp>
    </p:spTree>
    <p:extLst>
      <p:ext uri="{BB962C8B-B14F-4D97-AF65-F5344CB8AC3E}">
        <p14:creationId xmlns:p14="http://schemas.microsoft.com/office/powerpoint/2010/main" val="4054781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pl-PL" dirty="0">
                <a:latin typeface="Lato" panose="020F0502020204030203" pitchFamily="34" charset="-18"/>
              </a:rPr>
              <a:t>Procedura sporządzania Studium – kolejne etapy.</a:t>
            </a:r>
          </a:p>
        </p:txBody>
      </p:sp>
      <p:sp>
        <p:nvSpPr>
          <p:cNvPr id="4" name="Symbol zastępczy numeru slajdu 3"/>
          <p:cNvSpPr>
            <a:spLocks noGrp="1"/>
          </p:cNvSpPr>
          <p:nvPr>
            <p:ph type="sldNum" sz="quarter" idx="10"/>
          </p:nvPr>
        </p:nvSpPr>
        <p:spPr/>
        <p:txBody>
          <a:bodyPr/>
          <a:lstStyle/>
          <a:p>
            <a:pPr algn="just"/>
            <a:fld id="{3FDD239A-7DDD-4A5C-96DA-3E72ECDBB8DA}" type="slidenum">
              <a:rPr lang="pl-PL" smtClean="0">
                <a:latin typeface="Lato" panose="020F0502020204030203" pitchFamily="34" charset="-18"/>
              </a:rPr>
              <a:pPr algn="just"/>
              <a:t>13</a:t>
            </a:fld>
            <a:endParaRPr lang="pl-PL">
              <a:latin typeface="Lato" panose="020F0502020204030203" pitchFamily="34" charset="-18"/>
            </a:endParaRPr>
          </a:p>
        </p:txBody>
      </p:sp>
    </p:spTree>
    <p:extLst>
      <p:ext uri="{BB962C8B-B14F-4D97-AF65-F5344CB8AC3E}">
        <p14:creationId xmlns:p14="http://schemas.microsoft.com/office/powerpoint/2010/main" val="1141821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pl-PL" dirty="0">
                <a:latin typeface="Lato" panose="020F0502020204030203" pitchFamily="34" charset="-18"/>
              </a:rPr>
              <a:t>Procedura sporządzania Studium – kolejne etapy.</a:t>
            </a:r>
          </a:p>
        </p:txBody>
      </p:sp>
      <p:sp>
        <p:nvSpPr>
          <p:cNvPr id="4" name="Symbol zastępczy numeru slajdu 3"/>
          <p:cNvSpPr>
            <a:spLocks noGrp="1"/>
          </p:cNvSpPr>
          <p:nvPr>
            <p:ph type="sldNum" sz="quarter" idx="10"/>
          </p:nvPr>
        </p:nvSpPr>
        <p:spPr/>
        <p:txBody>
          <a:bodyPr/>
          <a:lstStyle/>
          <a:p>
            <a:pPr algn="just"/>
            <a:fld id="{3FDD239A-7DDD-4A5C-96DA-3E72ECDBB8DA}" type="slidenum">
              <a:rPr lang="pl-PL" smtClean="0">
                <a:latin typeface="Lato" panose="020F0502020204030203" pitchFamily="34" charset="-18"/>
              </a:rPr>
              <a:pPr algn="just"/>
              <a:t>14</a:t>
            </a:fld>
            <a:endParaRPr lang="pl-PL">
              <a:latin typeface="Lato" panose="020F0502020204030203" pitchFamily="34" charset="-18"/>
            </a:endParaRPr>
          </a:p>
        </p:txBody>
      </p:sp>
    </p:spTree>
    <p:extLst>
      <p:ext uri="{BB962C8B-B14F-4D97-AF65-F5344CB8AC3E}">
        <p14:creationId xmlns:p14="http://schemas.microsoft.com/office/powerpoint/2010/main" val="1942514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pl-PL" dirty="0">
                <a:latin typeface="Lato" panose="020F0502020204030203" pitchFamily="34" charset="-18"/>
              </a:rPr>
              <a:t>Procedura sporządzania Studium – kolejne etapy.</a:t>
            </a:r>
          </a:p>
        </p:txBody>
      </p:sp>
      <p:sp>
        <p:nvSpPr>
          <p:cNvPr id="4" name="Symbol zastępczy numeru slajdu 3"/>
          <p:cNvSpPr>
            <a:spLocks noGrp="1"/>
          </p:cNvSpPr>
          <p:nvPr>
            <p:ph type="sldNum" sz="quarter" idx="10"/>
          </p:nvPr>
        </p:nvSpPr>
        <p:spPr/>
        <p:txBody>
          <a:bodyPr/>
          <a:lstStyle/>
          <a:p>
            <a:pPr algn="just"/>
            <a:fld id="{3FDD239A-7DDD-4A5C-96DA-3E72ECDBB8DA}" type="slidenum">
              <a:rPr lang="pl-PL" smtClean="0">
                <a:latin typeface="Lato" panose="020F0502020204030203" pitchFamily="34" charset="-18"/>
              </a:rPr>
              <a:pPr algn="just"/>
              <a:t>15</a:t>
            </a:fld>
            <a:endParaRPr lang="pl-PL">
              <a:latin typeface="Lato" panose="020F0502020204030203" pitchFamily="34" charset="-18"/>
            </a:endParaRPr>
          </a:p>
        </p:txBody>
      </p:sp>
    </p:spTree>
    <p:extLst>
      <p:ext uri="{BB962C8B-B14F-4D97-AF65-F5344CB8AC3E}">
        <p14:creationId xmlns:p14="http://schemas.microsoft.com/office/powerpoint/2010/main" val="624019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pl-PL" dirty="0">
                <a:latin typeface="Lato" panose="020F0502020204030203" pitchFamily="34" charset="-18"/>
              </a:rPr>
              <a:t>Procedura sporządzania Studium – kolejne etapy.</a:t>
            </a:r>
          </a:p>
        </p:txBody>
      </p:sp>
      <p:sp>
        <p:nvSpPr>
          <p:cNvPr id="4" name="Symbol zastępczy numeru slajdu 3"/>
          <p:cNvSpPr>
            <a:spLocks noGrp="1"/>
          </p:cNvSpPr>
          <p:nvPr>
            <p:ph type="sldNum" sz="quarter" idx="10"/>
          </p:nvPr>
        </p:nvSpPr>
        <p:spPr/>
        <p:txBody>
          <a:bodyPr/>
          <a:lstStyle/>
          <a:p>
            <a:pPr algn="just"/>
            <a:fld id="{3FDD239A-7DDD-4A5C-96DA-3E72ECDBB8DA}" type="slidenum">
              <a:rPr lang="pl-PL" smtClean="0">
                <a:latin typeface="Lato" panose="020F0502020204030203" pitchFamily="34" charset="-18"/>
              </a:rPr>
              <a:pPr algn="just"/>
              <a:t>16</a:t>
            </a:fld>
            <a:endParaRPr lang="pl-PL">
              <a:latin typeface="Lato" panose="020F0502020204030203" pitchFamily="34" charset="-18"/>
            </a:endParaRPr>
          </a:p>
        </p:txBody>
      </p:sp>
    </p:spTree>
    <p:extLst>
      <p:ext uri="{BB962C8B-B14F-4D97-AF65-F5344CB8AC3E}">
        <p14:creationId xmlns:p14="http://schemas.microsoft.com/office/powerpoint/2010/main" val="1356531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pl-PL" dirty="0">
                <a:latin typeface="Lato" panose="020F0502020204030203" pitchFamily="34" charset="-18"/>
              </a:rPr>
              <a:t>Procedura sporządzania Studium – kolejne etapy.</a:t>
            </a:r>
          </a:p>
        </p:txBody>
      </p:sp>
      <p:sp>
        <p:nvSpPr>
          <p:cNvPr id="4" name="Symbol zastępczy numeru slajdu 3"/>
          <p:cNvSpPr>
            <a:spLocks noGrp="1"/>
          </p:cNvSpPr>
          <p:nvPr>
            <p:ph type="sldNum" sz="quarter" idx="10"/>
          </p:nvPr>
        </p:nvSpPr>
        <p:spPr/>
        <p:txBody>
          <a:bodyPr/>
          <a:lstStyle/>
          <a:p>
            <a:pPr algn="just"/>
            <a:fld id="{3FDD239A-7DDD-4A5C-96DA-3E72ECDBB8DA}" type="slidenum">
              <a:rPr lang="pl-PL" smtClean="0">
                <a:latin typeface="Lato" panose="020F0502020204030203" pitchFamily="34" charset="-18"/>
              </a:rPr>
              <a:pPr algn="just"/>
              <a:t>17</a:t>
            </a:fld>
            <a:endParaRPr lang="pl-PL">
              <a:latin typeface="Lato" panose="020F0502020204030203" pitchFamily="34" charset="-18"/>
            </a:endParaRPr>
          </a:p>
        </p:txBody>
      </p:sp>
    </p:spTree>
    <p:extLst>
      <p:ext uri="{BB962C8B-B14F-4D97-AF65-F5344CB8AC3E}">
        <p14:creationId xmlns:p14="http://schemas.microsoft.com/office/powerpoint/2010/main" val="1592827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487488" y="1108075"/>
            <a:ext cx="7400925" cy="5551488"/>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3FDD239A-7DDD-4A5C-96DA-3E72ECDBB8DA}" type="slidenum">
              <a:rPr lang="pl-PL" smtClean="0"/>
              <a:t>18</a:t>
            </a:fld>
            <a:endParaRPr lang="pl-PL"/>
          </a:p>
        </p:txBody>
      </p:sp>
    </p:spTree>
    <p:extLst>
      <p:ext uri="{BB962C8B-B14F-4D97-AF65-F5344CB8AC3E}">
        <p14:creationId xmlns:p14="http://schemas.microsoft.com/office/powerpoint/2010/main" val="668934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pl-PL" dirty="0">
                <a:latin typeface="Lato" panose="020F0502020204030203" pitchFamily="34" charset="-18"/>
              </a:rPr>
              <a:t>Na potrzeby dokumentu Studium została opracowana prognoza demograficzna, autorem prognozy jest prof. dr hab. Jana Paradysza, który wykonał ją według swojej autorskiej metodologii opartej na przedstawieniu danych na licznie mieszkańców stale zamieszkałych w Krakowie. Dane zostały przedstawione dla całego Krakowa oraz w podziale na 18 dzielnic, w podziale na poszczególne lata w perspektywie 2020-2050.</a:t>
            </a:r>
          </a:p>
          <a:p>
            <a:pPr algn="just"/>
            <a:r>
              <a:rPr lang="pl-PL" dirty="0">
                <a:latin typeface="Lato" panose="020F0502020204030203" pitchFamily="34" charset="-18"/>
              </a:rPr>
              <a:t>Według prognoz największa liczba ludności wynosząca 715 204 zostanie zanotowana w 2024 roku i będzie systematycznie spadać, aż do 2040 roku, kiedy liczba ta będzie wynosić 702328. W porównaniu do roku 2020 będzie to spadek o 1,33%. Analizując prognozowaną liczbę ludności w poszczególnych latach,  zmiany będą zachodzić w następujący sposób :  w latach 2020 – 2024 wzrost o 0,48%, w latach 2024 - 2040 spadek o 1,81%,  w latach 2040 -2050 wzrost o 1,52%. </a:t>
            </a:r>
          </a:p>
          <a:p>
            <a:pPr algn="just" defTabSz="1327617">
              <a:defRPr/>
            </a:pPr>
            <a:r>
              <a:rPr lang="pl-PL" sz="1700" dirty="0"/>
              <a:t>Prognozowana struktura wieku dla kobiet i mężczyzn w 2050 roku wskazuje na nadwyżkę mężczyzn w stosunku do liczby kobiet w grupie wiekowej 0-39. Natomiast przewaga liczebna kobiet będzie notowana w grupie wiekowej powyżej 40 lat. Przewiduje się więcej urodzeń mężczyzn oraz większą długość życia kobiet. </a:t>
            </a:r>
          </a:p>
          <a:p>
            <a:pPr algn="just"/>
            <a:r>
              <a:rPr lang="pl-PL" sz="1700" dirty="0"/>
              <a:t>w 2017 roku było w Krakowie 98 886 osób powyżej 70 roku życia, podczas gdy w roku 2010 były 86 702 takie osoby</a:t>
            </a:r>
            <a:endParaRPr lang="pl-PL" dirty="0">
              <a:latin typeface="Lato" panose="020F0502020204030203" pitchFamily="34" charset="-18"/>
            </a:endParaRPr>
          </a:p>
          <a:p>
            <a:pPr algn="just"/>
            <a:endParaRPr lang="pl-PL" dirty="0">
              <a:latin typeface="Lato" panose="020F0502020204030203" pitchFamily="34" charset="-18"/>
            </a:endParaRPr>
          </a:p>
        </p:txBody>
      </p:sp>
      <p:sp>
        <p:nvSpPr>
          <p:cNvPr id="4" name="Symbol zastępczy numeru slajdu 3"/>
          <p:cNvSpPr>
            <a:spLocks noGrp="1"/>
          </p:cNvSpPr>
          <p:nvPr>
            <p:ph type="sldNum" sz="quarter" idx="10"/>
          </p:nvPr>
        </p:nvSpPr>
        <p:spPr/>
        <p:txBody>
          <a:bodyPr/>
          <a:lstStyle/>
          <a:p>
            <a:pPr algn="just"/>
            <a:fld id="{3FDD239A-7DDD-4A5C-96DA-3E72ECDBB8DA}" type="slidenum">
              <a:rPr lang="pl-PL" smtClean="0">
                <a:latin typeface="Lato" panose="020F0502020204030203" pitchFamily="34" charset="-18"/>
              </a:rPr>
              <a:pPr algn="just"/>
              <a:t>21</a:t>
            </a:fld>
            <a:endParaRPr lang="pl-PL">
              <a:latin typeface="Lato" panose="020F0502020204030203" pitchFamily="34" charset="-18"/>
            </a:endParaRPr>
          </a:p>
        </p:txBody>
      </p:sp>
    </p:spTree>
    <p:extLst>
      <p:ext uri="{BB962C8B-B14F-4D97-AF65-F5344CB8AC3E}">
        <p14:creationId xmlns:p14="http://schemas.microsoft.com/office/powerpoint/2010/main" val="573383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487488" y="1108075"/>
            <a:ext cx="7400925" cy="5551488"/>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3FDD239A-7DDD-4A5C-96DA-3E72ECDBB8DA}" type="slidenum">
              <a:rPr lang="pl-PL" smtClean="0"/>
              <a:t>22</a:t>
            </a:fld>
            <a:endParaRPr lang="pl-PL"/>
          </a:p>
        </p:txBody>
      </p:sp>
    </p:spTree>
    <p:extLst>
      <p:ext uri="{BB962C8B-B14F-4D97-AF65-F5344CB8AC3E}">
        <p14:creationId xmlns:p14="http://schemas.microsoft.com/office/powerpoint/2010/main" val="128858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3FDD239A-7DDD-4A5C-96DA-3E72ECDBB8DA}" type="slidenum">
              <a:rPr lang="pl-PL" smtClean="0"/>
              <a:t>2</a:t>
            </a:fld>
            <a:endParaRPr lang="pl-PL"/>
          </a:p>
        </p:txBody>
      </p:sp>
    </p:spTree>
    <p:extLst>
      <p:ext uri="{BB962C8B-B14F-4D97-AF65-F5344CB8AC3E}">
        <p14:creationId xmlns:p14="http://schemas.microsoft.com/office/powerpoint/2010/main" val="78563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a:latin typeface="Lato" panose="020F0502020204030203" pitchFamily="34" charset="-18"/>
              </a:rPr>
              <a:t>2. Kraków bliski mieszkańcom - Kreacja i wzmocnienie roli centrów dzielnicowych, poszanowanie przestrzeni wspólnej</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dirty="0">
              <a:latin typeface="Lato" panose="020F0502020204030203" pitchFamily="34" charset="-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a:latin typeface="Lato" panose="020F0502020204030203" pitchFamily="34" charset="-18"/>
              </a:rPr>
              <a:t>7 . Transport - zintegrowany system komunikacji publicznej (w powiązaniu z gminami sąsiednimi)</a:t>
            </a:r>
          </a:p>
          <a:p>
            <a:endParaRPr lang="pl-PL" dirty="0"/>
          </a:p>
        </p:txBody>
      </p:sp>
      <p:sp>
        <p:nvSpPr>
          <p:cNvPr id="4" name="Symbol zastępczy numeru slajdu 3"/>
          <p:cNvSpPr>
            <a:spLocks noGrp="1"/>
          </p:cNvSpPr>
          <p:nvPr>
            <p:ph type="sldNum" sz="quarter" idx="5"/>
          </p:nvPr>
        </p:nvSpPr>
        <p:spPr/>
        <p:txBody>
          <a:bodyPr/>
          <a:lstStyle/>
          <a:p>
            <a:fld id="{54A2177B-5DCF-420B-A396-01C1E6B843B3}" type="slidenum">
              <a:rPr lang="pl-PL" smtClean="0"/>
              <a:t>23</a:t>
            </a:fld>
            <a:endParaRPr lang="pl-PL"/>
          </a:p>
        </p:txBody>
      </p:sp>
    </p:spTree>
    <p:extLst>
      <p:ext uri="{BB962C8B-B14F-4D97-AF65-F5344CB8AC3E}">
        <p14:creationId xmlns:p14="http://schemas.microsoft.com/office/powerpoint/2010/main" val="328456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Poszanowanie przestrzeni wspólnej (uchwała krajobrazowa, śmieci, graffiti)</a:t>
            </a:r>
          </a:p>
          <a:p>
            <a:r>
              <a:rPr lang="pl-PL" dirty="0"/>
              <a:t>Bliskość</a:t>
            </a:r>
            <a:r>
              <a:rPr lang="pl-PL" baseline="0" dirty="0"/>
              <a:t> do komunikacji</a:t>
            </a:r>
          </a:p>
          <a:p>
            <a:r>
              <a:rPr lang="pl-PL" baseline="0" dirty="0"/>
              <a:t>Do centów publicznych</a:t>
            </a:r>
          </a:p>
          <a:p>
            <a:r>
              <a:rPr lang="pl-PL" baseline="0" dirty="0"/>
              <a:t>Bliskość do zieleni</a:t>
            </a:r>
          </a:p>
          <a:p>
            <a:endParaRPr lang="pl-PL" baseline="0" dirty="0"/>
          </a:p>
          <a:p>
            <a:r>
              <a:rPr lang="pl-PL" baseline="0" dirty="0"/>
              <a:t>Centrów miejskich </a:t>
            </a:r>
            <a:r>
              <a:rPr lang="pl-PL" baseline="0" dirty="0" err="1"/>
              <a:t>maks</a:t>
            </a:r>
            <a:r>
              <a:rPr lang="pl-PL" baseline="0" dirty="0"/>
              <a:t> 4 czy więcej!?</a:t>
            </a:r>
          </a:p>
          <a:p>
            <a:r>
              <a:rPr lang="pl-PL" baseline="0" dirty="0"/>
              <a:t>Centrów dzielnicowych </a:t>
            </a:r>
            <a:r>
              <a:rPr lang="pl-PL" baseline="0" dirty="0" err="1"/>
              <a:t>maks</a:t>
            </a:r>
            <a:r>
              <a:rPr lang="pl-PL" baseline="0" dirty="0"/>
              <a:t> 18 – 1 na dzielnicę</a:t>
            </a:r>
          </a:p>
          <a:p>
            <a:r>
              <a:rPr lang="pl-PL" baseline="0" dirty="0"/>
              <a:t>Centrów lokalnych ….</a:t>
            </a:r>
          </a:p>
          <a:p>
            <a:endParaRPr lang="pl-PL" baseline="0" dirty="0"/>
          </a:p>
          <a:p>
            <a:endParaRPr lang="pl-PL" baseline="0" dirty="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177B-5DCF-420B-A396-01C1E6B843B3}"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0946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1" dirty="0"/>
              <a:t>Propozycje lokalizacji urządzeń wodnych i infrastruktury odwodnieniowej </a:t>
            </a:r>
            <a:r>
              <a:rPr lang="pl-PL" b="0" dirty="0"/>
              <a:t>wskazanie na podstawie zalecanych </a:t>
            </a:r>
            <a:r>
              <a:rPr lang="pl-PL" dirty="0"/>
              <a:t>w branżowych opracowaniach związanych z ochroną przed powodzią lub </a:t>
            </a:r>
            <a:r>
              <a:rPr lang="pl-PL" dirty="0" err="1"/>
              <a:t>zalaniami</a:t>
            </a:r>
            <a:r>
              <a:rPr lang="pl-PL" dirty="0"/>
              <a:t> w Krakowie opracowanych w ciągu ostatnich kilku lat</a:t>
            </a:r>
          </a:p>
          <a:p>
            <a:r>
              <a:rPr lang="pl-PL" b="1" dirty="0"/>
              <a:t>Zbiorniki retencyjne </a:t>
            </a:r>
            <a:r>
              <a:rPr lang="pl-PL" dirty="0"/>
              <a:t>– proponuje się 8 nowych zbiorników retencyjnych mających zabezpieczyć miasto przed powodziami </a:t>
            </a:r>
          </a:p>
          <a:p>
            <a:r>
              <a:rPr lang="pl-PL" b="1" dirty="0"/>
              <a:t>Proponowane przepompownie wałowe </a:t>
            </a:r>
            <a:r>
              <a:rPr lang="pl-PL" dirty="0"/>
              <a:t>- Lokalizacje proponowanych przepompowni wałowych zostały</a:t>
            </a:r>
          </a:p>
          <a:p>
            <a:r>
              <a:rPr lang="pl-PL" dirty="0"/>
              <a:t>zaproponowane w miejscach, w których m.in. w trakcie powodzi w 2010 r. dochodziło do</a:t>
            </a:r>
          </a:p>
          <a:p>
            <a:r>
              <a:rPr lang="pl-PL" dirty="0"/>
              <a:t>wylań z cieków przy utrudnionym w takim czasie ujściu wód do Wisły. Proponuje się 9 przepompowni stałych oraz 3 przepompownie mobilne)</a:t>
            </a:r>
          </a:p>
          <a:p>
            <a:r>
              <a:rPr lang="pl-PL" b="1" dirty="0"/>
              <a:t>Zagospodarowanie wód opadowych z planowanych głównych dróg i węzłów komunikacyjnych </a:t>
            </a:r>
            <a:r>
              <a:rPr lang="pl-PL" dirty="0"/>
              <a:t>-  w ciągu następnej dekady planowanych jest w Krakowie szereg istotnych inwestycji drogowych. Koncepcja odwodnienia tych dróg powinna być starannie opracowana na jak najwcześniejszym etapie prac planistycznych i projektowych, gdyż niektóre z pożądanych</a:t>
            </a:r>
          </a:p>
          <a:p>
            <a:r>
              <a:rPr lang="pl-PL" dirty="0"/>
              <a:t>rozwiązań wymagają rezerwy terenowej (np. powierzchniowe zbiorniki </a:t>
            </a:r>
            <a:r>
              <a:rPr lang="pl-PL" dirty="0" err="1"/>
              <a:t>infiltracyjnoretencyjne</a:t>
            </a:r>
            <a:r>
              <a:rPr lang="pl-PL" dirty="0"/>
              <a:t>,</a:t>
            </a:r>
          </a:p>
          <a:p>
            <a:r>
              <a:rPr lang="pl-PL" dirty="0"/>
              <a:t>podczyszczalnie hydrofitowe), inne są możliwe do realizacji tylko przy odpowiedniej różnicy wysokości między pasami jezdni, a pasami zieleni (np. rowy i muldy chłonne, rozsączanie na trawnikach, itp.).</a:t>
            </a:r>
          </a:p>
          <a:p>
            <a:r>
              <a:rPr lang="pl-PL" sz="1200" b="1" i="0" u="none" strike="noStrike" kern="1200" baseline="0" dirty="0">
                <a:solidFill>
                  <a:schemeClr val="tx1"/>
                </a:solidFill>
                <a:latin typeface="+mn-lt"/>
                <a:ea typeface="+mn-ea"/>
                <a:cs typeface="+mn-cs"/>
              </a:rPr>
              <a:t>Potencjalne parki rzeczne i inne formy ochrony przyrody </a:t>
            </a:r>
            <a:r>
              <a:rPr lang="pl-PL" sz="1200" b="0" i="0" u="none" strike="noStrike" kern="1200" baseline="0" dirty="0">
                <a:solidFill>
                  <a:schemeClr val="tx1"/>
                </a:solidFill>
                <a:latin typeface="+mn-lt"/>
                <a:ea typeface="+mn-ea"/>
                <a:cs typeface="+mn-cs"/>
              </a:rPr>
              <a:t>- t</a:t>
            </a:r>
            <a:r>
              <a:rPr lang="pl-PL" dirty="0"/>
              <a:t>akie obszary oprócz niezaprzeczalnych walorów przyrodniczych, krajobrazowych czy rekreacyjnych, mają olbrzymie znaczenie ekohydrologiczne. Propozycje ustanowienia obszarów przejęto z opracowania ZZM.</a:t>
            </a:r>
          </a:p>
          <a:p>
            <a:r>
              <a:rPr lang="pl-PL" b="1" dirty="0"/>
              <a:t>Przekierowanie wód opadowych z dachów na tereny zielone </a:t>
            </a:r>
            <a:r>
              <a:rPr lang="pl-PL" dirty="0"/>
              <a:t>- </a:t>
            </a:r>
            <a:r>
              <a:rPr lang="pl-PL" sz="1200" b="0" i="0" u="none" strike="noStrike" kern="1200" baseline="0" dirty="0">
                <a:solidFill>
                  <a:schemeClr val="tx1"/>
                </a:solidFill>
                <a:latin typeface="+mn-lt"/>
                <a:ea typeface="+mn-ea"/>
                <a:cs typeface="+mn-cs"/>
              </a:rPr>
              <a:t>możliwości wdrażania takich systemów</a:t>
            </a:r>
          </a:p>
          <a:p>
            <a:r>
              <a:rPr lang="pl-PL" sz="1200" b="0" i="0" u="none" strike="noStrike" kern="1200" baseline="0" dirty="0">
                <a:solidFill>
                  <a:schemeClr val="tx1"/>
                </a:solidFill>
                <a:latin typeface="+mn-lt"/>
                <a:ea typeface="+mn-ea"/>
                <a:cs typeface="+mn-cs"/>
              </a:rPr>
              <a:t>w różnych typach przestrzeni miejskiej zależą od wielu czynników, m.in. od charakteru i funkcji zabudowy, struktury własności i pojemności retencyjnej różnych typów przestrzeni miejskich oraz różnych potrzeb w zakresie zagospodarowania przestrzeni publicznej.</a:t>
            </a:r>
            <a:endParaRPr lang="pl-PL" dirty="0"/>
          </a:p>
          <a:p>
            <a:r>
              <a:rPr lang="pl-PL" b="1" dirty="0"/>
              <a:t>Korzystne byłoby zwrócenie uwagi na powiązanie wód deszczowych z potrzebą podlewania zieleni i utrzymania czystości w mieście</a:t>
            </a:r>
            <a:r>
              <a:rPr lang="pl-PL" dirty="0"/>
              <a:t>. W planowaniu przestrzennym może to przekładać się na dążenie do utworzenia większej liczby zbiorników retencyjnych z możliwością poboru wody, projektowanie zieleni o wysokiej jakości uzyskanej dzięki tworzeniu oczek wodnych, odtwarzaniu rowów i zbiorników w parkach i zieleni miejskiej, utrzymaniu możliwie zbliżonego do naturalnego stanu cieków, stymulowaniu powstawania ogrodów deszczowych itd. Działania te dodatkowo sprzyjać będą zwiększeniu bioróżnorodności w zieleni miejskiej.</a:t>
            </a:r>
          </a:p>
          <a:p>
            <a:r>
              <a:rPr lang="pl-PL" b="1" dirty="0"/>
              <a:t>Powiatowy program zwiększenia lesistości Miasta Krakowa na lata 2018-2040 - </a:t>
            </a:r>
            <a:r>
              <a:rPr lang="pl-PL" dirty="0"/>
              <a:t>Biuro Urządzania Lasu i Geodezji Leśnej Oddział w Krakowie (dalej: </a:t>
            </a:r>
            <a:r>
              <a:rPr lang="pl-PL" dirty="0" err="1"/>
              <a:t>BULiGL</a:t>
            </a:r>
            <a:r>
              <a:rPr lang="pl-PL" dirty="0"/>
              <a:t>) przystąpiło do opracowania programu na zlecenie Gminy Miejskiej Kraków w oparciu o Uchwałę Nr XLIV/796/16 Rady Miasta Krakowa z dnia 25 maja 2016 r. </a:t>
            </a:r>
          </a:p>
          <a:p>
            <a:r>
              <a:rPr lang="pl-PL" dirty="0"/>
              <a:t>Program wyznacza zasady i warunki zwiększenia powierzchni lasów na terenie Gminy Miejskiej Kraków, docelowo na poziomie nie mniejszym niż 8% powierzchni gminy.</a:t>
            </a:r>
          </a:p>
          <a:p>
            <a:endParaRPr lang="pl-PL" dirty="0"/>
          </a:p>
          <a:p>
            <a:r>
              <a:rPr lang="pl-PL" sz="1200" b="1" i="0" kern="1200" dirty="0">
                <a:solidFill>
                  <a:schemeClr val="tx1"/>
                </a:solidFill>
                <a:effectLst/>
                <a:latin typeface="+mn-lt"/>
                <a:ea typeface="+mn-ea"/>
                <a:cs typeface="+mn-cs"/>
              </a:rPr>
              <a:t>Proponowana lokalizacja urządzeń wytwarzających energię z odnawialnych źródeł energii – </a:t>
            </a:r>
            <a:r>
              <a:rPr lang="pl-PL" sz="1200" b="0" i="0" kern="1200" dirty="0">
                <a:solidFill>
                  <a:schemeClr val="tx1"/>
                </a:solidFill>
                <a:effectLst/>
                <a:latin typeface="+mn-lt"/>
                <a:ea typeface="+mn-ea"/>
                <a:cs typeface="+mn-cs"/>
              </a:rPr>
              <a:t>obszary wskazane na podstawie zapisów w III tomie Studium, ponad to proponuje się inne lokalizacje OZE przykładowo na Baryczy czy Przylasku </a:t>
            </a:r>
            <a:r>
              <a:rPr lang="pl-PL" sz="1200" b="0" i="0" kern="1200" dirty="0" err="1">
                <a:solidFill>
                  <a:schemeClr val="tx1"/>
                </a:solidFill>
                <a:effectLst/>
                <a:latin typeface="+mn-lt"/>
                <a:ea typeface="+mn-ea"/>
                <a:cs typeface="+mn-cs"/>
              </a:rPr>
              <a:t>Rusieckiem</a:t>
            </a:r>
            <a:r>
              <a:rPr lang="pl-PL" sz="1200" b="0" i="0" kern="1200" dirty="0">
                <a:solidFill>
                  <a:schemeClr val="tx1"/>
                </a:solidFill>
                <a:effectLst/>
                <a:latin typeface="+mn-lt"/>
                <a:ea typeface="+mn-ea"/>
                <a:cs typeface="+mn-cs"/>
              </a:rPr>
              <a:t>. W 1 kwartale 2022 roku gotowa będzie mapa lokalizacji OZE na podstawie zapisów obowiązujących </a:t>
            </a:r>
            <a:r>
              <a:rPr lang="pl-PL" sz="1200" b="0" i="0" kern="1200" dirty="0" err="1">
                <a:solidFill>
                  <a:schemeClr val="tx1"/>
                </a:solidFill>
                <a:effectLst/>
                <a:latin typeface="+mn-lt"/>
                <a:ea typeface="+mn-ea"/>
                <a:cs typeface="+mn-cs"/>
              </a:rPr>
              <a:t>mpzp</a:t>
            </a:r>
            <a:r>
              <a:rPr lang="pl-PL" sz="1200" b="0" i="0" kern="1200" dirty="0">
                <a:solidFill>
                  <a:schemeClr val="tx1"/>
                </a:solidFill>
                <a:effectLst/>
                <a:latin typeface="+mn-lt"/>
                <a:ea typeface="+mn-ea"/>
                <a:cs typeface="+mn-cs"/>
              </a:rPr>
              <a:t> wykonywana w pracowni BP-01.</a:t>
            </a:r>
          </a:p>
          <a:p>
            <a:endParaRPr lang="pl-PL" sz="1200" b="1" i="0" kern="1200" dirty="0">
              <a:solidFill>
                <a:schemeClr val="tx1"/>
              </a:solidFill>
              <a:effectLst/>
              <a:latin typeface="+mn-lt"/>
              <a:ea typeface="+mn-ea"/>
              <a:cs typeface="+mn-cs"/>
            </a:endParaRPr>
          </a:p>
          <a:p>
            <a:r>
              <a:rPr lang="pl-PL" sz="1200" b="1" i="0" kern="1200" dirty="0">
                <a:solidFill>
                  <a:schemeClr val="tx1"/>
                </a:solidFill>
                <a:effectLst/>
                <a:latin typeface="+mn-lt"/>
                <a:ea typeface="+mn-ea"/>
                <a:cs typeface="+mn-cs"/>
              </a:rPr>
              <a:t>Ograniczenie emisji z transportu</a:t>
            </a:r>
          </a:p>
          <a:p>
            <a:r>
              <a:rPr lang="pl-PL" sz="1200" b="0" i="0" kern="1200" dirty="0">
                <a:solidFill>
                  <a:schemeClr val="tx1"/>
                </a:solidFill>
                <a:effectLst/>
                <a:latin typeface="+mn-lt"/>
                <a:ea typeface="+mn-ea"/>
                <a:cs typeface="+mn-cs"/>
              </a:rPr>
              <a:t>W ramach działań naprawczych brany jest pod uwagę także ważny aspekt w kontekście zanieczyszczenia powietrza – transport. Działania obejmują utworzenie w Krakowie </a:t>
            </a:r>
            <a:r>
              <a:rPr lang="pl-PL" sz="1200" b="1" i="0" kern="1200" dirty="0">
                <a:solidFill>
                  <a:schemeClr val="tx1"/>
                </a:solidFill>
                <a:effectLst/>
                <a:latin typeface="+mn-lt"/>
                <a:ea typeface="+mn-ea"/>
                <a:cs typeface="+mn-cs"/>
              </a:rPr>
              <a:t>strefy czystego transportu</a:t>
            </a:r>
            <a:r>
              <a:rPr lang="pl-PL" sz="1200" b="0" i="0" kern="1200" dirty="0">
                <a:solidFill>
                  <a:schemeClr val="tx1"/>
                </a:solidFill>
                <a:effectLst/>
                <a:latin typeface="+mn-lt"/>
                <a:ea typeface="+mn-ea"/>
                <a:cs typeface="+mn-cs"/>
              </a:rPr>
              <a:t> w oparciu o normy emisji Euro. Rekomendowane jest, by w wersji pilotażowej strefa została wyznaczona wewnątrz </a:t>
            </a:r>
            <a:r>
              <a:rPr lang="pl-PL" sz="1200" b="1" i="0" kern="1200" dirty="0">
                <a:solidFill>
                  <a:schemeClr val="tx1"/>
                </a:solidFill>
                <a:effectLst/>
                <a:latin typeface="+mn-lt"/>
                <a:ea typeface="+mn-ea"/>
                <a:cs typeface="+mn-cs"/>
              </a:rPr>
              <a:t>II obwodnicy</a:t>
            </a:r>
            <a:r>
              <a:rPr lang="pl-PL" sz="1200" b="0" i="0" kern="1200" dirty="0">
                <a:solidFill>
                  <a:schemeClr val="tx1"/>
                </a:solidFill>
                <a:effectLst/>
                <a:latin typeface="+mn-lt"/>
                <a:ea typeface="+mn-ea"/>
                <a:cs typeface="+mn-cs"/>
              </a:rPr>
              <a:t>, a w wersji docelowej objęła obszar wewnątrz </a:t>
            </a:r>
            <a:r>
              <a:rPr lang="pl-PL" sz="1200" b="1" i="0" kern="1200" dirty="0">
                <a:solidFill>
                  <a:schemeClr val="tx1"/>
                </a:solidFill>
                <a:effectLst/>
                <a:latin typeface="+mn-lt"/>
                <a:ea typeface="+mn-ea"/>
                <a:cs typeface="+mn-cs"/>
              </a:rPr>
              <a:t>IV obwodnicy</a:t>
            </a:r>
            <a:r>
              <a:rPr lang="pl-PL" sz="1200" b="0" i="0" kern="1200" dirty="0">
                <a:solidFill>
                  <a:schemeClr val="tx1"/>
                </a:solidFill>
                <a:effectLst/>
                <a:latin typeface="+mn-lt"/>
                <a:ea typeface="+mn-ea"/>
                <a:cs typeface="+mn-cs"/>
              </a:rPr>
              <a:t>. Warunki wjazdu do strefy powinny zostać określone w planie wdrożenia przygotowanym przez Urząd Miasta Krakowa. Dla realizacji tego działania wymagane są zmiany w przepisach na poziomie </a:t>
            </a:r>
            <a:r>
              <a:rPr lang="pl-PL" sz="1200" b="0" i="0" kern="1200" dirty="0" err="1">
                <a:solidFill>
                  <a:schemeClr val="tx1"/>
                </a:solidFill>
                <a:effectLst/>
                <a:latin typeface="+mn-lt"/>
                <a:ea typeface="+mn-ea"/>
                <a:cs typeface="+mn-cs"/>
              </a:rPr>
              <a:t>krajowym,wdrożenie</a:t>
            </a:r>
            <a:r>
              <a:rPr lang="pl-PL" sz="1200" b="0" i="0" kern="1200" dirty="0">
                <a:solidFill>
                  <a:schemeClr val="tx1"/>
                </a:solidFill>
                <a:effectLst/>
                <a:latin typeface="+mn-lt"/>
                <a:ea typeface="+mn-ea"/>
                <a:cs typeface="+mn-cs"/>
              </a:rPr>
              <a:t> w Krakowie </a:t>
            </a:r>
            <a:r>
              <a:rPr lang="pl-PL" sz="1200" b="1" i="0" kern="1200" dirty="0">
                <a:solidFill>
                  <a:schemeClr val="tx1"/>
                </a:solidFill>
                <a:effectLst/>
                <a:latin typeface="+mn-lt"/>
                <a:ea typeface="+mn-ea"/>
                <a:cs typeface="+mn-cs"/>
              </a:rPr>
              <a:t>stref Tempo-30</a:t>
            </a:r>
            <a:r>
              <a:rPr lang="pl-PL" sz="1200" b="0" i="0" kern="1200" dirty="0">
                <a:solidFill>
                  <a:schemeClr val="tx1"/>
                </a:solidFill>
                <a:effectLst/>
                <a:latin typeface="+mn-lt"/>
                <a:ea typeface="+mn-ea"/>
                <a:cs typeface="+mn-cs"/>
              </a:rPr>
              <a:t> na wyznaczonych obszarach wewnątrz III obwodnicy miasta,</a:t>
            </a:r>
          </a:p>
          <a:p>
            <a:r>
              <a:rPr lang="pl-PL" sz="1200" b="0" i="0" kern="1200" dirty="0">
                <a:solidFill>
                  <a:schemeClr val="tx1"/>
                </a:solidFill>
                <a:effectLst/>
                <a:latin typeface="+mn-lt"/>
                <a:ea typeface="+mn-ea"/>
                <a:cs typeface="+mn-cs"/>
              </a:rPr>
              <a:t>uruchomienie przez miasto Kraków </a:t>
            </a:r>
            <a:r>
              <a:rPr lang="pl-PL" sz="1200" b="1" i="0" kern="1200" dirty="0">
                <a:solidFill>
                  <a:schemeClr val="tx1"/>
                </a:solidFill>
                <a:effectLst/>
                <a:latin typeface="+mn-lt"/>
                <a:ea typeface="+mn-ea"/>
                <a:cs typeface="+mn-cs"/>
              </a:rPr>
              <a:t>systemu monitorowania emisji z transportu</a:t>
            </a:r>
            <a:r>
              <a:rPr lang="pl-PL" sz="1200" b="0" i="0" kern="1200" dirty="0">
                <a:solidFill>
                  <a:schemeClr val="tx1"/>
                </a:solidFill>
                <a:effectLst/>
                <a:latin typeface="+mn-lt"/>
                <a:ea typeface="+mn-ea"/>
                <a:cs typeface="+mn-cs"/>
              </a:rPr>
              <a:t> obejmującego bieżące informacje charakteryzujące ruch w mieście, opracowanie i przyjęcie w miastach na prawach powiatu </a:t>
            </a:r>
            <a:r>
              <a:rPr lang="pl-PL" sz="1200" b="1" i="0" kern="1200" dirty="0">
                <a:solidFill>
                  <a:schemeClr val="tx1"/>
                </a:solidFill>
                <a:effectLst/>
                <a:latin typeface="+mn-lt"/>
                <a:ea typeface="+mn-ea"/>
                <a:cs typeface="+mn-cs"/>
              </a:rPr>
              <a:t>planów zrównoważonej mobilności miejskiej</a:t>
            </a:r>
            <a:r>
              <a:rPr lang="pl-PL" sz="1200" b="0" i="0" kern="1200" dirty="0">
                <a:solidFill>
                  <a:schemeClr val="tx1"/>
                </a:solidFill>
                <a:effectLst/>
                <a:latin typeface="+mn-lt"/>
                <a:ea typeface="+mn-ea"/>
                <a:cs typeface="+mn-cs"/>
              </a:rPr>
              <a:t> (SUMP) według wytycznych KE, prowadzenie przez Województwo działań, które </a:t>
            </a:r>
            <a:r>
              <a:rPr lang="pl-PL" sz="1200" b="1" i="0" kern="1200" dirty="0">
                <a:solidFill>
                  <a:schemeClr val="tx1"/>
                </a:solidFill>
                <a:effectLst/>
                <a:latin typeface="+mn-lt"/>
                <a:ea typeface="+mn-ea"/>
                <a:cs typeface="+mn-cs"/>
              </a:rPr>
              <a:t>przyspieszą wprowadzenie przepisów krajowych</a:t>
            </a:r>
            <a:r>
              <a:rPr lang="pl-PL" sz="1200" b="0" i="0" kern="1200" dirty="0">
                <a:solidFill>
                  <a:schemeClr val="tx1"/>
                </a:solidFill>
                <a:effectLst/>
                <a:latin typeface="+mn-lt"/>
                <a:ea typeface="+mn-ea"/>
                <a:cs typeface="+mn-cs"/>
              </a:rPr>
              <a:t>, pozwalających na wdrożenie stref czystego transportu w oparciu o normy emisji Euro.</a:t>
            </a:r>
          </a:p>
          <a:p>
            <a:endParaRPr lang="pl-PL" sz="1200" b="0" i="0" kern="1200" dirty="0">
              <a:solidFill>
                <a:schemeClr val="tx1"/>
              </a:solidFill>
              <a:effectLst/>
              <a:latin typeface="+mn-lt"/>
              <a:ea typeface="+mn-ea"/>
              <a:cs typeface="+mn-cs"/>
            </a:endParaRPr>
          </a:p>
          <a:p>
            <a:r>
              <a:rPr lang="pl-PL" dirty="0"/>
              <a:t>Plan adaptacji Miasta Krakowa do zmian klimatu wskazał kierunek i główne problemy związane ze zmieniającym się klimatem miasta. </a:t>
            </a:r>
          </a:p>
          <a:p>
            <a:r>
              <a:rPr lang="pl-PL" dirty="0"/>
              <a:t>Przy przygotowywaniu dokumentu Studium należy wziąć pod uwagę rekomendacje, które w znaczący sposób przyczynią do lepszej kontroli i modernizacji tkanki miejskiej, aby ograniczyć negatywny wpływ klimatu miasta i zmieniających się uwarunkowań klimatycznych, jednocześnie wykorzystując zachodzące zmiany na korzyść miasta </a:t>
            </a:r>
          </a:p>
          <a:p>
            <a:endParaRPr lang="pl-P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4A7"/>
                </a:solidFill>
                <a:effectLst/>
                <a:uLnTx/>
                <a:uFillTx/>
                <a:latin typeface="Lato" panose="020F0502020204030203" pitchFamily="34" charset="-18"/>
                <a:ea typeface="+mn-ea"/>
                <a:cs typeface="+mn-cs"/>
              </a:rPr>
              <a:t>Intensywne opady i burze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ograniczenie powierzchni nieprzepuszczalnych w mieście lub ich rozszczelnienie,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 zwiększanie powierzchni terenów zielonych – zalesienia, stosowanie zielonych dachów i elewacji oraz innych rozwiązań z zakresu błękitno-zielonej infrastruktury,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zwiększanie naturalnej retencji, rozbudowa kanalizacji na terenach zalewowych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 wprowadzanie odpowiednich wytycznych planistycznych w zakresie powierzchni biologicznie czynnej .</a:t>
            </a:r>
          </a:p>
          <a:p>
            <a:endParaRPr lang="pl-PL" sz="1200" b="0" i="0" kern="1200" dirty="0">
              <a:solidFill>
                <a:schemeClr val="tx1"/>
              </a:solidFill>
              <a:effectLst/>
              <a:latin typeface="+mn-lt"/>
              <a:ea typeface="+mn-ea"/>
              <a:cs typeface="+mn-cs"/>
            </a:endParaRPr>
          </a:p>
          <a:p>
            <a:endParaRPr lang="pl-P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4A7"/>
                </a:solidFill>
                <a:effectLst/>
                <a:uLnTx/>
                <a:uFillTx/>
                <a:latin typeface="Lato" panose="020F0502020204030203" pitchFamily="34" charset="-18"/>
                <a:ea typeface="+mn-ea"/>
                <a:cs typeface="+mn-cs"/>
              </a:rPr>
              <a:t>Powodzie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zwiększenie retencji zbiornikowej  i polderowej,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budowa suchych zbiorników przeciwpowodziowych na dopływach Wisły,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ograniczenie zabudowy na terenach zalewowych.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4A7"/>
                </a:solidFill>
                <a:effectLst/>
                <a:uLnTx/>
                <a:uFillTx/>
                <a:latin typeface="Lato" panose="020F0502020204030203" pitchFamily="34" charset="-18"/>
                <a:ea typeface="+mn-ea"/>
                <a:cs typeface="+mn-cs"/>
              </a:rPr>
              <a:t>Wysokie temperatury</a:t>
            </a:r>
            <a:endPar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ograniczanie wpływu miejskiej wyspy ciepła poprzez wprowadzenie kolorystyki elewacji i dachów, niebieskiej infrastruktury,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zwiększanie powierzchni terenów zielonych,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tworzenie zielonych ciągów pieszo-rowerowych łączących dzielnice z centrum miasta,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ochrona obszarów regeneracji powietrza.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4A7"/>
                </a:solidFill>
                <a:effectLst/>
                <a:uLnTx/>
                <a:uFillTx/>
                <a:latin typeface="Lato" panose="020F0502020204030203" pitchFamily="34" charset="-18"/>
                <a:ea typeface="+mn-ea"/>
                <a:cs typeface="+mn-cs"/>
              </a:rPr>
              <a:t>Niskie temperatury</a:t>
            </a:r>
            <a:endPar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dostosowanie systemu komunikacji publicznej,</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 termomodernizacja budynków,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aktywna pomoc społeczna – przeciwdziałanie ubóstwu energetycznemu</a:t>
            </a:r>
          </a:p>
          <a:p>
            <a:endParaRPr lang="pl-P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4A7"/>
                </a:solidFill>
                <a:effectLst/>
                <a:uLnTx/>
                <a:uFillTx/>
                <a:latin typeface="Lato" panose="020F0502020204030203" pitchFamily="34" charset="-18"/>
                <a:ea typeface="+mn-ea"/>
                <a:cs typeface="+mn-cs"/>
              </a:rPr>
              <a:t>Smog, koncentracja zanieczyszczeń powietrza</a:t>
            </a:r>
            <a:endPar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zabezpieczenie systemu przewietrzania Miasta  i wprowadzanie odpowiednich wytycznych planistycznych w zakresie powierzchni biologicznie czynnej,</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budowa systemu ograniczania niskiej emisji komunalnej w Mieście,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modyfikacja systemu organizacji ruchu pojazdów spalinowych,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wyznaczenie miejsc lokalizacji dużych farm fotowoltaicznych,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12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wyznaczenie punktów segregacji odpadów.</a:t>
            </a:r>
          </a:p>
          <a:p>
            <a:endParaRPr lang="pl-PL" dirty="0"/>
          </a:p>
          <a:p>
            <a:endParaRPr lang="pl-PL" dirty="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177B-5DCF-420B-A396-01C1E6B843B3}"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4974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endParaRPr lang="pl-PL" dirty="0">
              <a:latin typeface="Lato" panose="020F0502020204030203" pitchFamily="34" charset="-18"/>
            </a:endParaRPr>
          </a:p>
        </p:txBody>
      </p:sp>
      <p:sp>
        <p:nvSpPr>
          <p:cNvPr id="4" name="Symbol zastępczy numeru slajdu 3"/>
          <p:cNvSpPr>
            <a:spLocks noGrp="1"/>
          </p:cNvSpPr>
          <p:nvPr>
            <p:ph type="sldNum" sz="quarter" idx="10"/>
          </p:nvPr>
        </p:nvSpPr>
        <p:spPr/>
        <p:txBody>
          <a:bodyPr/>
          <a:lstStyle/>
          <a:p>
            <a:pPr algn="just"/>
            <a:fld id="{3FDD239A-7DDD-4A5C-96DA-3E72ECDBB8DA}" type="slidenum">
              <a:rPr lang="pl-PL" smtClean="0">
                <a:latin typeface="Lato" panose="020F0502020204030203" pitchFamily="34" charset="-18"/>
              </a:rPr>
              <a:pPr algn="just"/>
              <a:t>26</a:t>
            </a:fld>
            <a:endParaRPr lang="pl-PL">
              <a:latin typeface="Lato" panose="020F0502020204030203" pitchFamily="34" charset="-18"/>
            </a:endParaRPr>
          </a:p>
        </p:txBody>
      </p:sp>
    </p:spTree>
    <p:extLst>
      <p:ext uri="{BB962C8B-B14F-4D97-AF65-F5344CB8AC3E}">
        <p14:creationId xmlns:p14="http://schemas.microsoft.com/office/powerpoint/2010/main" val="3124931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pl-PL" sz="1200" b="1" dirty="0"/>
              <a:t>Zintegrowany system komunikacji publicznej</a:t>
            </a:r>
          </a:p>
          <a:p>
            <a:pPr algn="just"/>
            <a:r>
              <a:rPr lang="pl-PL" sz="1200" dirty="0"/>
              <a:t>pozwala na swobodne przesiadki między różnymi środkami transportu (tramwaj, kolej, </a:t>
            </a:r>
            <a:r>
              <a:rPr lang="pl-PL" sz="1200" dirty="0" err="1"/>
              <a:t>premetro</a:t>
            </a:r>
            <a:r>
              <a:rPr lang="pl-PL" sz="1200" dirty="0"/>
              <a:t>, autobus). Dobrze zorganizowany system doprowadzi do sytuacji, w której mieszkańcy będą wybierać komunikację publiczną zamiast indywidualnych środków transportu. </a:t>
            </a:r>
          </a:p>
          <a:p>
            <a:endParaRPr lang="pl-PL" dirty="0"/>
          </a:p>
        </p:txBody>
      </p:sp>
      <p:sp>
        <p:nvSpPr>
          <p:cNvPr id="4" name="Symbol zastępczy numeru slajdu 3"/>
          <p:cNvSpPr>
            <a:spLocks noGrp="1"/>
          </p:cNvSpPr>
          <p:nvPr>
            <p:ph type="sldNum" sz="quarter" idx="5"/>
          </p:nvPr>
        </p:nvSpPr>
        <p:spPr/>
        <p:txBody>
          <a:bodyPr/>
          <a:lstStyle/>
          <a:p>
            <a:fld id="{54A2177B-5DCF-420B-A396-01C1E6B843B3}" type="slidenum">
              <a:rPr lang="pl-PL" smtClean="0"/>
              <a:t>27</a:t>
            </a:fld>
            <a:endParaRPr lang="pl-PL"/>
          </a:p>
        </p:txBody>
      </p:sp>
    </p:spTree>
    <p:extLst>
      <p:ext uri="{BB962C8B-B14F-4D97-AF65-F5344CB8AC3E}">
        <p14:creationId xmlns:p14="http://schemas.microsoft.com/office/powerpoint/2010/main" val="3376807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177B-5DCF-420B-A396-01C1E6B843B3}"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965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Cele ochrony struktury urbanistycznej:</a:t>
            </a:r>
          </a:p>
          <a:p>
            <a:r>
              <a:rPr lang="pl-PL" dirty="0"/>
              <a:t>Ochrona przestrzeni w obszarze UNESCO</a:t>
            </a:r>
          </a:p>
          <a:p>
            <a:r>
              <a:rPr lang="pl-PL" dirty="0"/>
              <a:t>Jak chronić pomniki historii?</a:t>
            </a:r>
          </a:p>
          <a:p>
            <a:r>
              <a:rPr lang="pl-PL" dirty="0"/>
              <a:t>Jak rozwijać parki kulturowe?</a:t>
            </a:r>
          </a:p>
          <a:p>
            <a:endParaRPr lang="pl-PL" dirty="0"/>
          </a:p>
          <a:p>
            <a:r>
              <a:rPr lang="pl-PL" dirty="0"/>
              <a:t>Wytypowanie osiedli i struktur urbanistycznych do ochrony + ew. uzupełnienia programem usługowym z analizą czy można tam dopełniać układ urbanistyczny inną zabudową. (osiedle Podwawelskie) -&gt; Czy możemy założyć że większość z tych osiedli objęta jest </a:t>
            </a:r>
            <a:r>
              <a:rPr lang="pl-PL" dirty="0" err="1"/>
              <a:t>mpzp</a:t>
            </a:r>
            <a:r>
              <a:rPr lang="pl-PL" dirty="0"/>
              <a:t>?!</a:t>
            </a:r>
          </a:p>
          <a:p>
            <a:endParaRPr lang="pl-PL" dirty="0"/>
          </a:p>
          <a:p>
            <a:r>
              <a:rPr lang="pl-PL" dirty="0"/>
              <a:t>Jak harmonijnie rozwijać strukturę urbanistyczną?</a:t>
            </a:r>
          </a:p>
          <a:p>
            <a:endParaRPr lang="pl-PL" dirty="0"/>
          </a:p>
          <a:p>
            <a:r>
              <a:rPr lang="pl-PL" dirty="0"/>
              <a:t>Jak eksponować najważniejsze obiekty w krajobrazie miasta? Jak rozwijać lub chronić kluczowe punkty widokowe?</a:t>
            </a:r>
          </a:p>
        </p:txBody>
      </p:sp>
      <p:sp>
        <p:nvSpPr>
          <p:cNvPr id="4" name="Symbol zastępczy numeru slajdu 3"/>
          <p:cNvSpPr>
            <a:spLocks noGrp="1"/>
          </p:cNvSpPr>
          <p:nvPr>
            <p:ph type="sldNum" sz="quarter" idx="5"/>
          </p:nvPr>
        </p:nvSpPr>
        <p:spPr/>
        <p:txBody>
          <a:bodyPr/>
          <a:lstStyle/>
          <a:p>
            <a:fld id="{54A2177B-5DCF-420B-A396-01C1E6B843B3}" type="slidenum">
              <a:rPr lang="pl-PL" smtClean="0"/>
              <a:t>29</a:t>
            </a:fld>
            <a:endParaRPr lang="pl-PL"/>
          </a:p>
        </p:txBody>
      </p:sp>
    </p:spTree>
    <p:extLst>
      <p:ext uri="{BB962C8B-B14F-4D97-AF65-F5344CB8AC3E}">
        <p14:creationId xmlns:p14="http://schemas.microsoft.com/office/powerpoint/2010/main" val="4164354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177B-5DCF-420B-A396-01C1E6B843B3}"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8117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100" b="1" dirty="0">
                <a:solidFill>
                  <a:srgbClr val="0064A7"/>
                </a:solidFill>
                <a:latin typeface="Lato" panose="020F0502020204030203" pitchFamily="34" charset="-18"/>
              </a:rPr>
              <a:t>INWESTYCJE WPŁYWAJĄCE NA ROZWÓJ FUNKCJI METROPOLITALNYCH: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100" b="0" i="0" u="sng" strike="noStrike" kern="1200" cap="none" spc="0" normalizeH="0" baseline="0" noProof="0" dirty="0">
                <a:ln>
                  <a:noFill/>
                </a:ln>
                <a:solidFill>
                  <a:srgbClr val="0064A7"/>
                </a:solidFill>
                <a:effectLst/>
                <a:uLnTx/>
                <a:uFillTx/>
                <a:latin typeface="Lato" panose="020F0502020204030203" pitchFamily="34" charset="-18"/>
                <a:ea typeface="+mn-ea"/>
                <a:cs typeface="+mn-cs"/>
              </a:rPr>
              <a:t>KRAKOWSKIE CENTRUM MUZYKI</a:t>
            </a:r>
            <a:endParaRPr kumimoji="0" lang="pl-PL" sz="1100" b="1" i="0" u="none" strike="noStrike" kern="1200" cap="none" spc="0" normalizeH="0" baseline="0" noProof="0" dirty="0">
              <a:ln>
                <a:noFill/>
              </a:ln>
              <a:solidFill>
                <a:srgbClr val="0064A7"/>
              </a:solidFill>
              <a:effectLst/>
              <a:uLnTx/>
              <a:uFillTx/>
              <a:latin typeface="Lato" panose="020F0502020204030203" pitchFamily="34" charset="-18"/>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1100" b="0" i="0" u="none" strike="noStrike" kern="1200" cap="none" spc="0" normalizeH="0" baseline="0" noProof="0" dirty="0">
                <a:ln>
                  <a:noFill/>
                </a:ln>
                <a:solidFill>
                  <a:srgbClr val="0064A7"/>
                </a:solidFill>
                <a:effectLst/>
                <a:uLnTx/>
                <a:uFillTx/>
                <a:latin typeface="Lato" panose="020F0502020204030203" pitchFamily="34" charset="-18"/>
                <a:ea typeface="+mn-ea"/>
                <a:cs typeface="+mn-cs"/>
              </a:rPr>
              <a:t>Inwestycja o priorytetowym znaczeniu dla rozwoju funkcji metropolitalnej Krakowa planowana przy ul. Piastowskiej 20.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1100" b="0" i="0" u="none" strike="noStrike" kern="1200" cap="none" spc="0" normalizeH="0" baseline="0" noProof="0" dirty="0">
                <a:ln>
                  <a:noFill/>
                </a:ln>
                <a:solidFill>
                  <a:srgbClr val="0064A7"/>
                </a:solidFill>
                <a:effectLst/>
                <a:uLnTx/>
                <a:uFillTx/>
                <a:latin typeface="Lato" panose="020F0502020204030203" pitchFamily="34" charset="-18"/>
                <a:ea typeface="+mn-ea"/>
                <a:cs typeface="+mn-cs"/>
              </a:rPr>
              <a:t>Zakłada powstanie kompleksu, będącego miejscem o wysokich walorach akustycznych i architektonicznych, przeznaczonego dla działalności </a:t>
            </a:r>
            <a:r>
              <a:rPr lang="pl-PL" sz="1100" dirty="0">
                <a:solidFill>
                  <a:srgbClr val="0064A7"/>
                </a:solidFill>
                <a:latin typeface="Lato" panose="020F0502020204030203" pitchFamily="34" charset="-18"/>
              </a:rPr>
              <a:t>a</a:t>
            </a:r>
            <a:r>
              <a:rPr kumimoji="0" lang="pl-PL" sz="1100" b="0" i="0" u="none" strike="noStrike" kern="1200" cap="none" spc="0" normalizeH="0" baseline="0" noProof="0" dirty="0" err="1">
                <a:ln>
                  <a:noFill/>
                </a:ln>
                <a:solidFill>
                  <a:srgbClr val="0064A7"/>
                </a:solidFill>
                <a:effectLst/>
                <a:uLnTx/>
                <a:uFillTx/>
                <a:latin typeface="Lato" panose="020F0502020204030203" pitchFamily="34" charset="-18"/>
                <a:ea typeface="+mn-ea"/>
                <a:cs typeface="+mn-cs"/>
              </a:rPr>
              <a:t>rtystycznej</a:t>
            </a:r>
            <a:r>
              <a:rPr lang="pl-PL" sz="1100" dirty="0">
                <a:solidFill>
                  <a:srgbClr val="0064A7"/>
                </a:solidFill>
                <a:latin typeface="Lato" panose="020F0502020204030203" pitchFamily="34" charset="-18"/>
              </a:rPr>
              <a:t>, szkoleniowej oraz edukacyjnej. </a:t>
            </a:r>
            <a:endParaRPr kumimoji="0" lang="pl-PL" sz="1100" b="0" i="0" u="none" strike="noStrike" kern="1200" cap="none" spc="0" normalizeH="0" baseline="0" noProof="0" dirty="0">
              <a:ln>
                <a:noFill/>
              </a:ln>
              <a:solidFill>
                <a:srgbClr val="0064A7"/>
              </a:solidFill>
              <a:effectLst/>
              <a:uLnTx/>
              <a:uFillTx/>
              <a:latin typeface="Lato" panose="020F0502020204030203" pitchFamily="34" charset="-18"/>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100" dirty="0">
                <a:solidFill>
                  <a:srgbClr val="0064A7"/>
                </a:solidFill>
                <a:latin typeface="Lato" panose="020F0502020204030203" pitchFamily="34" charset="-18"/>
              </a:rPr>
              <a:t>Obiekt wyposażony będzie m.in. w nowoczesną salę koncertową z widownią dla 1000 widzów, scenę dla 120 muzyków, balkon na 80 osobowy chór, aulę dla 300 osób, wielofunkcyjne sale prób, pomieszczenia biurowe miejskich orkiestr, garderoby, tzw. przestrzeń kreatywną przeznaczoną na cele edukacyjne.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pl-PL" sz="1100" b="0" u="sng" dirty="0">
                <a:solidFill>
                  <a:srgbClr val="0064A7"/>
                </a:solidFill>
                <a:latin typeface="Lato" panose="020F0502020204030203" pitchFamily="34" charset="-18"/>
              </a:rPr>
              <a:t>MAŁOPOLSKIE CENTRUM NAUKI COGITEON</a:t>
            </a:r>
            <a:endParaRPr kumimoji="0" lang="pl-PL" sz="1100" b="0" i="0" u="sng" strike="noStrike" kern="1200" cap="none" spc="0" normalizeH="0" baseline="0" noProof="0" dirty="0">
              <a:ln>
                <a:noFill/>
              </a:ln>
              <a:solidFill>
                <a:srgbClr val="0064A7"/>
              </a:solidFill>
              <a:effectLst/>
              <a:uLnTx/>
              <a:uFillTx/>
              <a:latin typeface="Lato" panose="020F0502020204030203" pitchFamily="34" charset="-18"/>
              <a:ea typeface="+mn-ea"/>
              <a:cs typeface="+mn-cs"/>
            </a:endParaRPr>
          </a:p>
          <a:p>
            <a:pPr marL="171450" marR="0" lvl="0" indent="-1714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pl-PL" sz="1100" b="0" i="0" u="none" strike="noStrike" kern="1200" cap="none" spc="0" normalizeH="0" baseline="0" noProof="0" dirty="0">
                <a:ln>
                  <a:noFill/>
                </a:ln>
                <a:solidFill>
                  <a:srgbClr val="0064A7"/>
                </a:solidFill>
                <a:effectLst/>
                <a:uLnTx/>
                <a:uFillTx/>
                <a:latin typeface="Lato" panose="020F0502020204030203" pitchFamily="34" charset="-18"/>
                <a:ea typeface="+mn-ea"/>
                <a:cs typeface="+mn-cs"/>
              </a:rPr>
              <a:t>Inwestycja planowana przy al. gen. T. Bora-Komorowskiego.</a:t>
            </a:r>
            <a:endParaRPr lang="pl-PL" sz="1100" dirty="0">
              <a:solidFill>
                <a:srgbClr val="0064A7"/>
              </a:solidFill>
              <a:latin typeface="Lato" panose="020F0502020204030203" pitchFamily="34" charset="-18"/>
            </a:endParaRPr>
          </a:p>
          <a:p>
            <a:pPr marL="171450" marR="0" lvl="0" indent="-1714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pl-PL" sz="1100" b="0" i="0" u="none" strike="noStrike" kern="1200" cap="none" spc="0" normalizeH="0" baseline="0" noProof="0" dirty="0">
                <a:ln>
                  <a:noFill/>
                </a:ln>
                <a:solidFill>
                  <a:srgbClr val="0064A7"/>
                </a:solidFill>
                <a:effectLst/>
                <a:uLnTx/>
                <a:uFillTx/>
                <a:latin typeface="Lato" panose="020F0502020204030203" pitchFamily="34" charset="-18"/>
                <a:ea typeface="+mn-ea"/>
                <a:cs typeface="+mn-cs"/>
              </a:rPr>
              <a:t>Zakłada powstanie nowoczesnego i innowacyjnego kompleksu, będącego miejscem współpracy pomiędzy ośrodkami i organizacjami różnych dziedzin, która przyczyni się do rozwoju oferty edukacyjnej i kulturalnej regionu.</a:t>
            </a:r>
          </a:p>
          <a:p>
            <a:pPr marL="171450" marR="0" lvl="0" indent="-1714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pl-PL" sz="1100" dirty="0">
                <a:solidFill>
                  <a:srgbClr val="0064A7"/>
                </a:solidFill>
                <a:latin typeface="Lato" panose="020F0502020204030203" pitchFamily="34" charset="-18"/>
              </a:rPr>
              <a:t>Obiekt wyposażony będzie m.in. w specjalistyczne laboratoria, sale do pokazów naukowych,  przestrzenie przeznaczone na wystawy czasowe oraz stałe interaktywne ekspozycje.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400" b="0" i="0" u="sng" strike="noStrike" kern="1200" cap="none" spc="0" normalizeH="0" baseline="0" noProof="0" dirty="0">
                <a:ln>
                  <a:noFill/>
                </a:ln>
                <a:solidFill>
                  <a:srgbClr val="0064A7"/>
                </a:solidFill>
                <a:effectLst/>
                <a:uLnTx/>
                <a:uFillTx/>
                <a:latin typeface="Lato" panose="020F0502020204030203" pitchFamily="34" charset="-18"/>
                <a:ea typeface="+mn-ea"/>
                <a:cs typeface="+mn-cs"/>
              </a:rPr>
              <a:t>CENTRUM LITERATURY I JĘZYKA PLANETA LEM</a:t>
            </a:r>
          </a:p>
          <a:p>
            <a:pPr marL="171450" marR="0" lvl="0" indent="-1714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pl-PL" sz="1100" b="0" i="0" u="none" strike="noStrike" kern="1200" cap="none" spc="0" normalizeH="0" baseline="0" noProof="0" dirty="0">
                <a:ln>
                  <a:noFill/>
                </a:ln>
                <a:solidFill>
                  <a:srgbClr val="0064A7"/>
                </a:solidFill>
                <a:effectLst/>
                <a:uLnTx/>
                <a:uFillTx/>
                <a:latin typeface="Lato" panose="020F0502020204030203" pitchFamily="34" charset="-18"/>
                <a:ea typeface="+mn-ea"/>
                <a:cs typeface="+mn-cs"/>
              </a:rPr>
              <a:t>Inwestycja planowana przy ul. Na Zjeździe 8 w budynku dawnego Składu Solnego z 1787 r. </a:t>
            </a:r>
            <a:endParaRPr kumimoji="0" lang="pl-PL" sz="1100" b="0" i="0" u="none" strike="noStrike" kern="1200" cap="none" spc="0" normalizeH="0" baseline="0" noProof="0" dirty="0">
              <a:ln>
                <a:noFill/>
              </a:ln>
              <a:solidFill>
                <a:srgbClr val="FF0000"/>
              </a:solidFill>
              <a:effectLst/>
              <a:uLnTx/>
              <a:uFillTx/>
              <a:latin typeface="Lato" panose="020F0502020204030203" pitchFamily="34" charset="-18"/>
              <a:ea typeface="+mn-ea"/>
              <a:cs typeface="+mn-cs"/>
            </a:endParaRPr>
          </a:p>
          <a:p>
            <a:pPr marL="171450" marR="0" lvl="0" indent="-1714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pl-PL" sz="1100" b="0" i="0" u="none" strike="noStrike" kern="1200" cap="none" spc="0" normalizeH="0" baseline="0" noProof="0" dirty="0">
                <a:ln>
                  <a:noFill/>
                </a:ln>
                <a:solidFill>
                  <a:srgbClr val="0064A7"/>
                </a:solidFill>
                <a:effectLst/>
                <a:uLnTx/>
                <a:uFillTx/>
                <a:latin typeface="Lato" panose="020F0502020204030203" pitchFamily="34" charset="-18"/>
                <a:ea typeface="+mn-ea"/>
                <a:cs typeface="+mn-cs"/>
              </a:rPr>
              <a:t>Zakłada powstanie pierwszego w Polsce wielofunkcyjnego centrum literackiego, będącego miejscem organizacji festiwali i spotkań literackich oraz całorocznych programów edukacji językowej i literackiej.</a:t>
            </a:r>
            <a:endParaRPr kumimoji="0" lang="pl-PL" sz="1100" b="0" i="0" u="none" strike="noStrike" kern="1200" cap="none" spc="0" normalizeH="0" baseline="0" noProof="0" dirty="0">
              <a:ln>
                <a:noFill/>
              </a:ln>
              <a:solidFill>
                <a:srgbClr val="FF0000"/>
              </a:solidFill>
              <a:effectLst/>
              <a:uLnTx/>
              <a:uFillTx/>
              <a:latin typeface="Lato" panose="020F0502020204030203" pitchFamily="34" charset="-18"/>
              <a:ea typeface="+mn-ea"/>
              <a:cs typeface="+mn-cs"/>
            </a:endParaRPr>
          </a:p>
          <a:p>
            <a:pPr marL="171450" marR="0" lvl="0" indent="-1714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pl-PL" sz="1100" b="0" i="0" u="none" strike="noStrike" kern="1200" cap="none" spc="0" normalizeH="0" baseline="0" noProof="0" dirty="0">
                <a:ln>
                  <a:noFill/>
                </a:ln>
                <a:solidFill>
                  <a:srgbClr val="0064A7"/>
                </a:solidFill>
                <a:effectLst/>
                <a:uLnTx/>
                <a:uFillTx/>
                <a:latin typeface="Lato" panose="020F0502020204030203" pitchFamily="34" charset="-18"/>
                <a:ea typeface="+mn-ea"/>
                <a:cs typeface="+mn-cs"/>
              </a:rPr>
              <a:t>Obiekt wyposażony będzie m.in. w salę spotkań literackich, </a:t>
            </a:r>
            <a:r>
              <a:rPr kumimoji="0" lang="pl-PL" sz="1100" b="0" i="0" u="none" strike="noStrike" kern="1200" cap="none" spc="0" normalizeH="0" baseline="0" noProof="0" dirty="0" err="1">
                <a:ln>
                  <a:noFill/>
                </a:ln>
                <a:solidFill>
                  <a:srgbClr val="0064A7"/>
                </a:solidFill>
                <a:effectLst/>
                <a:uLnTx/>
                <a:uFillTx/>
                <a:latin typeface="Lato" panose="020F0502020204030203" pitchFamily="34" charset="-18"/>
                <a:ea typeface="+mn-ea"/>
                <a:cs typeface="+mn-cs"/>
              </a:rPr>
              <a:t>mediatekę</a:t>
            </a:r>
            <a:r>
              <a:rPr kumimoji="0" lang="pl-PL" sz="1100" b="0" i="0" u="none" strike="noStrike" kern="1200" cap="none" spc="0" normalizeH="0" baseline="0" noProof="0" dirty="0">
                <a:ln>
                  <a:noFill/>
                </a:ln>
                <a:solidFill>
                  <a:srgbClr val="0064A7"/>
                </a:solidFill>
                <a:effectLst/>
                <a:uLnTx/>
                <a:uFillTx/>
                <a:latin typeface="Lato" panose="020F0502020204030203" pitchFamily="34" charset="-18"/>
                <a:ea typeface="+mn-ea"/>
                <a:cs typeface="+mn-cs"/>
              </a:rPr>
              <a:t>, pracownię multimedialną, czytelnię, kawiarnio-księgarnię, przestrzenie wystawiennicze.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100" b="0" i="0" u="sng" strike="noStrike" kern="1200" cap="none" spc="0" normalizeH="0" baseline="0" noProof="0" dirty="0">
                <a:ln>
                  <a:noFill/>
                </a:ln>
                <a:solidFill>
                  <a:srgbClr val="0064A7"/>
                </a:solidFill>
                <a:effectLst/>
                <a:uLnTx/>
                <a:uFillTx/>
                <a:latin typeface="Lato" panose="020F0502020204030203" pitchFamily="34" charset="-18"/>
                <a:ea typeface="+mn-ea"/>
                <a:cs typeface="+mn-cs"/>
              </a:rPr>
              <a:t>MUZEUM WYSPIAŃSKIEGO</a:t>
            </a:r>
          </a:p>
          <a:p>
            <a:pPr marL="171450" marR="0" lvl="0" indent="-1714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pl-PL" sz="1100" b="0" i="0" u="none" strike="noStrike" kern="1200" cap="none" spc="0" normalizeH="0" baseline="0" noProof="0" dirty="0">
                <a:ln>
                  <a:noFill/>
                </a:ln>
                <a:solidFill>
                  <a:srgbClr val="0064A7"/>
                </a:solidFill>
                <a:effectLst/>
                <a:uLnTx/>
                <a:uFillTx/>
                <a:latin typeface="Lato" panose="020F0502020204030203" pitchFamily="34" charset="-18"/>
                <a:ea typeface="+mn-ea"/>
                <a:cs typeface="+mn-cs"/>
              </a:rPr>
              <a:t>Inwestycja planowana przy al. 3 Maja 1 w sąsiedztwie Gmachu Głównym Muzeum Narodowego w Krakowie.</a:t>
            </a:r>
          </a:p>
          <a:p>
            <a:pPr marL="171450" marR="0" lvl="0" indent="-1714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pl-PL" sz="1100" b="0" i="0" u="none" strike="noStrike" kern="1200" cap="none" spc="0" normalizeH="0" baseline="0" noProof="0" dirty="0">
                <a:ln>
                  <a:noFill/>
                </a:ln>
                <a:solidFill>
                  <a:srgbClr val="0064A7"/>
                </a:solidFill>
                <a:effectLst/>
                <a:uLnTx/>
                <a:uFillTx/>
                <a:latin typeface="Lato" panose="020F0502020204030203" pitchFamily="34" charset="-18"/>
                <a:ea typeface="+mn-ea"/>
                <a:cs typeface="+mn-cs"/>
              </a:rPr>
              <a:t>Zakłada powstanie nowoczesnego budynku, wyposażonego w przestrzeń ekspozycyjną przeznaczoną na wystawy stałe prezentujące kolekcję dzieł Stanisława Wyspiańskiego liczącą przeszło 1100 eksponatów oraz na wystawy czasowe, a także bibliotekę, kawiarnię, sklepik muzealny,  pomieszczenia administracyjne i techniczne.</a:t>
            </a:r>
          </a:p>
          <a:p>
            <a:pPr marL="171450" marR="0" lvl="0" indent="-1714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pl-PL" sz="1100" b="0" i="0" u="none" strike="noStrike" kern="1200" cap="none" spc="0" normalizeH="0" baseline="0" noProof="0" dirty="0">
              <a:ln>
                <a:noFill/>
              </a:ln>
              <a:solidFill>
                <a:srgbClr val="0064A7"/>
              </a:solidFill>
              <a:effectLst/>
              <a:uLnTx/>
              <a:uFillTx/>
              <a:latin typeface="Lato" panose="020F0502020204030203" pitchFamily="34" charset="-18"/>
              <a:ea typeface="+mn-ea"/>
              <a:cs typeface="+mn-cs"/>
            </a:endParaRPr>
          </a:p>
          <a:p>
            <a:pPr marL="171450" marR="0" lvl="0" indent="-1714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pl-PL" sz="1100" b="0" i="0" u="none" strike="noStrike" kern="1200" cap="none" spc="0" normalizeH="0" baseline="0" noProof="0" dirty="0">
              <a:ln>
                <a:noFill/>
              </a:ln>
              <a:solidFill>
                <a:srgbClr val="0064A7"/>
              </a:solidFill>
              <a:effectLst/>
              <a:uLnTx/>
              <a:uFillTx/>
              <a:latin typeface="Lato" panose="020F0502020204030203" pitchFamily="34" charset="-18"/>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pl-PL" sz="1100" b="0" i="0" u="none" strike="noStrike" kern="1200" cap="none" spc="0" normalizeH="0" baseline="0" noProof="0" dirty="0">
              <a:ln>
                <a:noFill/>
              </a:ln>
              <a:solidFill>
                <a:srgbClr val="0064A7"/>
              </a:solidFill>
              <a:effectLst/>
              <a:uLnTx/>
              <a:uFillTx/>
              <a:latin typeface="Lato" panose="020F0502020204030203" pitchFamily="34" charset="-18"/>
              <a:ea typeface="+mn-ea"/>
              <a:cs typeface="+mn-cs"/>
            </a:endParaRPr>
          </a:p>
          <a:p>
            <a:pPr marL="171450" indent="-171450">
              <a:buFont typeface="Wingdings" panose="05000000000000000000" pitchFamily="2" charset="2"/>
              <a:buChar char="§"/>
            </a:pPr>
            <a:endParaRPr lang="pl-PL" dirty="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177B-5DCF-420B-A396-01C1E6B843B3}"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3082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Poszanowanie przestrzeni wspólnej (uchwała krajobrazowa, śmieci, graffiti)</a:t>
            </a:r>
          </a:p>
          <a:p>
            <a:r>
              <a:rPr lang="pl-PL" dirty="0"/>
              <a:t>Bliskość</a:t>
            </a:r>
            <a:r>
              <a:rPr lang="pl-PL" baseline="0" dirty="0"/>
              <a:t> do komunikacji</a:t>
            </a:r>
          </a:p>
          <a:p>
            <a:r>
              <a:rPr lang="pl-PL" baseline="0" dirty="0"/>
              <a:t>Do centów publicznych</a:t>
            </a:r>
          </a:p>
          <a:p>
            <a:r>
              <a:rPr lang="pl-PL" baseline="0" dirty="0"/>
              <a:t>Bliskość do zieleni</a:t>
            </a:r>
          </a:p>
          <a:p>
            <a:endParaRPr lang="pl-PL" baseline="0" dirty="0"/>
          </a:p>
          <a:p>
            <a:r>
              <a:rPr lang="pl-PL" baseline="0" dirty="0"/>
              <a:t>Centrów miejskich </a:t>
            </a:r>
            <a:r>
              <a:rPr lang="pl-PL" baseline="0" dirty="0" err="1"/>
              <a:t>maks</a:t>
            </a:r>
            <a:r>
              <a:rPr lang="pl-PL" baseline="0" dirty="0"/>
              <a:t> 4 czy więcej!?</a:t>
            </a:r>
          </a:p>
          <a:p>
            <a:r>
              <a:rPr lang="pl-PL" baseline="0" dirty="0"/>
              <a:t>Centrów dzielnicowych </a:t>
            </a:r>
            <a:r>
              <a:rPr lang="pl-PL" baseline="0" dirty="0" err="1"/>
              <a:t>maks</a:t>
            </a:r>
            <a:r>
              <a:rPr lang="pl-PL" baseline="0" dirty="0"/>
              <a:t> 18 – 1 na dzielnicę</a:t>
            </a:r>
          </a:p>
          <a:p>
            <a:r>
              <a:rPr lang="pl-PL" baseline="0" dirty="0"/>
              <a:t>Centrów lokalnych ….</a:t>
            </a:r>
          </a:p>
          <a:p>
            <a:endParaRPr lang="pl-PL" baseline="0" dirty="0"/>
          </a:p>
          <a:p>
            <a:endParaRPr lang="pl-PL" baseline="0" dirty="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177B-5DCF-420B-A396-01C1E6B843B3}"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6597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487488" y="1108075"/>
            <a:ext cx="7400925" cy="5551488"/>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3FDD239A-7DDD-4A5C-96DA-3E72ECDBB8DA}" type="slidenum">
              <a:rPr lang="pl-PL" smtClean="0"/>
              <a:t>3</a:t>
            </a:fld>
            <a:endParaRPr lang="pl-PL"/>
          </a:p>
        </p:txBody>
      </p:sp>
    </p:spTree>
    <p:extLst>
      <p:ext uri="{BB962C8B-B14F-4D97-AF65-F5344CB8AC3E}">
        <p14:creationId xmlns:p14="http://schemas.microsoft.com/office/powerpoint/2010/main" val="1061004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487488" y="1108075"/>
            <a:ext cx="7400925" cy="5551488"/>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3FDD239A-7DDD-4A5C-96DA-3E72ECDBB8DA}" type="slidenum">
              <a:rPr lang="pl-PL" smtClean="0"/>
              <a:t>33</a:t>
            </a:fld>
            <a:endParaRPr lang="pl-PL"/>
          </a:p>
        </p:txBody>
      </p:sp>
    </p:spTree>
    <p:extLst>
      <p:ext uri="{BB962C8B-B14F-4D97-AF65-F5344CB8AC3E}">
        <p14:creationId xmlns:p14="http://schemas.microsoft.com/office/powerpoint/2010/main" val="128858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lvl="0" algn="just"/>
            <a:r>
              <a:rPr lang="pl-PL" sz="1200" b="1" dirty="0">
                <a:latin typeface="Lato" panose="020F0502020204030203" pitchFamily="34" charset="-18"/>
              </a:rPr>
              <a:t>Art.9 </a:t>
            </a:r>
          </a:p>
          <a:p>
            <a:pPr marL="720725" lvl="0" indent="-720725" algn="just"/>
            <a:r>
              <a:rPr lang="pl-PL" sz="1200" b="1" dirty="0">
                <a:latin typeface="Lato" panose="020F0502020204030203" pitchFamily="34" charset="-18"/>
              </a:rPr>
              <a:t>ust. 1. 	</a:t>
            </a:r>
            <a:r>
              <a:rPr lang="pl-PL" sz="1200" dirty="0">
                <a:latin typeface="Lato" panose="020F0502020204030203" pitchFamily="34" charset="-18"/>
              </a:rPr>
              <a:t>W celu określenia polityki przestrzennej gminy, w tym lokalnych zasad zagospodarowania przestrzennego, rada gminy podejmuje uchwałę o przystąpieniu do sporządzania studium uwarunkowań i kierunków zagospodarowania przestrzennego gminy, zwanego dalej "studium".</a:t>
            </a:r>
          </a:p>
          <a:p>
            <a:pPr marL="720725" lvl="0" indent="-720725" algn="just"/>
            <a:endParaRPr lang="pl-PL" sz="1200" dirty="0">
              <a:latin typeface="Lato" panose="020F0502020204030203" pitchFamily="34" charset="-18"/>
            </a:endParaRPr>
          </a:p>
          <a:p>
            <a:pPr marL="720725" lvl="0" indent="-720725" algn="just"/>
            <a:r>
              <a:rPr lang="pl-PL" sz="1200" b="1" dirty="0">
                <a:latin typeface="Lato" panose="020F0502020204030203" pitchFamily="34" charset="-18"/>
              </a:rPr>
              <a:t>ust. 5. </a:t>
            </a:r>
            <a:r>
              <a:rPr lang="pl-PL" sz="1200" dirty="0">
                <a:latin typeface="Lato" panose="020F0502020204030203" pitchFamily="34" charset="-18"/>
              </a:rPr>
              <a:t>	Studium nie jest aktem prawa miejscowego</a:t>
            </a:r>
          </a:p>
          <a:p>
            <a:pPr algn="just"/>
            <a:endParaRPr lang="pl-PL" dirty="0">
              <a:latin typeface="Lato" panose="020F0502020204030203" pitchFamily="34" charset="-18"/>
            </a:endParaRPr>
          </a:p>
          <a:p>
            <a:pPr algn="just"/>
            <a:r>
              <a:rPr lang="pl-PL" dirty="0">
                <a:latin typeface="Lato" panose="020F0502020204030203" pitchFamily="34" charset="-18"/>
              </a:rPr>
              <a:t>Strategia Rozwoju Krakowa „Tu chcę żyć. Kraków 2030.” Uchwała NR XCIV/2449/18 Rady Miasta Krakowa z dnia 7 lutego 2018 r.</a:t>
            </a:r>
          </a:p>
          <a:p>
            <a:pPr algn="just"/>
            <a:endParaRPr lang="pl-PL" dirty="0">
              <a:latin typeface="Lato" panose="020F0502020204030203" pitchFamily="34" charset="-18"/>
            </a:endParaRPr>
          </a:p>
        </p:txBody>
      </p:sp>
      <p:sp>
        <p:nvSpPr>
          <p:cNvPr id="4" name="Symbol zastępczy numeru slajdu 3"/>
          <p:cNvSpPr>
            <a:spLocks noGrp="1"/>
          </p:cNvSpPr>
          <p:nvPr>
            <p:ph type="sldNum" sz="quarter" idx="10"/>
          </p:nvPr>
        </p:nvSpPr>
        <p:spPr/>
        <p:txBody>
          <a:bodyPr/>
          <a:lstStyle/>
          <a:p>
            <a:pPr algn="just"/>
            <a:fld id="{3FDD239A-7DDD-4A5C-96DA-3E72ECDBB8DA}" type="slidenum">
              <a:rPr lang="pl-PL" smtClean="0">
                <a:latin typeface="Lato" panose="020F0502020204030203" pitchFamily="34" charset="-18"/>
              </a:rPr>
              <a:pPr algn="just"/>
              <a:t>4</a:t>
            </a:fld>
            <a:endParaRPr lang="pl-PL">
              <a:latin typeface="Lato" panose="020F0502020204030203" pitchFamily="34" charset="-18"/>
            </a:endParaRPr>
          </a:p>
        </p:txBody>
      </p:sp>
    </p:spTree>
    <p:extLst>
      <p:ext uri="{BB962C8B-B14F-4D97-AF65-F5344CB8AC3E}">
        <p14:creationId xmlns:p14="http://schemas.microsoft.com/office/powerpoint/2010/main" val="1254182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ymbol zastępczy obrazu slajdu 1"/>
          <p:cNvSpPr>
            <a:spLocks noGrp="1" noRot="1" noChangeAspect="1" noTextEdit="1"/>
          </p:cNvSpPr>
          <p:nvPr>
            <p:ph type="sldImg"/>
          </p:nvPr>
        </p:nvSpPr>
        <p:spPr bwMode="auto">
          <a:xfrm>
            <a:off x="565150" y="196850"/>
            <a:ext cx="5692775" cy="4270375"/>
          </a:xfrm>
          <a:noFill/>
          <a:ln>
            <a:solidFill>
              <a:srgbClr val="000000"/>
            </a:solidFill>
            <a:miter lim="800000"/>
            <a:headEnd/>
            <a:tailEnd/>
          </a:ln>
        </p:spPr>
      </p:sp>
      <p:sp>
        <p:nvSpPr>
          <p:cNvPr id="38915" name="Symbol zastępczy notatek 2"/>
          <p:cNvSpPr>
            <a:spLocks noGrp="1"/>
          </p:cNvSpPr>
          <p:nvPr>
            <p:ph type="body" idx="1"/>
          </p:nvPr>
        </p:nvSpPr>
        <p:spPr bwMode="auto">
          <a:noFill/>
        </p:spPr>
        <p:txBody>
          <a:bodyPr vert="horz" wrap="square" numCol="1" anchor="t" anchorCtr="0" compatLnSpc="1">
            <a:prstTxWarp prst="textNoShape">
              <a:avLst/>
            </a:prstTxWarp>
          </a:bodyPr>
          <a:lstStyle/>
          <a:p>
            <a:pPr algn="just">
              <a:spcBef>
                <a:spcPct val="0"/>
              </a:spcBef>
            </a:pPr>
            <a:r>
              <a:rPr lang="pl-PL" dirty="0">
                <a:solidFill>
                  <a:srgbClr val="000000"/>
                </a:solidFill>
              </a:rPr>
              <a:t>Mając na uwadze podstawową rolę Studium opracowane zostały:</a:t>
            </a:r>
          </a:p>
          <a:p>
            <a:pPr algn="just">
              <a:spcBef>
                <a:spcPct val="0"/>
              </a:spcBef>
            </a:pPr>
            <a:r>
              <a:rPr lang="pl-PL" dirty="0">
                <a:solidFill>
                  <a:srgbClr val="000000"/>
                </a:solidFill>
              </a:rPr>
              <a:t>Uwarunkowania (Tom I)</a:t>
            </a:r>
          </a:p>
          <a:p>
            <a:pPr algn="just">
              <a:spcBef>
                <a:spcPct val="0"/>
              </a:spcBef>
            </a:pPr>
            <a:r>
              <a:rPr lang="pl-PL" dirty="0">
                <a:solidFill>
                  <a:srgbClr val="000000"/>
                </a:solidFill>
              </a:rPr>
              <a:t>Zasady i kierunki polityki przestrzennej (Tom II)</a:t>
            </a:r>
          </a:p>
          <a:p>
            <a:pPr algn="just">
              <a:spcBef>
                <a:spcPct val="0"/>
              </a:spcBef>
            </a:pPr>
            <a:r>
              <a:rPr lang="pl-PL" dirty="0">
                <a:solidFill>
                  <a:srgbClr val="000000"/>
                </a:solidFill>
              </a:rPr>
              <a:t>Wytyczne do planów miejscowych (Tom III)</a:t>
            </a:r>
          </a:p>
          <a:p>
            <a:pPr algn="just">
              <a:spcBef>
                <a:spcPct val="0"/>
              </a:spcBef>
            </a:pPr>
            <a:endParaRPr lang="pl-PL" dirty="0">
              <a:solidFill>
                <a:srgbClr val="000000"/>
              </a:solidFill>
            </a:endParaRPr>
          </a:p>
          <a:p>
            <a:pPr indent="441325">
              <a:buFont typeface="Corbel" pitchFamily="34" charset="0"/>
              <a:buAutoNum type="romanUcPeriod"/>
              <a:tabLst>
                <a:tab pos="441325" algn="l"/>
              </a:tabLst>
            </a:pPr>
            <a:endParaRPr lang="pl-PL" sz="1000" dirty="0">
              <a:solidFill>
                <a:srgbClr val="000000"/>
              </a:solidFill>
              <a:latin typeface="+mj-lt"/>
            </a:endParaRPr>
          </a:p>
          <a:p>
            <a:pPr marL="0" indent="0">
              <a:buFont typeface="Corbel" pitchFamily="34" charset="0"/>
              <a:buNone/>
              <a:tabLst>
                <a:tab pos="441325" algn="l"/>
              </a:tabLst>
            </a:pPr>
            <a:endParaRPr lang="pl-PL" sz="1000" dirty="0">
              <a:latin typeface="+mj-lt"/>
            </a:endParaRPr>
          </a:p>
        </p:txBody>
      </p:sp>
      <p:sp>
        <p:nvSpPr>
          <p:cNvPr id="38916" name="Symbol zastępczy numeru slajdu 3"/>
          <p:cNvSpPr>
            <a:spLocks noGrp="1"/>
          </p:cNvSpPr>
          <p:nvPr>
            <p:ph type="sldNum" sz="quarter" idx="4294967295"/>
          </p:nvPr>
        </p:nvSpPr>
        <p:spPr bwMode="auto">
          <a:xfrm>
            <a:off x="3850533" y="9428223"/>
            <a:ext cx="2946057" cy="496100"/>
          </a:xfrm>
          <a:prstGeom prst="rect">
            <a:avLst/>
          </a:prstGeom>
          <a:noFill/>
          <a:ln>
            <a:miter lim="800000"/>
            <a:headEnd/>
            <a:tailEnd/>
          </a:ln>
        </p:spPr>
        <p:txBody>
          <a:bodyPr/>
          <a:lstStyle/>
          <a:p>
            <a:fld id="{1251B660-2E1B-46E5-A908-4A786AC1C3CB}" type="slidenum">
              <a:rPr lang="en-US"/>
              <a:pPr/>
              <a:t>5</a:t>
            </a:fld>
            <a:endParaRPr lang="en-US"/>
          </a:p>
        </p:txBody>
      </p:sp>
    </p:spTree>
    <p:extLst>
      <p:ext uri="{BB962C8B-B14F-4D97-AF65-F5344CB8AC3E}">
        <p14:creationId xmlns:p14="http://schemas.microsoft.com/office/powerpoint/2010/main" val="1272205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pl-PL" dirty="0">
                <a:latin typeface="Lato" panose="020F0502020204030203" pitchFamily="34" charset="-18"/>
              </a:rPr>
              <a:t>W dniu 24 stycznia 2018 r. Rada Miasta Krakowa podjęła uchwałę w sprawie przystąpienia do sporządzania „Studium uwarunkowań i kierunków zagospodarowania przestrzennego  Miasta Krakowa”.</a:t>
            </a:r>
          </a:p>
          <a:p>
            <a:pPr algn="just"/>
            <a:endParaRPr lang="pl-PL" dirty="0">
              <a:latin typeface="Lato" panose="020F0502020204030203" pitchFamily="34" charset="-18"/>
            </a:endParaRPr>
          </a:p>
        </p:txBody>
      </p:sp>
      <p:sp>
        <p:nvSpPr>
          <p:cNvPr id="4" name="Symbol zastępczy numeru slajdu 3"/>
          <p:cNvSpPr>
            <a:spLocks noGrp="1"/>
          </p:cNvSpPr>
          <p:nvPr>
            <p:ph type="sldNum" sz="quarter" idx="10"/>
          </p:nvPr>
        </p:nvSpPr>
        <p:spPr/>
        <p:txBody>
          <a:bodyPr/>
          <a:lstStyle/>
          <a:p>
            <a:pPr algn="just"/>
            <a:fld id="{3FDD239A-7DDD-4A5C-96DA-3E72ECDBB8DA}" type="slidenum">
              <a:rPr lang="pl-PL" smtClean="0">
                <a:latin typeface="Lato" panose="020F0502020204030203" pitchFamily="34" charset="-18"/>
              </a:rPr>
              <a:pPr algn="just"/>
              <a:t>6</a:t>
            </a:fld>
            <a:endParaRPr lang="pl-PL">
              <a:latin typeface="Lato" panose="020F0502020204030203" pitchFamily="34" charset="-18"/>
            </a:endParaRPr>
          </a:p>
        </p:txBody>
      </p:sp>
    </p:spTree>
    <p:extLst>
      <p:ext uri="{BB962C8B-B14F-4D97-AF65-F5344CB8AC3E}">
        <p14:creationId xmlns:p14="http://schemas.microsoft.com/office/powerpoint/2010/main" val="1627286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ymbol zastępczy obrazu slajdu 1"/>
          <p:cNvSpPr>
            <a:spLocks noGrp="1" noRot="1" noChangeAspect="1" noTextEdit="1"/>
          </p:cNvSpPr>
          <p:nvPr>
            <p:ph type="sldImg"/>
          </p:nvPr>
        </p:nvSpPr>
        <p:spPr bwMode="auto">
          <a:xfrm>
            <a:off x="565150" y="196850"/>
            <a:ext cx="5692775" cy="4270375"/>
          </a:xfrm>
          <a:noFill/>
          <a:ln>
            <a:solidFill>
              <a:srgbClr val="000000"/>
            </a:solidFill>
            <a:miter lim="800000"/>
            <a:headEnd/>
            <a:tailEnd/>
          </a:ln>
        </p:spPr>
      </p:sp>
      <p:sp>
        <p:nvSpPr>
          <p:cNvPr id="95235" name="Symbol zastępczy notatek 2"/>
          <p:cNvSpPr>
            <a:spLocks noGrp="1"/>
          </p:cNvSpPr>
          <p:nvPr>
            <p:ph type="body" idx="1"/>
          </p:nvPr>
        </p:nvSpPr>
        <p:spPr bwMode="auto">
          <a:noFill/>
        </p:spPr>
        <p:txBody>
          <a:bodyPr vert="horz" wrap="square" lIns="60250" tIns="30125" rIns="60250" bIns="30125" numCol="1" anchor="t" anchorCtr="0" compatLnSpc="1">
            <a:prstTxWarp prst="textNoShape">
              <a:avLst/>
            </a:prstTxWarp>
          </a:bodyPr>
          <a:lstStyle/>
          <a:p>
            <a:pPr algn="just"/>
            <a:r>
              <a:rPr lang="pl-PL" dirty="0">
                <a:latin typeface="Lato" panose="020F0502020204030203" pitchFamily="34" charset="-18"/>
              </a:rPr>
              <a:t>9 powodów sporządzania nowego Studium</a:t>
            </a:r>
          </a:p>
        </p:txBody>
      </p:sp>
    </p:spTree>
    <p:extLst>
      <p:ext uri="{BB962C8B-B14F-4D97-AF65-F5344CB8AC3E}">
        <p14:creationId xmlns:p14="http://schemas.microsoft.com/office/powerpoint/2010/main" val="513107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a:solidFill>
                  <a:schemeClr val="tx1"/>
                </a:solidFill>
                <a:effectLst/>
                <a:latin typeface="+mn-lt"/>
                <a:ea typeface="+mn-ea"/>
                <a:cs typeface="+mn-cs"/>
              </a:rPr>
              <a:t>Przez cały okres składania wniosków czyli od 23 lutego 2018 r. a 1 kwietnia 2019 r. złożono 14 404 wnioski. Wioski często było wielowątkowe i wielopostulatowe zawierały łącznie 143 466 postulatów. </a:t>
            </a:r>
          </a:p>
          <a:p>
            <a:r>
              <a:rPr lang="pl-PL" sz="1200" b="1" kern="1200" dirty="0">
                <a:solidFill>
                  <a:schemeClr val="tx1"/>
                </a:solidFill>
                <a:effectLst/>
                <a:latin typeface="+mn-lt"/>
                <a:ea typeface="+mn-ea"/>
                <a:cs typeface="+mn-cs"/>
              </a:rPr>
              <a:t>43 % wniosków złożonych przez Mieszkańców do opracowywanego projektu Studium, dotyczyło ustalenia przeznaczenia terenów pod zabudowę mieszkaniową. </a:t>
            </a:r>
            <a:r>
              <a:rPr lang="pl-PL" sz="1200" kern="1200" dirty="0">
                <a:solidFill>
                  <a:schemeClr val="tx1"/>
                </a:solidFill>
                <a:effectLst/>
                <a:latin typeface="+mn-lt"/>
                <a:ea typeface="+mn-ea"/>
                <a:cs typeface="+mn-cs"/>
              </a:rPr>
              <a:t>Pozostałe wnioski odnosiły się do zagadnień z zakresu zieleni (50 %), usług, komunikacji oraz infrastruktury technicznej (5 %), natomiast bez wskazania kierunku złożono 2 % wniosków.</a:t>
            </a:r>
          </a:p>
        </p:txBody>
      </p:sp>
      <p:sp>
        <p:nvSpPr>
          <p:cNvPr id="4" name="Symbol zastępczy numeru slajdu 3"/>
          <p:cNvSpPr>
            <a:spLocks noGrp="1"/>
          </p:cNvSpPr>
          <p:nvPr>
            <p:ph type="sldNum" sz="quarter" idx="10"/>
          </p:nvPr>
        </p:nvSpPr>
        <p:spPr/>
        <p:txBody>
          <a:bodyPr/>
          <a:lstStyle/>
          <a:p>
            <a:fld id="{54A2177B-5DCF-420B-A396-01C1E6B843B3}" type="slidenum">
              <a:rPr lang="pl-PL" smtClean="0"/>
              <a:t>9</a:t>
            </a:fld>
            <a:endParaRPr lang="pl-PL"/>
          </a:p>
        </p:txBody>
      </p:sp>
    </p:spTree>
    <p:extLst>
      <p:ext uri="{BB962C8B-B14F-4D97-AF65-F5344CB8AC3E}">
        <p14:creationId xmlns:p14="http://schemas.microsoft.com/office/powerpoint/2010/main" val="2772192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defTabSz="1376208">
              <a:defRPr/>
            </a:pPr>
            <a:r>
              <a:rPr lang="pl-PL" dirty="0">
                <a:latin typeface="Lato" panose="020F0502020204030203" pitchFamily="34" charset="-18"/>
              </a:rPr>
              <a:t>2. Kraków bliski mieszkańcom - Kreacja i wzmocnienie roli centrów dzielnicowych, poszanowanie przestrzeni wspólnej</a:t>
            </a:r>
          </a:p>
          <a:p>
            <a:pPr defTabSz="1376208">
              <a:defRPr/>
            </a:pPr>
            <a:endParaRPr lang="pl-PL" dirty="0">
              <a:latin typeface="Lato" panose="020F0502020204030203" pitchFamily="34" charset="-18"/>
            </a:endParaRPr>
          </a:p>
          <a:p>
            <a:pPr defTabSz="1376208">
              <a:defRPr/>
            </a:pPr>
            <a:r>
              <a:rPr lang="pl-PL" dirty="0">
                <a:latin typeface="Lato" panose="020F0502020204030203" pitchFamily="34" charset="-18"/>
              </a:rPr>
              <a:t>7 . Transport - zintegrowany system komunikacji publicznej (w powiązaniu z gminami sąsiednimi)</a:t>
            </a:r>
          </a:p>
          <a:p>
            <a:endParaRPr lang="pl-PL" dirty="0"/>
          </a:p>
        </p:txBody>
      </p:sp>
      <p:sp>
        <p:nvSpPr>
          <p:cNvPr id="4" name="Symbol zastępczy numeru slajdu 3"/>
          <p:cNvSpPr>
            <a:spLocks noGrp="1"/>
          </p:cNvSpPr>
          <p:nvPr>
            <p:ph type="sldNum" sz="quarter" idx="5"/>
          </p:nvPr>
        </p:nvSpPr>
        <p:spPr/>
        <p:txBody>
          <a:bodyPr/>
          <a:lstStyle/>
          <a:p>
            <a:fld id="{54A2177B-5DCF-420B-A396-01C1E6B843B3}" type="slidenum">
              <a:rPr lang="pl-PL" smtClean="0"/>
              <a:t>10</a:t>
            </a:fld>
            <a:endParaRPr lang="pl-PL"/>
          </a:p>
        </p:txBody>
      </p:sp>
    </p:spTree>
    <p:extLst>
      <p:ext uri="{BB962C8B-B14F-4D97-AF65-F5344CB8AC3E}">
        <p14:creationId xmlns:p14="http://schemas.microsoft.com/office/powerpoint/2010/main" val="1806546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7"/>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DC9B7ECB-663F-44A3-A2BA-7D2D0C49C9D9}" type="datetimeFigureOut">
              <a:rPr lang="pl-PL" smtClean="0"/>
              <a:t>16.05.2022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8E6D025-A394-4D23-965A-931F1E86DD09}" type="slidenum">
              <a:rPr lang="pl-PL" smtClean="0"/>
              <a:t>‹#›</a:t>
            </a:fld>
            <a:endParaRPr lang="pl-PL"/>
          </a:p>
        </p:txBody>
      </p:sp>
    </p:spTree>
    <p:extLst>
      <p:ext uri="{BB962C8B-B14F-4D97-AF65-F5344CB8AC3E}">
        <p14:creationId xmlns:p14="http://schemas.microsoft.com/office/powerpoint/2010/main" val="2043579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DC9B7ECB-663F-44A3-A2BA-7D2D0C49C9D9}" type="datetimeFigureOut">
              <a:rPr lang="pl-PL" smtClean="0"/>
              <a:t>16.05.2022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8E6D025-A394-4D23-965A-931F1E86DD09}" type="slidenum">
              <a:rPr lang="pl-PL" smtClean="0"/>
              <a:t>‹#›</a:t>
            </a:fld>
            <a:endParaRPr lang="pl-PL"/>
          </a:p>
        </p:txBody>
      </p:sp>
    </p:spTree>
    <p:extLst>
      <p:ext uri="{BB962C8B-B14F-4D97-AF65-F5344CB8AC3E}">
        <p14:creationId xmlns:p14="http://schemas.microsoft.com/office/powerpoint/2010/main" val="3458483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40"/>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40"/>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DC9B7ECB-663F-44A3-A2BA-7D2D0C49C9D9}" type="datetimeFigureOut">
              <a:rPr lang="pl-PL" smtClean="0"/>
              <a:t>16.05.2022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8E6D025-A394-4D23-965A-931F1E86DD09}" type="slidenum">
              <a:rPr lang="pl-PL" smtClean="0"/>
              <a:t>‹#›</a:t>
            </a:fld>
            <a:endParaRPr lang="pl-PL"/>
          </a:p>
        </p:txBody>
      </p:sp>
    </p:spTree>
    <p:extLst>
      <p:ext uri="{BB962C8B-B14F-4D97-AF65-F5344CB8AC3E}">
        <p14:creationId xmlns:p14="http://schemas.microsoft.com/office/powerpoint/2010/main" val="1779268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ytuł i zawartość">
    <p:spTree>
      <p:nvGrpSpPr>
        <p:cNvPr id="1" name=""/>
        <p:cNvGrpSpPr/>
        <p:nvPr/>
      </p:nvGrpSpPr>
      <p:grpSpPr>
        <a:xfrm>
          <a:off x="0" y="0"/>
          <a:ext cx="0" cy="0"/>
          <a:chOff x="0" y="0"/>
          <a:chExt cx="0" cy="0"/>
        </a:xfrm>
      </p:grpSpPr>
      <p:sp>
        <p:nvSpPr>
          <p:cNvPr id="4" name="Symbol zastępczy daty 3"/>
          <p:cNvSpPr>
            <a:spLocks noGrp="1"/>
          </p:cNvSpPr>
          <p:nvPr>
            <p:ph type="dt" sz="half" idx="10"/>
          </p:nvPr>
        </p:nvSpPr>
        <p:spPr/>
        <p:txBody>
          <a:bodyPr/>
          <a:lstStyle/>
          <a:p>
            <a:fld id="{D11A7A1E-5CB5-4EB3-B612-B7E543F2144C}" type="datetime1">
              <a:rPr lang="pl-PL" smtClean="0"/>
              <a:pPr/>
              <a:t>16.05.2022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
        <p:nvSpPr>
          <p:cNvPr id="8" name="Prostokąt 7"/>
          <p:cNvSpPr/>
          <p:nvPr userDrawn="1"/>
        </p:nvSpPr>
        <p:spPr>
          <a:xfrm>
            <a:off x="0" y="0"/>
            <a:ext cx="9144000" cy="548680"/>
          </a:xfrm>
          <a:prstGeom prst="rect">
            <a:avLst/>
          </a:prstGeom>
          <a:solidFill>
            <a:srgbClr val="253E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800"/>
          </a:p>
        </p:txBody>
      </p:sp>
    </p:spTree>
    <p:extLst>
      <p:ext uri="{BB962C8B-B14F-4D97-AF65-F5344CB8AC3E}">
        <p14:creationId xmlns:p14="http://schemas.microsoft.com/office/powerpoint/2010/main" val="3255225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ytuł i zawartość">
    <p:spTree>
      <p:nvGrpSpPr>
        <p:cNvPr id="1" name=""/>
        <p:cNvGrpSpPr/>
        <p:nvPr/>
      </p:nvGrpSpPr>
      <p:grpSpPr>
        <a:xfrm>
          <a:off x="0" y="0"/>
          <a:ext cx="0" cy="0"/>
          <a:chOff x="0" y="0"/>
          <a:chExt cx="0" cy="0"/>
        </a:xfrm>
      </p:grpSpPr>
      <p:sp>
        <p:nvSpPr>
          <p:cNvPr id="4" name="Symbol zastępczy daty 3"/>
          <p:cNvSpPr>
            <a:spLocks noGrp="1"/>
          </p:cNvSpPr>
          <p:nvPr>
            <p:ph type="dt" sz="half" idx="10"/>
          </p:nvPr>
        </p:nvSpPr>
        <p:spPr/>
        <p:txBody>
          <a:bodyPr/>
          <a:lstStyle/>
          <a:p>
            <a:fld id="{0A479419-413C-4ED2-981C-599C4F87AADF}" type="datetime1">
              <a:rPr lang="pl-PL" smtClean="0"/>
              <a:t>16.05.2022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
        <p:nvSpPr>
          <p:cNvPr id="8" name="Prostokąt 7"/>
          <p:cNvSpPr/>
          <p:nvPr userDrawn="1"/>
        </p:nvSpPr>
        <p:spPr>
          <a:xfrm>
            <a:off x="0" y="0"/>
            <a:ext cx="9144000" cy="548680"/>
          </a:xfrm>
          <a:prstGeom prst="rect">
            <a:avLst/>
          </a:prstGeom>
          <a:solidFill>
            <a:srgbClr val="253E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800"/>
          </a:p>
        </p:txBody>
      </p:sp>
    </p:spTree>
    <p:extLst>
      <p:ext uri="{BB962C8B-B14F-4D97-AF65-F5344CB8AC3E}">
        <p14:creationId xmlns:p14="http://schemas.microsoft.com/office/powerpoint/2010/main" val="64248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ytuł i zawartość">
    <p:spTree>
      <p:nvGrpSpPr>
        <p:cNvPr id="1" name=""/>
        <p:cNvGrpSpPr/>
        <p:nvPr/>
      </p:nvGrpSpPr>
      <p:grpSpPr>
        <a:xfrm>
          <a:off x="0" y="0"/>
          <a:ext cx="0" cy="0"/>
          <a:chOff x="0" y="0"/>
          <a:chExt cx="0" cy="0"/>
        </a:xfrm>
      </p:grpSpPr>
      <p:sp>
        <p:nvSpPr>
          <p:cNvPr id="4" name="Symbol zastępczy daty 3"/>
          <p:cNvSpPr>
            <a:spLocks noGrp="1"/>
          </p:cNvSpPr>
          <p:nvPr>
            <p:ph type="dt" sz="half" idx="10"/>
          </p:nvPr>
        </p:nvSpPr>
        <p:spPr/>
        <p:txBody>
          <a:bodyPr/>
          <a:lstStyle/>
          <a:p>
            <a:fld id="{0A479419-413C-4ED2-981C-599C4F87AADF}" type="datetime1">
              <a:rPr lang="pl-PL" smtClean="0"/>
              <a:t>16.05.2022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
        <p:nvSpPr>
          <p:cNvPr id="8" name="Prostokąt 7"/>
          <p:cNvSpPr/>
          <p:nvPr userDrawn="1"/>
        </p:nvSpPr>
        <p:spPr>
          <a:xfrm>
            <a:off x="0" y="0"/>
            <a:ext cx="9144000" cy="548680"/>
          </a:xfrm>
          <a:prstGeom prst="rect">
            <a:avLst/>
          </a:prstGeom>
          <a:solidFill>
            <a:srgbClr val="253E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800"/>
          </a:p>
        </p:txBody>
      </p:sp>
    </p:spTree>
    <p:extLst>
      <p:ext uri="{BB962C8B-B14F-4D97-AF65-F5344CB8AC3E}">
        <p14:creationId xmlns:p14="http://schemas.microsoft.com/office/powerpoint/2010/main" val="214053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D17FA3B-C404-4317-B0BC-953931111309}" type="datetimeFigureOut">
              <a:rPr lang="pl-PL" smtClean="0"/>
              <a:pPr/>
              <a:t>16.05.2022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
        <p:nvSpPr>
          <p:cNvPr id="7" name="Pięciokąt 6"/>
          <p:cNvSpPr/>
          <p:nvPr userDrawn="1"/>
        </p:nvSpPr>
        <p:spPr>
          <a:xfrm rot="10800000">
            <a:off x="5004048" y="44624"/>
            <a:ext cx="4032448" cy="504056"/>
          </a:xfrm>
          <a:prstGeom prst="homePlate">
            <a:avLst/>
          </a:prstGeom>
          <a:solidFill>
            <a:srgbClr val="EE7F1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800"/>
          </a:p>
        </p:txBody>
      </p:sp>
      <p:sp>
        <p:nvSpPr>
          <p:cNvPr id="8" name="Pagon 7"/>
          <p:cNvSpPr/>
          <p:nvPr userDrawn="1"/>
        </p:nvSpPr>
        <p:spPr>
          <a:xfrm rot="10800000">
            <a:off x="4775934" y="41500"/>
            <a:ext cx="440152" cy="504063"/>
          </a:xfrm>
          <a:prstGeom prst="chevron">
            <a:avLst>
              <a:gd name="adj" fmla="val 55856"/>
            </a:avLst>
          </a:prstGeom>
          <a:solidFill>
            <a:srgbClr val="EE7F1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800">
              <a:solidFill>
                <a:schemeClr val="tx1"/>
              </a:solidFill>
            </a:endParaRPr>
          </a:p>
        </p:txBody>
      </p:sp>
      <p:sp>
        <p:nvSpPr>
          <p:cNvPr id="11" name="Pagon 10"/>
          <p:cNvSpPr/>
          <p:nvPr userDrawn="1"/>
        </p:nvSpPr>
        <p:spPr>
          <a:xfrm rot="10800000">
            <a:off x="4547168" y="41497"/>
            <a:ext cx="440152" cy="507779"/>
          </a:xfrm>
          <a:prstGeom prst="chevron">
            <a:avLst>
              <a:gd name="adj" fmla="val 55856"/>
            </a:avLst>
          </a:prstGeom>
          <a:solidFill>
            <a:srgbClr val="EE7F1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800">
              <a:solidFill>
                <a:schemeClr val="tx1"/>
              </a:solidFill>
            </a:endParaRPr>
          </a:p>
        </p:txBody>
      </p:sp>
      <p:sp>
        <p:nvSpPr>
          <p:cNvPr id="12" name="Pagon 11"/>
          <p:cNvSpPr/>
          <p:nvPr userDrawn="1"/>
        </p:nvSpPr>
        <p:spPr>
          <a:xfrm rot="10800000">
            <a:off x="4312191" y="44626"/>
            <a:ext cx="440152" cy="504651"/>
          </a:xfrm>
          <a:prstGeom prst="chevron">
            <a:avLst>
              <a:gd name="adj" fmla="val 55856"/>
            </a:avLst>
          </a:prstGeom>
          <a:solidFill>
            <a:srgbClr val="EE7F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800">
              <a:solidFill>
                <a:schemeClr val="tx1"/>
              </a:solidFill>
            </a:endParaRPr>
          </a:p>
        </p:txBody>
      </p:sp>
    </p:spTree>
    <p:extLst>
      <p:ext uri="{BB962C8B-B14F-4D97-AF65-F5344CB8AC3E}">
        <p14:creationId xmlns:p14="http://schemas.microsoft.com/office/powerpoint/2010/main" val="1739495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1_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DA41A631-CE16-425D-9AE5-1F8F49B9CBF3}" type="datetimeFigureOut">
              <a:rPr lang="pl-PL" smtClean="0">
                <a:solidFill>
                  <a:prstClr val="black">
                    <a:tint val="75000"/>
                  </a:prstClr>
                </a:solidFill>
              </a:rPr>
              <a:pPr/>
              <a:t>16.05.2022</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783DFE6D-678D-4400-B7AA-1A4EC294412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627995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DC9B7ECB-663F-44A3-A2BA-7D2D0C49C9D9}" type="datetimeFigureOut">
              <a:rPr lang="pl-PL" smtClean="0"/>
              <a:t>16.05.2022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8E6D025-A394-4D23-965A-931F1E86DD09}" type="slidenum">
              <a:rPr lang="pl-PL" smtClean="0"/>
              <a:t>‹#›</a:t>
            </a:fld>
            <a:endParaRPr lang="pl-PL"/>
          </a:p>
        </p:txBody>
      </p:sp>
    </p:spTree>
    <p:extLst>
      <p:ext uri="{BB962C8B-B14F-4D97-AF65-F5344CB8AC3E}">
        <p14:creationId xmlns:p14="http://schemas.microsoft.com/office/powerpoint/2010/main" val="73242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2"/>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DC9B7ECB-663F-44A3-A2BA-7D2D0C49C9D9}" type="datetimeFigureOut">
              <a:rPr lang="pl-PL" smtClean="0"/>
              <a:t>16.05.2022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8E6D025-A394-4D23-965A-931F1E86DD09}" type="slidenum">
              <a:rPr lang="pl-PL" smtClean="0"/>
              <a:t>‹#›</a:t>
            </a:fld>
            <a:endParaRPr lang="pl-PL"/>
          </a:p>
        </p:txBody>
      </p:sp>
    </p:spTree>
    <p:extLst>
      <p:ext uri="{BB962C8B-B14F-4D97-AF65-F5344CB8AC3E}">
        <p14:creationId xmlns:p14="http://schemas.microsoft.com/office/powerpoint/2010/main" val="2337378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DC9B7ECB-663F-44A3-A2BA-7D2D0C49C9D9}" type="datetimeFigureOut">
              <a:rPr lang="pl-PL" smtClean="0"/>
              <a:t>16.05.2022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8E6D025-A394-4D23-965A-931F1E86DD09}" type="slidenum">
              <a:rPr lang="pl-PL" smtClean="0"/>
              <a:t>‹#›</a:t>
            </a:fld>
            <a:endParaRPr lang="pl-PL"/>
          </a:p>
        </p:txBody>
      </p:sp>
    </p:spTree>
    <p:extLst>
      <p:ext uri="{BB962C8B-B14F-4D97-AF65-F5344CB8AC3E}">
        <p14:creationId xmlns:p14="http://schemas.microsoft.com/office/powerpoint/2010/main" val="863533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DC9B7ECB-663F-44A3-A2BA-7D2D0C49C9D9}" type="datetimeFigureOut">
              <a:rPr lang="pl-PL" smtClean="0"/>
              <a:t>16.05.2022</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8E6D025-A394-4D23-965A-931F1E86DD09}" type="slidenum">
              <a:rPr lang="pl-PL" smtClean="0"/>
              <a:t>‹#›</a:t>
            </a:fld>
            <a:endParaRPr lang="pl-PL"/>
          </a:p>
        </p:txBody>
      </p:sp>
    </p:spTree>
    <p:extLst>
      <p:ext uri="{BB962C8B-B14F-4D97-AF65-F5344CB8AC3E}">
        <p14:creationId xmlns:p14="http://schemas.microsoft.com/office/powerpoint/2010/main" val="372958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ylko tytuł">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753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DC9B7ECB-663F-44A3-A2BA-7D2D0C49C9D9}" type="datetimeFigureOut">
              <a:rPr lang="pl-PL" smtClean="0"/>
              <a:t>16.05.2022</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8E6D025-A394-4D23-965A-931F1E86DD09}" type="slidenum">
              <a:rPr lang="pl-PL" smtClean="0"/>
              <a:t>‹#›</a:t>
            </a:fld>
            <a:endParaRPr lang="pl-PL"/>
          </a:p>
        </p:txBody>
      </p:sp>
    </p:spTree>
    <p:extLst>
      <p:ext uri="{BB962C8B-B14F-4D97-AF65-F5344CB8AC3E}">
        <p14:creationId xmlns:p14="http://schemas.microsoft.com/office/powerpoint/2010/main" val="2988018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DC9B7ECB-663F-44A3-A2BA-7D2D0C49C9D9}" type="datetimeFigureOut">
              <a:rPr lang="pl-PL" smtClean="0"/>
              <a:t>16.05.2022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8E6D025-A394-4D23-965A-931F1E86DD09}" type="slidenum">
              <a:rPr lang="pl-PL" smtClean="0"/>
              <a:t>‹#›</a:t>
            </a:fld>
            <a:endParaRPr lang="pl-PL"/>
          </a:p>
        </p:txBody>
      </p:sp>
    </p:spTree>
    <p:extLst>
      <p:ext uri="{BB962C8B-B14F-4D97-AF65-F5344CB8AC3E}">
        <p14:creationId xmlns:p14="http://schemas.microsoft.com/office/powerpoint/2010/main" val="1581784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DC9B7ECB-663F-44A3-A2BA-7D2D0C49C9D9}" type="datetimeFigureOut">
              <a:rPr lang="pl-PL" smtClean="0"/>
              <a:t>16.05.2022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8E6D025-A394-4D23-965A-931F1E86DD09}" type="slidenum">
              <a:rPr lang="pl-PL" smtClean="0"/>
              <a:t>‹#›</a:t>
            </a:fld>
            <a:endParaRPr lang="pl-PL"/>
          </a:p>
        </p:txBody>
      </p:sp>
    </p:spTree>
    <p:extLst>
      <p:ext uri="{BB962C8B-B14F-4D97-AF65-F5344CB8AC3E}">
        <p14:creationId xmlns:p14="http://schemas.microsoft.com/office/powerpoint/2010/main" val="1728990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9B7ECB-663F-44A3-A2BA-7D2D0C49C9D9}" type="datetimeFigureOut">
              <a:rPr lang="pl-PL" smtClean="0"/>
              <a:t>16.05.2022</a:t>
            </a:fld>
            <a:endParaRPr lang="pl-PL"/>
          </a:p>
        </p:txBody>
      </p:sp>
      <p:sp>
        <p:nvSpPr>
          <p:cNvPr id="5" name="Symbol zastępczy stopki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6D025-A394-4D23-965A-931F1E86DD09}" type="slidenum">
              <a:rPr lang="pl-PL" smtClean="0"/>
              <a:t>‹#›</a:t>
            </a:fld>
            <a:endParaRPr lang="pl-PL"/>
          </a:p>
        </p:txBody>
      </p:sp>
    </p:spTree>
    <p:extLst>
      <p:ext uri="{BB962C8B-B14F-4D97-AF65-F5344CB8AC3E}">
        <p14:creationId xmlns:p14="http://schemas.microsoft.com/office/powerpoint/2010/main" val="2094607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5" r:id="rId14"/>
    <p:sldLayoutId id="2147483666" r:id="rId15"/>
    <p:sldLayoutId id="2147483667"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1.png"/><Relationship Id="rId7" Type="http://schemas.openxmlformats.org/officeDocument/2006/relationships/image" Target="../media/image39.emf"/><Relationship Id="rId12" Type="http://schemas.openxmlformats.org/officeDocument/2006/relationships/image" Target="../media/image44.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43.emf"/><Relationship Id="rId5" Type="http://schemas.openxmlformats.org/officeDocument/2006/relationships/image" Target="../media/image3.PNG"/><Relationship Id="rId10" Type="http://schemas.openxmlformats.org/officeDocument/2006/relationships/image" Target="../media/image42.emf"/><Relationship Id="rId4" Type="http://schemas.openxmlformats.org/officeDocument/2006/relationships/image" Target="../media/image2.PNG"/><Relationship Id="rId9" Type="http://schemas.openxmlformats.org/officeDocument/2006/relationships/image" Target="../media/image41.emf"/></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emf"/><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58.jpe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9.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3" Type="http://schemas.openxmlformats.org/officeDocument/2006/relationships/diagramData" Target="../diagrams/data4.xml"/><Relationship Id="rId18" Type="http://schemas.openxmlformats.org/officeDocument/2006/relationships/diagramData" Target="../diagrams/data5.xml"/><Relationship Id="rId26" Type="http://schemas.openxmlformats.org/officeDocument/2006/relationships/diagramColors" Target="../diagrams/colors6.xml"/><Relationship Id="rId3" Type="http://schemas.openxmlformats.org/officeDocument/2006/relationships/image" Target="../media/image62.png"/><Relationship Id="rId21" Type="http://schemas.openxmlformats.org/officeDocument/2006/relationships/diagramColors" Target="../diagrams/colors5.xml"/><Relationship Id="rId34" Type="http://schemas.openxmlformats.org/officeDocument/2006/relationships/image" Target="../media/image67.png"/><Relationship Id="rId7" Type="http://schemas.openxmlformats.org/officeDocument/2006/relationships/image" Target="../media/image65.jpeg"/><Relationship Id="rId12" Type="http://schemas.microsoft.com/office/2007/relationships/diagramDrawing" Target="../diagrams/drawing3.xml"/><Relationship Id="rId17" Type="http://schemas.microsoft.com/office/2007/relationships/diagramDrawing" Target="../diagrams/drawing4.xml"/><Relationship Id="rId25" Type="http://schemas.openxmlformats.org/officeDocument/2006/relationships/diagramQuickStyle" Target="../diagrams/quickStyle6.xml"/><Relationship Id="rId33" Type="http://schemas.openxmlformats.org/officeDocument/2006/relationships/image" Target="../media/image66.png"/><Relationship Id="rId2" Type="http://schemas.openxmlformats.org/officeDocument/2006/relationships/notesSlide" Target="../notesSlides/notesSlide22.xml"/><Relationship Id="rId16" Type="http://schemas.openxmlformats.org/officeDocument/2006/relationships/diagramColors" Target="../diagrams/colors4.xml"/><Relationship Id="rId20" Type="http://schemas.openxmlformats.org/officeDocument/2006/relationships/diagramQuickStyle" Target="../diagrams/quickStyle5.xml"/><Relationship Id="rId29" Type="http://schemas.openxmlformats.org/officeDocument/2006/relationships/diagramLayout" Target="../diagrams/layout7.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diagramColors" Target="../diagrams/colors3.xml"/><Relationship Id="rId24" Type="http://schemas.openxmlformats.org/officeDocument/2006/relationships/diagramLayout" Target="../diagrams/layout6.xml"/><Relationship Id="rId32" Type="http://schemas.microsoft.com/office/2007/relationships/diagramDrawing" Target="../diagrams/drawing7.xml"/><Relationship Id="rId5" Type="http://schemas.openxmlformats.org/officeDocument/2006/relationships/image" Target="../media/image2.PNG"/><Relationship Id="rId15" Type="http://schemas.openxmlformats.org/officeDocument/2006/relationships/diagramQuickStyle" Target="../diagrams/quickStyle4.xml"/><Relationship Id="rId23" Type="http://schemas.openxmlformats.org/officeDocument/2006/relationships/diagramData" Target="../diagrams/data6.xml"/><Relationship Id="rId28" Type="http://schemas.openxmlformats.org/officeDocument/2006/relationships/diagramData" Target="../diagrams/data7.xml"/><Relationship Id="rId10" Type="http://schemas.openxmlformats.org/officeDocument/2006/relationships/diagramQuickStyle" Target="../diagrams/quickStyle3.xml"/><Relationship Id="rId19" Type="http://schemas.openxmlformats.org/officeDocument/2006/relationships/diagramLayout" Target="../diagrams/layout5.xml"/><Relationship Id="rId31" Type="http://schemas.openxmlformats.org/officeDocument/2006/relationships/diagramColors" Target="../diagrams/colors7.xml"/><Relationship Id="rId4" Type="http://schemas.openxmlformats.org/officeDocument/2006/relationships/image" Target="../media/image63.png"/><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 Id="rId27" Type="http://schemas.microsoft.com/office/2007/relationships/diagramDrawing" Target="../diagrams/drawing6.xml"/><Relationship Id="rId30" Type="http://schemas.openxmlformats.org/officeDocument/2006/relationships/diagramQuickStyle" Target="../diagrams/quickStyle7.xml"/><Relationship Id="rId8" Type="http://schemas.openxmlformats.org/officeDocument/2006/relationships/diagramData" Target="../diagrams/data3.xml"/></Relationships>
</file>

<file path=ppt/slides/_rels/slide26.xml.rels><?xml version="1.0" encoding="UTF-8" standalone="yes"?>
<Relationships xmlns="http://schemas.openxmlformats.org/package/2006/relationships"><Relationship Id="rId13" Type="http://schemas.microsoft.com/office/2007/relationships/diagramDrawing" Target="../diagrams/drawing8.xml"/><Relationship Id="rId18" Type="http://schemas.microsoft.com/office/2007/relationships/diagramDrawing" Target="../diagrams/drawing9.xml"/><Relationship Id="rId26" Type="http://schemas.openxmlformats.org/officeDocument/2006/relationships/diagramQuickStyle" Target="../diagrams/quickStyle11.xml"/><Relationship Id="rId3" Type="http://schemas.openxmlformats.org/officeDocument/2006/relationships/image" Target="../media/image68.png"/><Relationship Id="rId21" Type="http://schemas.openxmlformats.org/officeDocument/2006/relationships/diagramQuickStyle" Target="../diagrams/quickStyle10.xml"/><Relationship Id="rId7" Type="http://schemas.openxmlformats.org/officeDocument/2006/relationships/image" Target="../media/image71.jpg"/><Relationship Id="rId12" Type="http://schemas.openxmlformats.org/officeDocument/2006/relationships/diagramColors" Target="../diagrams/colors8.xml"/><Relationship Id="rId17" Type="http://schemas.openxmlformats.org/officeDocument/2006/relationships/diagramColors" Target="../diagrams/colors9.xml"/><Relationship Id="rId25" Type="http://schemas.openxmlformats.org/officeDocument/2006/relationships/diagramLayout" Target="../diagrams/layout11.xml"/><Relationship Id="rId33" Type="http://schemas.microsoft.com/office/2007/relationships/diagramDrawing" Target="../diagrams/drawing12.xml"/><Relationship Id="rId2" Type="http://schemas.openxmlformats.org/officeDocument/2006/relationships/notesSlide" Target="../notesSlides/notesSlide23.xml"/><Relationship Id="rId16" Type="http://schemas.openxmlformats.org/officeDocument/2006/relationships/diagramQuickStyle" Target="../diagrams/quickStyle9.xml"/><Relationship Id="rId20" Type="http://schemas.openxmlformats.org/officeDocument/2006/relationships/diagramLayout" Target="../diagrams/layout10.xml"/><Relationship Id="rId29" Type="http://schemas.openxmlformats.org/officeDocument/2006/relationships/diagramData" Target="../diagrams/data12.xml"/><Relationship Id="rId1" Type="http://schemas.openxmlformats.org/officeDocument/2006/relationships/slideLayout" Target="../slideLayouts/slideLayout1.xml"/><Relationship Id="rId6" Type="http://schemas.openxmlformats.org/officeDocument/2006/relationships/image" Target="../media/image70.emf"/><Relationship Id="rId11" Type="http://schemas.openxmlformats.org/officeDocument/2006/relationships/diagramQuickStyle" Target="../diagrams/quickStyle8.xml"/><Relationship Id="rId24" Type="http://schemas.openxmlformats.org/officeDocument/2006/relationships/diagramData" Target="../diagrams/data11.xml"/><Relationship Id="rId32" Type="http://schemas.openxmlformats.org/officeDocument/2006/relationships/diagramColors" Target="../diagrams/colors12.xml"/><Relationship Id="rId5" Type="http://schemas.openxmlformats.org/officeDocument/2006/relationships/image" Target="../media/image69.png"/><Relationship Id="rId15" Type="http://schemas.openxmlformats.org/officeDocument/2006/relationships/diagramLayout" Target="../diagrams/layout9.xml"/><Relationship Id="rId23" Type="http://schemas.microsoft.com/office/2007/relationships/diagramDrawing" Target="../diagrams/drawing10.xml"/><Relationship Id="rId28" Type="http://schemas.microsoft.com/office/2007/relationships/diagramDrawing" Target="../diagrams/drawing11.xml"/><Relationship Id="rId10" Type="http://schemas.openxmlformats.org/officeDocument/2006/relationships/diagramLayout" Target="../diagrams/layout8.xml"/><Relationship Id="rId19" Type="http://schemas.openxmlformats.org/officeDocument/2006/relationships/diagramData" Target="../diagrams/data10.xml"/><Relationship Id="rId31" Type="http://schemas.openxmlformats.org/officeDocument/2006/relationships/diagramQuickStyle" Target="../diagrams/quickStyle12.xml"/><Relationship Id="rId4" Type="http://schemas.openxmlformats.org/officeDocument/2006/relationships/image" Target="../media/image2.PNG"/><Relationship Id="rId9" Type="http://schemas.openxmlformats.org/officeDocument/2006/relationships/diagramData" Target="../diagrams/data8.xml"/><Relationship Id="rId14" Type="http://schemas.openxmlformats.org/officeDocument/2006/relationships/diagramData" Target="../diagrams/data9.xml"/><Relationship Id="rId22" Type="http://schemas.openxmlformats.org/officeDocument/2006/relationships/diagramColors" Target="../diagrams/colors10.xml"/><Relationship Id="rId27" Type="http://schemas.openxmlformats.org/officeDocument/2006/relationships/diagramColors" Target="../diagrams/colors11.xml"/><Relationship Id="rId30" Type="http://schemas.openxmlformats.org/officeDocument/2006/relationships/diagramLayout" Target="../diagrams/layout12.xml"/><Relationship Id="rId8" Type="http://schemas.openxmlformats.org/officeDocument/2006/relationships/image" Target="../media/image72.jpeg"/></Relationships>
</file>

<file path=ppt/slides/_rels/slide27.xml.rels><?xml version="1.0" encoding="UTF-8" standalone="yes"?>
<Relationships xmlns="http://schemas.openxmlformats.org/package/2006/relationships"><Relationship Id="rId13" Type="http://schemas.openxmlformats.org/officeDocument/2006/relationships/diagramQuickStyle" Target="../diagrams/quickStyle14.xml"/><Relationship Id="rId18" Type="http://schemas.openxmlformats.org/officeDocument/2006/relationships/diagramQuickStyle" Target="../diagrams/quickStyle15.xml"/><Relationship Id="rId26" Type="http://schemas.openxmlformats.org/officeDocument/2006/relationships/diagramData" Target="../diagrams/data17.xml"/><Relationship Id="rId3" Type="http://schemas.openxmlformats.org/officeDocument/2006/relationships/image" Target="../media/image2.PNG"/><Relationship Id="rId21" Type="http://schemas.openxmlformats.org/officeDocument/2006/relationships/diagramData" Target="../diagrams/data16.xml"/><Relationship Id="rId34" Type="http://schemas.openxmlformats.org/officeDocument/2006/relationships/image" Target="../media/image78.jpeg"/><Relationship Id="rId7" Type="http://schemas.openxmlformats.org/officeDocument/2006/relationships/diagramLayout" Target="../diagrams/layout13.xml"/><Relationship Id="rId12" Type="http://schemas.openxmlformats.org/officeDocument/2006/relationships/diagramLayout" Target="../diagrams/layout14.xml"/><Relationship Id="rId17" Type="http://schemas.openxmlformats.org/officeDocument/2006/relationships/diagramLayout" Target="../diagrams/layout15.xml"/><Relationship Id="rId25" Type="http://schemas.microsoft.com/office/2007/relationships/diagramDrawing" Target="../diagrams/drawing16.xml"/><Relationship Id="rId33" Type="http://schemas.openxmlformats.org/officeDocument/2006/relationships/image" Target="../media/image77.jpeg"/><Relationship Id="rId2" Type="http://schemas.openxmlformats.org/officeDocument/2006/relationships/notesSlide" Target="../notesSlides/notesSlide24.xml"/><Relationship Id="rId16" Type="http://schemas.openxmlformats.org/officeDocument/2006/relationships/diagramData" Target="../diagrams/data15.xml"/><Relationship Id="rId20" Type="http://schemas.microsoft.com/office/2007/relationships/diagramDrawing" Target="../diagrams/drawing15.xml"/><Relationship Id="rId29" Type="http://schemas.openxmlformats.org/officeDocument/2006/relationships/diagramColors" Target="../diagrams/colors17.xml"/><Relationship Id="rId1" Type="http://schemas.openxmlformats.org/officeDocument/2006/relationships/slideLayout" Target="../slideLayouts/slideLayout2.xml"/><Relationship Id="rId6" Type="http://schemas.openxmlformats.org/officeDocument/2006/relationships/diagramData" Target="../diagrams/data13.xml"/><Relationship Id="rId11" Type="http://schemas.openxmlformats.org/officeDocument/2006/relationships/diagramData" Target="../diagrams/data14.xml"/><Relationship Id="rId24" Type="http://schemas.openxmlformats.org/officeDocument/2006/relationships/diagramColors" Target="../diagrams/colors16.xml"/><Relationship Id="rId32" Type="http://schemas.openxmlformats.org/officeDocument/2006/relationships/image" Target="../media/image76.png"/><Relationship Id="rId5" Type="http://schemas.openxmlformats.org/officeDocument/2006/relationships/image" Target="../media/image74.png"/><Relationship Id="rId15" Type="http://schemas.microsoft.com/office/2007/relationships/diagramDrawing" Target="../diagrams/drawing14.xml"/><Relationship Id="rId23" Type="http://schemas.openxmlformats.org/officeDocument/2006/relationships/diagramQuickStyle" Target="../diagrams/quickStyle16.xml"/><Relationship Id="rId28" Type="http://schemas.openxmlformats.org/officeDocument/2006/relationships/diagramQuickStyle" Target="../diagrams/quickStyle17.xml"/><Relationship Id="rId10" Type="http://schemas.microsoft.com/office/2007/relationships/diagramDrawing" Target="../diagrams/drawing13.xml"/><Relationship Id="rId19" Type="http://schemas.openxmlformats.org/officeDocument/2006/relationships/diagramColors" Target="../diagrams/colors15.xml"/><Relationship Id="rId31" Type="http://schemas.openxmlformats.org/officeDocument/2006/relationships/image" Target="../media/image75.png"/><Relationship Id="rId4" Type="http://schemas.openxmlformats.org/officeDocument/2006/relationships/image" Target="../media/image73.png"/><Relationship Id="rId9" Type="http://schemas.openxmlformats.org/officeDocument/2006/relationships/diagramColors" Target="../diagrams/colors13.xml"/><Relationship Id="rId14" Type="http://schemas.openxmlformats.org/officeDocument/2006/relationships/diagramColors" Target="../diagrams/colors14.xml"/><Relationship Id="rId22" Type="http://schemas.openxmlformats.org/officeDocument/2006/relationships/diagramLayout" Target="../diagrams/layout16.xml"/><Relationship Id="rId27" Type="http://schemas.openxmlformats.org/officeDocument/2006/relationships/diagramLayout" Target="../diagrams/layout17.xml"/><Relationship Id="rId30" Type="http://schemas.microsoft.com/office/2007/relationships/diagramDrawing" Target="../diagrams/drawing17.xml"/><Relationship Id="rId8" Type="http://schemas.openxmlformats.org/officeDocument/2006/relationships/diagramQuickStyle" Target="../diagrams/quickStyle13.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8.xml"/><Relationship Id="rId13" Type="http://schemas.openxmlformats.org/officeDocument/2006/relationships/diagramData" Target="../diagrams/data19.xml"/><Relationship Id="rId18" Type="http://schemas.openxmlformats.org/officeDocument/2006/relationships/diagramData" Target="../diagrams/data20.xml"/><Relationship Id="rId26" Type="http://schemas.openxmlformats.org/officeDocument/2006/relationships/diagramColors" Target="../diagrams/colors21.xml"/><Relationship Id="rId3" Type="http://schemas.openxmlformats.org/officeDocument/2006/relationships/image" Target="../media/image79.png"/><Relationship Id="rId21" Type="http://schemas.openxmlformats.org/officeDocument/2006/relationships/diagramColors" Target="../diagrams/colors20.xml"/><Relationship Id="rId7" Type="http://schemas.openxmlformats.org/officeDocument/2006/relationships/diagramQuickStyle" Target="../diagrams/quickStyle18.xml"/><Relationship Id="rId12" Type="http://schemas.openxmlformats.org/officeDocument/2006/relationships/image" Target="../media/image82.png"/><Relationship Id="rId17" Type="http://schemas.microsoft.com/office/2007/relationships/diagramDrawing" Target="../diagrams/drawing19.xml"/><Relationship Id="rId25" Type="http://schemas.openxmlformats.org/officeDocument/2006/relationships/diagramQuickStyle" Target="../diagrams/quickStyle21.xml"/><Relationship Id="rId2" Type="http://schemas.openxmlformats.org/officeDocument/2006/relationships/notesSlide" Target="../notesSlides/notesSlide25.xml"/><Relationship Id="rId16" Type="http://schemas.openxmlformats.org/officeDocument/2006/relationships/diagramColors" Target="../diagrams/colors19.xml"/><Relationship Id="rId20" Type="http://schemas.openxmlformats.org/officeDocument/2006/relationships/diagramQuickStyle" Target="../diagrams/quickStyle20.xml"/><Relationship Id="rId29" Type="http://schemas.openxmlformats.org/officeDocument/2006/relationships/diagramLayout" Target="../diagrams/layout22.xml"/><Relationship Id="rId1" Type="http://schemas.openxmlformats.org/officeDocument/2006/relationships/slideLayout" Target="../slideLayouts/slideLayout2.xml"/><Relationship Id="rId6" Type="http://schemas.openxmlformats.org/officeDocument/2006/relationships/diagramLayout" Target="../diagrams/layout18.xml"/><Relationship Id="rId11" Type="http://schemas.openxmlformats.org/officeDocument/2006/relationships/image" Target="../media/image81.png"/><Relationship Id="rId24" Type="http://schemas.openxmlformats.org/officeDocument/2006/relationships/diagramLayout" Target="../diagrams/layout21.xml"/><Relationship Id="rId32" Type="http://schemas.microsoft.com/office/2007/relationships/diagramDrawing" Target="../diagrams/drawing22.xml"/><Relationship Id="rId5" Type="http://schemas.openxmlformats.org/officeDocument/2006/relationships/diagramData" Target="../diagrams/data18.xml"/><Relationship Id="rId15" Type="http://schemas.openxmlformats.org/officeDocument/2006/relationships/diagramQuickStyle" Target="../diagrams/quickStyle19.xml"/><Relationship Id="rId23" Type="http://schemas.openxmlformats.org/officeDocument/2006/relationships/diagramData" Target="../diagrams/data21.xml"/><Relationship Id="rId28" Type="http://schemas.openxmlformats.org/officeDocument/2006/relationships/diagramData" Target="../diagrams/data22.xml"/><Relationship Id="rId10" Type="http://schemas.openxmlformats.org/officeDocument/2006/relationships/image" Target="../media/image80.png"/><Relationship Id="rId19" Type="http://schemas.openxmlformats.org/officeDocument/2006/relationships/diagramLayout" Target="../diagrams/layout20.xml"/><Relationship Id="rId31" Type="http://schemas.openxmlformats.org/officeDocument/2006/relationships/diagramColors" Target="../diagrams/colors22.xml"/><Relationship Id="rId4" Type="http://schemas.openxmlformats.org/officeDocument/2006/relationships/image" Target="../media/image2.PNG"/><Relationship Id="rId9" Type="http://schemas.microsoft.com/office/2007/relationships/diagramDrawing" Target="../diagrams/drawing18.xml"/><Relationship Id="rId14" Type="http://schemas.openxmlformats.org/officeDocument/2006/relationships/diagramLayout" Target="../diagrams/layout19.xml"/><Relationship Id="rId22" Type="http://schemas.microsoft.com/office/2007/relationships/diagramDrawing" Target="../diagrams/drawing20.xml"/><Relationship Id="rId27" Type="http://schemas.microsoft.com/office/2007/relationships/diagramDrawing" Target="../diagrams/drawing21.xml"/><Relationship Id="rId30" Type="http://schemas.openxmlformats.org/officeDocument/2006/relationships/diagramQuickStyle" Target="../diagrams/quickStyle22.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23.xml"/><Relationship Id="rId13" Type="http://schemas.openxmlformats.org/officeDocument/2006/relationships/diagramLayout" Target="../diagrams/layout24.xml"/><Relationship Id="rId18" Type="http://schemas.openxmlformats.org/officeDocument/2006/relationships/diagramLayout" Target="../diagrams/layout25.xml"/><Relationship Id="rId26" Type="http://schemas.microsoft.com/office/2007/relationships/diagramDrawing" Target="../diagrams/drawing26.xml"/><Relationship Id="rId3" Type="http://schemas.openxmlformats.org/officeDocument/2006/relationships/image" Target="../media/image2.PNG"/><Relationship Id="rId21" Type="http://schemas.microsoft.com/office/2007/relationships/diagramDrawing" Target="../diagrams/drawing25.xml"/><Relationship Id="rId7" Type="http://schemas.openxmlformats.org/officeDocument/2006/relationships/diagramData" Target="../diagrams/data23.xml"/><Relationship Id="rId12" Type="http://schemas.openxmlformats.org/officeDocument/2006/relationships/diagramData" Target="../diagrams/data24.xml"/><Relationship Id="rId17" Type="http://schemas.openxmlformats.org/officeDocument/2006/relationships/diagramData" Target="../diagrams/data25.xml"/><Relationship Id="rId25" Type="http://schemas.openxmlformats.org/officeDocument/2006/relationships/diagramColors" Target="../diagrams/colors26.xml"/><Relationship Id="rId2" Type="http://schemas.openxmlformats.org/officeDocument/2006/relationships/notesSlide" Target="../notesSlides/notesSlide26.xml"/><Relationship Id="rId16" Type="http://schemas.microsoft.com/office/2007/relationships/diagramDrawing" Target="../diagrams/drawing24.xml"/><Relationship Id="rId20" Type="http://schemas.openxmlformats.org/officeDocument/2006/relationships/diagramColors" Target="../diagrams/colors25.xml"/><Relationship Id="rId29" Type="http://schemas.openxmlformats.org/officeDocument/2006/relationships/diagramQuickStyle" Target="../diagrams/quickStyle27.xml"/><Relationship Id="rId1" Type="http://schemas.openxmlformats.org/officeDocument/2006/relationships/slideLayout" Target="../slideLayouts/slideLayout2.xml"/><Relationship Id="rId6" Type="http://schemas.openxmlformats.org/officeDocument/2006/relationships/image" Target="../media/image85.emf"/><Relationship Id="rId11" Type="http://schemas.microsoft.com/office/2007/relationships/diagramDrawing" Target="../diagrams/drawing23.xml"/><Relationship Id="rId24" Type="http://schemas.openxmlformats.org/officeDocument/2006/relationships/diagramQuickStyle" Target="../diagrams/quickStyle26.xml"/><Relationship Id="rId32" Type="http://schemas.openxmlformats.org/officeDocument/2006/relationships/image" Target="../media/image86.jpeg"/><Relationship Id="rId5" Type="http://schemas.openxmlformats.org/officeDocument/2006/relationships/image" Target="../media/image84.emf"/><Relationship Id="rId15" Type="http://schemas.openxmlformats.org/officeDocument/2006/relationships/diagramColors" Target="../diagrams/colors24.xml"/><Relationship Id="rId23" Type="http://schemas.openxmlformats.org/officeDocument/2006/relationships/diagramLayout" Target="../diagrams/layout26.xml"/><Relationship Id="rId28" Type="http://schemas.openxmlformats.org/officeDocument/2006/relationships/diagramLayout" Target="../diagrams/layout27.xml"/><Relationship Id="rId10" Type="http://schemas.openxmlformats.org/officeDocument/2006/relationships/diagramColors" Target="../diagrams/colors23.xml"/><Relationship Id="rId19" Type="http://schemas.openxmlformats.org/officeDocument/2006/relationships/diagramQuickStyle" Target="../diagrams/quickStyle25.xml"/><Relationship Id="rId31" Type="http://schemas.microsoft.com/office/2007/relationships/diagramDrawing" Target="../diagrams/drawing27.xml"/><Relationship Id="rId4" Type="http://schemas.openxmlformats.org/officeDocument/2006/relationships/image" Target="../media/image83.emf"/><Relationship Id="rId9" Type="http://schemas.openxmlformats.org/officeDocument/2006/relationships/diagramQuickStyle" Target="../diagrams/quickStyle23.xml"/><Relationship Id="rId14" Type="http://schemas.openxmlformats.org/officeDocument/2006/relationships/diagramQuickStyle" Target="../diagrams/quickStyle24.xml"/><Relationship Id="rId22" Type="http://schemas.openxmlformats.org/officeDocument/2006/relationships/diagramData" Target="../diagrams/data26.xml"/><Relationship Id="rId27" Type="http://schemas.openxmlformats.org/officeDocument/2006/relationships/diagramData" Target="../diagrams/data27.xml"/><Relationship Id="rId30" Type="http://schemas.openxmlformats.org/officeDocument/2006/relationships/diagramColors" Target="../diagrams/colors2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3" Type="http://schemas.openxmlformats.org/officeDocument/2006/relationships/diagramColors" Target="../diagrams/colors28.xml"/><Relationship Id="rId18" Type="http://schemas.openxmlformats.org/officeDocument/2006/relationships/diagramQuickStyle" Target="../diagrams/quickStyle29.xml"/><Relationship Id="rId26" Type="http://schemas.openxmlformats.org/officeDocument/2006/relationships/diagramData" Target="../diagrams/data31.xml"/><Relationship Id="rId3" Type="http://schemas.openxmlformats.org/officeDocument/2006/relationships/image" Target="../media/image87.jpeg"/><Relationship Id="rId21" Type="http://schemas.openxmlformats.org/officeDocument/2006/relationships/diagramData" Target="../diagrams/data30.xml"/><Relationship Id="rId34" Type="http://schemas.openxmlformats.org/officeDocument/2006/relationships/diagramColors" Target="../diagrams/colors32.xml"/><Relationship Id="rId7" Type="http://schemas.openxmlformats.org/officeDocument/2006/relationships/image" Target="../media/image90.png"/><Relationship Id="rId12" Type="http://schemas.openxmlformats.org/officeDocument/2006/relationships/diagramQuickStyle" Target="../diagrams/quickStyle28.xml"/><Relationship Id="rId17" Type="http://schemas.openxmlformats.org/officeDocument/2006/relationships/diagramLayout" Target="../diagrams/layout29.xml"/><Relationship Id="rId25" Type="http://schemas.microsoft.com/office/2007/relationships/diagramDrawing" Target="../diagrams/drawing30.xml"/><Relationship Id="rId33" Type="http://schemas.openxmlformats.org/officeDocument/2006/relationships/diagramQuickStyle" Target="../diagrams/quickStyle32.xml"/><Relationship Id="rId2" Type="http://schemas.openxmlformats.org/officeDocument/2006/relationships/notesSlide" Target="../notesSlides/notesSlide27.xml"/><Relationship Id="rId16" Type="http://schemas.openxmlformats.org/officeDocument/2006/relationships/diagramData" Target="../diagrams/data29.xml"/><Relationship Id="rId20" Type="http://schemas.microsoft.com/office/2007/relationships/diagramDrawing" Target="../diagrams/drawing29.xml"/><Relationship Id="rId29" Type="http://schemas.openxmlformats.org/officeDocument/2006/relationships/diagramColors" Target="../diagrams/colors31.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diagramLayout" Target="../diagrams/layout28.xml"/><Relationship Id="rId24" Type="http://schemas.openxmlformats.org/officeDocument/2006/relationships/diagramColors" Target="../diagrams/colors30.xml"/><Relationship Id="rId32" Type="http://schemas.openxmlformats.org/officeDocument/2006/relationships/diagramLayout" Target="../diagrams/layout32.xml"/><Relationship Id="rId5" Type="http://schemas.openxmlformats.org/officeDocument/2006/relationships/image" Target="../media/image88.png"/><Relationship Id="rId15" Type="http://schemas.openxmlformats.org/officeDocument/2006/relationships/image" Target="../media/image93.png"/><Relationship Id="rId23" Type="http://schemas.openxmlformats.org/officeDocument/2006/relationships/diagramQuickStyle" Target="../diagrams/quickStyle30.xml"/><Relationship Id="rId28" Type="http://schemas.openxmlformats.org/officeDocument/2006/relationships/diagramQuickStyle" Target="../diagrams/quickStyle31.xml"/><Relationship Id="rId10" Type="http://schemas.openxmlformats.org/officeDocument/2006/relationships/diagramData" Target="../diagrams/data28.xml"/><Relationship Id="rId19" Type="http://schemas.openxmlformats.org/officeDocument/2006/relationships/diagramColors" Target="../diagrams/colors29.xml"/><Relationship Id="rId31" Type="http://schemas.openxmlformats.org/officeDocument/2006/relationships/diagramData" Target="../diagrams/data32.xml"/><Relationship Id="rId4" Type="http://schemas.openxmlformats.org/officeDocument/2006/relationships/image" Target="../media/image2.PNG"/><Relationship Id="rId9" Type="http://schemas.openxmlformats.org/officeDocument/2006/relationships/image" Target="../media/image92.png"/><Relationship Id="rId14" Type="http://schemas.microsoft.com/office/2007/relationships/diagramDrawing" Target="../diagrams/drawing28.xml"/><Relationship Id="rId22" Type="http://schemas.openxmlformats.org/officeDocument/2006/relationships/diagramLayout" Target="../diagrams/layout30.xml"/><Relationship Id="rId27" Type="http://schemas.openxmlformats.org/officeDocument/2006/relationships/diagramLayout" Target="../diagrams/layout31.xml"/><Relationship Id="rId30" Type="http://schemas.microsoft.com/office/2007/relationships/diagramDrawing" Target="../diagrams/drawing31.xml"/><Relationship Id="rId35" Type="http://schemas.microsoft.com/office/2007/relationships/diagramDrawing" Target="../diagrams/drawing32.xml"/><Relationship Id="rId8" Type="http://schemas.openxmlformats.org/officeDocument/2006/relationships/image" Target="../media/image91.png"/></Relationships>
</file>

<file path=ppt/slides/_rels/slide31.xml.rels><?xml version="1.0" encoding="UTF-8" standalone="yes"?>
<Relationships xmlns="http://schemas.openxmlformats.org/package/2006/relationships"><Relationship Id="rId13" Type="http://schemas.openxmlformats.org/officeDocument/2006/relationships/diagramColors" Target="../diagrams/colors33.xml"/><Relationship Id="rId18" Type="http://schemas.openxmlformats.org/officeDocument/2006/relationships/diagramQuickStyle" Target="../diagrams/quickStyle34.xml"/><Relationship Id="rId26" Type="http://schemas.openxmlformats.org/officeDocument/2006/relationships/diagramData" Target="../diagrams/data36.xml"/><Relationship Id="rId39" Type="http://schemas.openxmlformats.org/officeDocument/2006/relationships/diagramColors" Target="../diagrams/colors38.xml"/><Relationship Id="rId21" Type="http://schemas.openxmlformats.org/officeDocument/2006/relationships/diagramData" Target="../diagrams/data35.xml"/><Relationship Id="rId34" Type="http://schemas.openxmlformats.org/officeDocument/2006/relationships/diagramColors" Target="../diagrams/colors37.xml"/><Relationship Id="rId42" Type="http://schemas.openxmlformats.org/officeDocument/2006/relationships/diagramLayout" Target="../diagrams/layout39.xml"/><Relationship Id="rId7" Type="http://schemas.openxmlformats.org/officeDocument/2006/relationships/image" Target="../media/image97.png"/><Relationship Id="rId2" Type="http://schemas.openxmlformats.org/officeDocument/2006/relationships/notesSlide" Target="../notesSlides/notesSlide28.xml"/><Relationship Id="rId16" Type="http://schemas.openxmlformats.org/officeDocument/2006/relationships/diagramData" Target="../diagrams/data34.xml"/><Relationship Id="rId29" Type="http://schemas.openxmlformats.org/officeDocument/2006/relationships/diagramColors" Target="../diagrams/colors36.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diagramLayout" Target="../diagrams/layout33.xml"/><Relationship Id="rId24" Type="http://schemas.openxmlformats.org/officeDocument/2006/relationships/diagramColors" Target="../diagrams/colors35.xml"/><Relationship Id="rId32" Type="http://schemas.openxmlformats.org/officeDocument/2006/relationships/diagramLayout" Target="../diagrams/layout37.xml"/><Relationship Id="rId37" Type="http://schemas.openxmlformats.org/officeDocument/2006/relationships/diagramLayout" Target="../diagrams/layout38.xml"/><Relationship Id="rId40" Type="http://schemas.microsoft.com/office/2007/relationships/diagramDrawing" Target="../diagrams/drawing38.xml"/><Relationship Id="rId45" Type="http://schemas.microsoft.com/office/2007/relationships/diagramDrawing" Target="../diagrams/drawing39.xml"/><Relationship Id="rId5" Type="http://schemas.openxmlformats.org/officeDocument/2006/relationships/image" Target="../media/image2.PNG"/><Relationship Id="rId15" Type="http://schemas.openxmlformats.org/officeDocument/2006/relationships/image" Target="../media/image100.png"/><Relationship Id="rId23" Type="http://schemas.openxmlformats.org/officeDocument/2006/relationships/diagramQuickStyle" Target="../diagrams/quickStyle35.xml"/><Relationship Id="rId28" Type="http://schemas.openxmlformats.org/officeDocument/2006/relationships/diagramQuickStyle" Target="../diagrams/quickStyle36.xml"/><Relationship Id="rId36" Type="http://schemas.openxmlformats.org/officeDocument/2006/relationships/diagramData" Target="../diagrams/data38.xml"/><Relationship Id="rId10" Type="http://schemas.openxmlformats.org/officeDocument/2006/relationships/diagramData" Target="../diagrams/data33.xml"/><Relationship Id="rId19" Type="http://schemas.openxmlformats.org/officeDocument/2006/relationships/diagramColors" Target="../diagrams/colors34.xml"/><Relationship Id="rId31" Type="http://schemas.openxmlformats.org/officeDocument/2006/relationships/diagramData" Target="../diagrams/data37.xml"/><Relationship Id="rId44" Type="http://schemas.openxmlformats.org/officeDocument/2006/relationships/diagramColors" Target="../diagrams/colors39.xml"/><Relationship Id="rId4" Type="http://schemas.openxmlformats.org/officeDocument/2006/relationships/image" Target="../media/image95.tiff"/><Relationship Id="rId9" Type="http://schemas.openxmlformats.org/officeDocument/2006/relationships/image" Target="../media/image99.png"/><Relationship Id="rId14" Type="http://schemas.microsoft.com/office/2007/relationships/diagramDrawing" Target="../diagrams/drawing33.xml"/><Relationship Id="rId22" Type="http://schemas.openxmlformats.org/officeDocument/2006/relationships/diagramLayout" Target="../diagrams/layout35.xml"/><Relationship Id="rId27" Type="http://schemas.openxmlformats.org/officeDocument/2006/relationships/diagramLayout" Target="../diagrams/layout36.xml"/><Relationship Id="rId30" Type="http://schemas.microsoft.com/office/2007/relationships/diagramDrawing" Target="../diagrams/drawing36.xml"/><Relationship Id="rId35" Type="http://schemas.microsoft.com/office/2007/relationships/diagramDrawing" Target="../diagrams/drawing37.xml"/><Relationship Id="rId43" Type="http://schemas.openxmlformats.org/officeDocument/2006/relationships/diagramQuickStyle" Target="../diagrams/quickStyle39.xml"/><Relationship Id="rId8" Type="http://schemas.openxmlformats.org/officeDocument/2006/relationships/image" Target="../media/image98.png"/><Relationship Id="rId3" Type="http://schemas.openxmlformats.org/officeDocument/2006/relationships/image" Target="../media/image94.emf"/><Relationship Id="rId12" Type="http://schemas.openxmlformats.org/officeDocument/2006/relationships/diagramQuickStyle" Target="../diagrams/quickStyle33.xml"/><Relationship Id="rId17" Type="http://schemas.openxmlformats.org/officeDocument/2006/relationships/diagramLayout" Target="../diagrams/layout34.xml"/><Relationship Id="rId25" Type="http://schemas.microsoft.com/office/2007/relationships/diagramDrawing" Target="../diagrams/drawing35.xml"/><Relationship Id="rId33" Type="http://schemas.openxmlformats.org/officeDocument/2006/relationships/diagramQuickStyle" Target="../diagrams/quickStyle37.xml"/><Relationship Id="rId38" Type="http://schemas.openxmlformats.org/officeDocument/2006/relationships/diagramQuickStyle" Target="../diagrams/quickStyle38.xml"/><Relationship Id="rId20" Type="http://schemas.microsoft.com/office/2007/relationships/diagramDrawing" Target="../diagrams/drawing34.xml"/><Relationship Id="rId41" Type="http://schemas.openxmlformats.org/officeDocument/2006/relationships/diagramData" Target="../diagrams/data39.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40.xml"/><Relationship Id="rId13" Type="http://schemas.openxmlformats.org/officeDocument/2006/relationships/diagramData" Target="../diagrams/data41.xml"/><Relationship Id="rId18" Type="http://schemas.openxmlformats.org/officeDocument/2006/relationships/diagramData" Target="../diagrams/data42.xml"/><Relationship Id="rId3" Type="http://schemas.openxmlformats.org/officeDocument/2006/relationships/image" Target="../media/image2.PNG"/><Relationship Id="rId21" Type="http://schemas.openxmlformats.org/officeDocument/2006/relationships/diagramColors" Target="../diagrams/colors42.xml"/><Relationship Id="rId7" Type="http://schemas.openxmlformats.org/officeDocument/2006/relationships/image" Target="../media/image104.tiff"/><Relationship Id="rId12" Type="http://schemas.microsoft.com/office/2007/relationships/diagramDrawing" Target="../diagrams/drawing40.xml"/><Relationship Id="rId17" Type="http://schemas.microsoft.com/office/2007/relationships/diagramDrawing" Target="../diagrams/drawing41.xml"/><Relationship Id="rId2" Type="http://schemas.openxmlformats.org/officeDocument/2006/relationships/notesSlide" Target="../notesSlides/notesSlide29.xml"/><Relationship Id="rId16" Type="http://schemas.openxmlformats.org/officeDocument/2006/relationships/diagramColors" Target="../diagrams/colors41.xml"/><Relationship Id="rId20" Type="http://schemas.openxmlformats.org/officeDocument/2006/relationships/diagramQuickStyle" Target="../diagrams/quickStyle42.xml"/><Relationship Id="rId1" Type="http://schemas.openxmlformats.org/officeDocument/2006/relationships/slideLayout" Target="../slideLayouts/slideLayout2.xml"/><Relationship Id="rId6" Type="http://schemas.openxmlformats.org/officeDocument/2006/relationships/image" Target="../media/image103.emf"/><Relationship Id="rId11" Type="http://schemas.openxmlformats.org/officeDocument/2006/relationships/diagramColors" Target="../diagrams/colors40.xml"/><Relationship Id="rId5" Type="http://schemas.openxmlformats.org/officeDocument/2006/relationships/image" Target="../media/image102.emf"/><Relationship Id="rId15" Type="http://schemas.openxmlformats.org/officeDocument/2006/relationships/diagramQuickStyle" Target="../diagrams/quickStyle41.xml"/><Relationship Id="rId10" Type="http://schemas.openxmlformats.org/officeDocument/2006/relationships/diagramQuickStyle" Target="../diagrams/quickStyle40.xml"/><Relationship Id="rId19" Type="http://schemas.openxmlformats.org/officeDocument/2006/relationships/diagramLayout" Target="../diagrams/layout42.xml"/><Relationship Id="rId4" Type="http://schemas.openxmlformats.org/officeDocument/2006/relationships/image" Target="../media/image101.emf"/><Relationship Id="rId9" Type="http://schemas.openxmlformats.org/officeDocument/2006/relationships/diagramLayout" Target="../diagrams/layout40.xml"/><Relationship Id="rId14" Type="http://schemas.openxmlformats.org/officeDocument/2006/relationships/diagramLayout" Target="../diagrams/layout41.xml"/><Relationship Id="rId22" Type="http://schemas.microsoft.com/office/2007/relationships/diagramDrawing" Target="../diagrams/drawing42.xml"/></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5.PNG"/><Relationship Id="rId7"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3.PNG"/><Relationship Id="rId5" Type="http://schemas.openxmlformats.org/officeDocument/2006/relationships/image" Target="../media/image22.png"/><Relationship Id="rId10" Type="http://schemas.openxmlformats.org/officeDocument/2006/relationships/image" Target="../media/image2.PNG"/><Relationship Id="rId4" Type="http://schemas.openxmlformats.org/officeDocument/2006/relationships/image" Target="../media/image21.png"/><Relationship Id="rId9" Type="http://schemas.openxmlformats.org/officeDocument/2006/relationships/image" Target="../media/image1.png"/><Relationship Id="rId14" Type="http://schemas.openxmlformats.org/officeDocument/2006/relationships/image" Target="../media/image27.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8.jpeg"/><Relationship Id="rId7" Type="http://schemas.openxmlformats.org/officeDocument/2006/relationships/image" Target="../media/image3.PNG"/><Relationship Id="rId12"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4.jpeg"/><Relationship Id="rId5" Type="http://schemas.openxmlformats.org/officeDocument/2006/relationships/image" Target="../media/image10.jpeg"/><Relationship Id="rId10" Type="http://schemas.openxmlformats.org/officeDocument/2006/relationships/image" Target="../media/image13.jpeg"/><Relationship Id="rId4" Type="http://schemas.openxmlformats.org/officeDocument/2006/relationships/image" Target="../media/image9.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PNG"/><Relationship Id="rId4" Type="http://schemas.openxmlformats.org/officeDocument/2006/relationships/diagramLayout" Target="../diagrams/layout1.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3.PNG"/><Relationship Id="rId5" Type="http://schemas.openxmlformats.org/officeDocument/2006/relationships/image" Target="../media/image22.png"/><Relationship Id="rId10" Type="http://schemas.openxmlformats.org/officeDocument/2006/relationships/image" Target="../media/image2.PNG"/><Relationship Id="rId4" Type="http://schemas.openxmlformats.org/officeDocument/2006/relationships/image" Target="../media/image21.png"/><Relationship Id="rId9" Type="http://schemas.openxmlformats.org/officeDocument/2006/relationships/image" Target="../media/image1.png"/><Relationship Id="rId14"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1.pn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32.sv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A21AEA77-5B0D-482C-9648-1F97419E534A}"/>
              </a:ext>
            </a:extLst>
          </p:cNvPr>
          <p:cNvGrpSpPr/>
          <p:nvPr/>
        </p:nvGrpSpPr>
        <p:grpSpPr>
          <a:xfrm>
            <a:off x="91442" y="99060"/>
            <a:ext cx="8953499" cy="6667500"/>
            <a:chOff x="91442" y="99060"/>
            <a:chExt cx="8953499" cy="6667500"/>
          </a:xfrm>
        </p:grpSpPr>
        <p:grpSp>
          <p:nvGrpSpPr>
            <p:cNvPr id="4" name="Grupa 5"/>
            <p:cNvGrpSpPr>
              <a:grpSpLocks/>
            </p:cNvGrpSpPr>
            <p:nvPr/>
          </p:nvGrpSpPr>
          <p:grpSpPr bwMode="auto">
            <a:xfrm>
              <a:off x="91442" y="99060"/>
              <a:ext cx="8953499" cy="6667500"/>
              <a:chOff x="322907" y="325720"/>
              <a:chExt cx="11560408" cy="6206560"/>
            </a:xfrm>
          </p:grpSpPr>
          <p:pic>
            <p:nvPicPr>
              <p:cNvPr id="5" name="Obraz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17240" y="5644312"/>
                <a:ext cx="2040800" cy="85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a 7"/>
              <p:cNvGrpSpPr>
                <a:grpSpLocks/>
              </p:cNvGrpSpPr>
              <p:nvPr/>
            </p:nvGrpSpPr>
            <p:grpSpPr bwMode="auto">
              <a:xfrm>
                <a:off x="322907" y="325720"/>
                <a:ext cx="11560408" cy="6206560"/>
                <a:chOff x="322907" y="324915"/>
                <a:chExt cx="11560408" cy="6206560"/>
              </a:xfrm>
            </p:grpSpPr>
            <p:sp>
              <p:nvSpPr>
                <p:cNvPr id="7" name="Prostokąt 6"/>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8" name="Prostokąt 7"/>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9" name="Prostokąt 8"/>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10" name="Prostokąt 9"/>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grpSp>
        </p:grpSp>
        <p:pic>
          <p:nvPicPr>
            <p:cNvPr id="11" name="Obraz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011" y="126343"/>
              <a:ext cx="1513633" cy="485002"/>
            </a:xfrm>
            <a:prstGeom prst="rect">
              <a:avLst/>
            </a:prstGeom>
          </p:spPr>
        </p:pic>
        <p:pic>
          <p:nvPicPr>
            <p:cNvPr id="14" name="Obraz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75188" y="186166"/>
              <a:ext cx="3036826" cy="361376"/>
            </a:xfrm>
            <a:prstGeom prst="rect">
              <a:avLst/>
            </a:prstGeom>
          </p:spPr>
        </p:pic>
        <p:pic>
          <p:nvPicPr>
            <p:cNvPr id="17" name="Obraz 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112338" y="5933305"/>
              <a:ext cx="1584000" cy="77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ytuł 1">
            <a:extLst>
              <a:ext uri="{FF2B5EF4-FFF2-40B4-BE49-F238E27FC236}">
                <a16:creationId xmlns:a16="http://schemas.microsoft.com/office/drawing/2014/main" id="{33B9A86B-BB21-4F34-9F82-D82BB4E7E6B1}"/>
              </a:ext>
            </a:extLst>
          </p:cNvPr>
          <p:cNvSpPr txBox="1">
            <a:spLocks/>
          </p:cNvSpPr>
          <p:nvPr/>
        </p:nvSpPr>
        <p:spPr>
          <a:xfrm>
            <a:off x="205068" y="1136232"/>
            <a:ext cx="8575138" cy="2387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600" b="1" dirty="0">
                <a:solidFill>
                  <a:srgbClr val="0063AF"/>
                </a:solidFill>
                <a:latin typeface="Lato" panose="020F0502020204030203" pitchFamily="34" charset="-18"/>
              </a:rPr>
              <a:t>Planowanie przestrzenne –                           sporządzanie </a:t>
            </a:r>
          </a:p>
          <a:p>
            <a:r>
              <a:rPr lang="pl-PL" sz="3600" b="1" dirty="0">
                <a:solidFill>
                  <a:srgbClr val="0063AF"/>
                </a:solidFill>
                <a:latin typeface="Lato" panose="020F0502020204030203" pitchFamily="34" charset="-18"/>
              </a:rPr>
              <a:t>nowego Studium dla Krakowa</a:t>
            </a:r>
          </a:p>
        </p:txBody>
      </p:sp>
      <p:pic>
        <p:nvPicPr>
          <p:cNvPr id="13" name="Obraz 12">
            <a:extLst>
              <a:ext uri="{FF2B5EF4-FFF2-40B4-BE49-F238E27FC236}">
                <a16:creationId xmlns:a16="http://schemas.microsoft.com/office/drawing/2014/main" id="{970B972D-27D6-4D38-B22B-C02DA56890EC}"/>
              </a:ext>
            </a:extLst>
          </p:cNvPr>
          <p:cNvPicPr>
            <a:picLocks noChangeAspect="1"/>
          </p:cNvPicPr>
          <p:nvPr/>
        </p:nvPicPr>
        <p:blipFill rotWithShape="1">
          <a:blip r:embed="rId7">
            <a:extLst>
              <a:ext uri="{28A0092B-C50C-407E-A947-70E740481C1C}">
                <a14:useLocalDpi xmlns:a14="http://schemas.microsoft.com/office/drawing/2010/main" val="0"/>
              </a:ext>
            </a:extLst>
          </a:blip>
          <a:srcRect l="1314" t="7911" r="1512"/>
          <a:stretch/>
        </p:blipFill>
        <p:spPr>
          <a:xfrm>
            <a:off x="0" y="4202583"/>
            <a:ext cx="9126581" cy="2655417"/>
          </a:xfrm>
          <a:prstGeom prst="rect">
            <a:avLst/>
          </a:prstGeom>
        </p:spPr>
      </p:pic>
    </p:spTree>
    <p:extLst>
      <p:ext uri="{BB962C8B-B14F-4D97-AF65-F5344CB8AC3E}">
        <p14:creationId xmlns:p14="http://schemas.microsoft.com/office/powerpoint/2010/main" val="178152521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a:extLst>
              <a:ext uri="{FF2B5EF4-FFF2-40B4-BE49-F238E27FC236}">
                <a16:creationId xmlns:a16="http://schemas.microsoft.com/office/drawing/2014/main" id="{2197542B-83E8-4042-AD84-9B16E41B8C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15714" y="2322946"/>
            <a:ext cx="7219354" cy="1415346"/>
          </a:xfrm>
          <a:prstGeom prst="rect">
            <a:avLst/>
          </a:prstGeom>
        </p:spPr>
      </p:pic>
      <p:grpSp>
        <p:nvGrpSpPr>
          <p:cNvPr id="4" name="Grupa 3">
            <a:extLst>
              <a:ext uri="{FF2B5EF4-FFF2-40B4-BE49-F238E27FC236}">
                <a16:creationId xmlns:a16="http://schemas.microsoft.com/office/drawing/2014/main" id="{F51FBEB8-6B39-47A2-813E-EFC62F5372E9}"/>
              </a:ext>
            </a:extLst>
          </p:cNvPr>
          <p:cNvGrpSpPr/>
          <p:nvPr/>
        </p:nvGrpSpPr>
        <p:grpSpPr>
          <a:xfrm>
            <a:off x="91442" y="99060"/>
            <a:ext cx="8953499" cy="6667500"/>
            <a:chOff x="91442" y="99060"/>
            <a:chExt cx="8953499" cy="6667500"/>
          </a:xfrm>
        </p:grpSpPr>
        <p:grpSp>
          <p:nvGrpSpPr>
            <p:cNvPr id="6" name="Grupa 7">
              <a:extLst>
                <a:ext uri="{FF2B5EF4-FFF2-40B4-BE49-F238E27FC236}">
                  <a16:creationId xmlns:a16="http://schemas.microsoft.com/office/drawing/2014/main" id="{456B03C4-3601-4124-9F5B-3F44513EC974}"/>
                </a:ext>
              </a:extLst>
            </p:cNvPr>
            <p:cNvGrpSpPr>
              <a:grpSpLocks/>
            </p:cNvGrpSpPr>
            <p:nvPr/>
          </p:nvGrpSpPr>
          <p:grpSpPr bwMode="auto">
            <a:xfrm>
              <a:off x="91442" y="99060"/>
              <a:ext cx="8953499" cy="6667500"/>
              <a:chOff x="322907" y="324915"/>
              <a:chExt cx="11560408" cy="6206560"/>
            </a:xfrm>
          </p:grpSpPr>
          <p:sp>
            <p:nvSpPr>
              <p:cNvPr id="7" name="Prostokąt 6">
                <a:extLst>
                  <a:ext uri="{FF2B5EF4-FFF2-40B4-BE49-F238E27FC236}">
                    <a16:creationId xmlns:a16="http://schemas.microsoft.com/office/drawing/2014/main" id="{D34FD957-300B-4CD6-BA77-6915A77D5F52}"/>
                  </a:ext>
                </a:extLst>
              </p:cNvPr>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latin typeface="Lato" panose="020F0502020204030203" pitchFamily="34" charset="-18"/>
                </a:endParaRPr>
              </a:p>
            </p:txBody>
          </p:sp>
          <p:sp>
            <p:nvSpPr>
              <p:cNvPr id="8" name="Prostokąt 7">
                <a:extLst>
                  <a:ext uri="{FF2B5EF4-FFF2-40B4-BE49-F238E27FC236}">
                    <a16:creationId xmlns:a16="http://schemas.microsoft.com/office/drawing/2014/main" id="{29E974AE-C68C-4B67-BB88-0260D9595460}"/>
                  </a:ext>
                </a:extLst>
              </p:cNvPr>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latin typeface="Lato" panose="020F0502020204030203" pitchFamily="34" charset="-18"/>
                </a:endParaRPr>
              </a:p>
            </p:txBody>
          </p:sp>
          <p:sp>
            <p:nvSpPr>
              <p:cNvPr id="9" name="Prostokąt 8">
                <a:extLst>
                  <a:ext uri="{FF2B5EF4-FFF2-40B4-BE49-F238E27FC236}">
                    <a16:creationId xmlns:a16="http://schemas.microsoft.com/office/drawing/2014/main" id="{E5D7AD4C-0288-4904-8ED7-6981C0C3B740}"/>
                  </a:ext>
                </a:extLst>
              </p:cNvPr>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latin typeface="Lato" panose="020F0502020204030203" pitchFamily="34" charset="-18"/>
                </a:endParaRPr>
              </a:p>
            </p:txBody>
          </p:sp>
          <p:sp>
            <p:nvSpPr>
              <p:cNvPr id="10" name="Prostokąt 9">
                <a:extLst>
                  <a:ext uri="{FF2B5EF4-FFF2-40B4-BE49-F238E27FC236}">
                    <a16:creationId xmlns:a16="http://schemas.microsoft.com/office/drawing/2014/main" id="{8431CDA4-DA8F-42EF-A889-EA8D475DD9EA}"/>
                  </a:ext>
                </a:extLst>
              </p:cNvPr>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latin typeface="Lato" panose="020F0502020204030203" pitchFamily="34" charset="-18"/>
                </a:endParaRPr>
              </a:p>
            </p:txBody>
          </p:sp>
        </p:grpSp>
        <p:pic>
          <p:nvPicPr>
            <p:cNvPr id="11" name="Obraz 10">
              <a:extLst>
                <a:ext uri="{FF2B5EF4-FFF2-40B4-BE49-F238E27FC236}">
                  <a16:creationId xmlns:a16="http://schemas.microsoft.com/office/drawing/2014/main" id="{B39BAAD6-865A-490D-B7BF-8F654B1F0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11" y="126343"/>
              <a:ext cx="1513633" cy="485002"/>
            </a:xfrm>
            <a:prstGeom prst="rect">
              <a:avLst/>
            </a:prstGeom>
          </p:spPr>
        </p:pic>
      </p:grpSp>
      <p:sp>
        <p:nvSpPr>
          <p:cNvPr id="13" name="pole tekstowe 12">
            <a:extLst>
              <a:ext uri="{FF2B5EF4-FFF2-40B4-BE49-F238E27FC236}">
                <a16:creationId xmlns:a16="http://schemas.microsoft.com/office/drawing/2014/main" id="{5F011125-6433-41E3-B495-B2AD9FFA33D6}"/>
              </a:ext>
            </a:extLst>
          </p:cNvPr>
          <p:cNvSpPr txBox="1"/>
          <p:nvPr/>
        </p:nvSpPr>
        <p:spPr>
          <a:xfrm>
            <a:off x="1095722" y="1020720"/>
            <a:ext cx="7139347" cy="664413"/>
          </a:xfrm>
          <a:prstGeom prst="rect">
            <a:avLst/>
          </a:prstGeom>
          <a:noFill/>
        </p:spPr>
        <p:txBody>
          <a:bodyPr wrap="square" rtlCol="0">
            <a:spAutoFit/>
          </a:bodyPr>
          <a:lstStyle/>
          <a:p>
            <a:pPr marL="355600" indent="-355600" algn="ctr">
              <a:lnSpc>
                <a:spcPct val="114000"/>
              </a:lnSpc>
            </a:pPr>
            <a:r>
              <a:rPr lang="pl-PL" sz="3600" b="1" dirty="0">
                <a:solidFill>
                  <a:srgbClr val="0063AF"/>
                </a:solidFill>
                <a:latin typeface="Lato" panose="020F0502020204030203" pitchFamily="34" charset="-18"/>
              </a:rPr>
              <a:t>2. Uwarunkowania przestrzenne</a:t>
            </a:r>
          </a:p>
        </p:txBody>
      </p:sp>
      <p:sp>
        <p:nvSpPr>
          <p:cNvPr id="14" name="Prostokąt 13">
            <a:extLst>
              <a:ext uri="{FF2B5EF4-FFF2-40B4-BE49-F238E27FC236}">
                <a16:creationId xmlns:a16="http://schemas.microsoft.com/office/drawing/2014/main" id="{2DD1C913-1CA7-4E66-A766-DE1C832F4103}"/>
              </a:ext>
            </a:extLst>
          </p:cNvPr>
          <p:cNvSpPr/>
          <p:nvPr/>
        </p:nvSpPr>
        <p:spPr>
          <a:xfrm>
            <a:off x="1015714" y="990523"/>
            <a:ext cx="7219355" cy="3064815"/>
          </a:xfrm>
          <a:prstGeom prst="rect">
            <a:avLst/>
          </a:prstGeom>
          <a:noFill/>
          <a:ln w="38100">
            <a:solidFill>
              <a:srgbClr val="0063AF"/>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15" name="Obraz 14">
            <a:extLst>
              <a:ext uri="{FF2B5EF4-FFF2-40B4-BE49-F238E27FC236}">
                <a16:creationId xmlns:a16="http://schemas.microsoft.com/office/drawing/2014/main" id="{0C11253C-AB35-4364-9AD9-B0AFD2A378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463348" y="1856259"/>
            <a:ext cx="2578541" cy="4855539"/>
          </a:xfrm>
          <a:prstGeom prst="rect">
            <a:avLst/>
          </a:prstGeom>
        </p:spPr>
      </p:pic>
    </p:spTree>
    <p:extLst>
      <p:ext uri="{BB962C8B-B14F-4D97-AF65-F5344CB8AC3E}">
        <p14:creationId xmlns:p14="http://schemas.microsoft.com/office/powerpoint/2010/main" val="227345953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5"/>
          <p:cNvGrpSpPr>
            <a:grpSpLocks/>
          </p:cNvGrpSpPr>
          <p:nvPr/>
        </p:nvGrpSpPr>
        <p:grpSpPr bwMode="auto">
          <a:xfrm>
            <a:off x="91442" y="99060"/>
            <a:ext cx="8953499" cy="6667500"/>
            <a:chOff x="322907" y="325720"/>
            <a:chExt cx="11560408" cy="6206560"/>
          </a:xfrm>
        </p:grpSpPr>
        <p:pic>
          <p:nvPicPr>
            <p:cNvPr id="5" name="Obraz 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817240" y="5644312"/>
              <a:ext cx="2040800" cy="85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a 7"/>
            <p:cNvGrpSpPr>
              <a:grpSpLocks/>
            </p:cNvGrpSpPr>
            <p:nvPr/>
          </p:nvGrpSpPr>
          <p:grpSpPr bwMode="auto">
            <a:xfrm>
              <a:off x="322907" y="325720"/>
              <a:ext cx="11560408" cy="6206560"/>
              <a:chOff x="322907" y="324915"/>
              <a:chExt cx="11560408" cy="6206560"/>
            </a:xfrm>
          </p:grpSpPr>
          <p:sp>
            <p:nvSpPr>
              <p:cNvPr id="7" name="Prostokąt 6"/>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8" name="Prostokąt 7"/>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9" name="Prostokąt 8"/>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10" name="Prostokąt 9"/>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grpSp>
      </p:grpSp>
      <p:pic>
        <p:nvPicPr>
          <p:cNvPr id="11" name="Obraz 1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32011" y="126343"/>
            <a:ext cx="1513633" cy="485002"/>
          </a:xfrm>
          <a:prstGeom prst="rect">
            <a:avLst/>
          </a:prstGeom>
        </p:spPr>
      </p:pic>
      <p:pic>
        <p:nvPicPr>
          <p:cNvPr id="14" name="Obraz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188" y="186166"/>
            <a:ext cx="3036826" cy="361376"/>
          </a:xfrm>
          <a:prstGeom prst="rect">
            <a:avLst/>
          </a:prstGeom>
        </p:spPr>
      </p:pic>
      <p:pic>
        <p:nvPicPr>
          <p:cNvPr id="17" name="Obraz 6"/>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flipH="1">
            <a:off x="112338" y="5933305"/>
            <a:ext cx="1584000" cy="77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pole tekstowe 22">
            <a:extLst>
              <a:ext uri="{FF2B5EF4-FFF2-40B4-BE49-F238E27FC236}">
                <a16:creationId xmlns:a16="http://schemas.microsoft.com/office/drawing/2014/main" id="{862A5372-1D40-4CC4-A421-63BC6034DCCB}"/>
              </a:ext>
            </a:extLst>
          </p:cNvPr>
          <p:cNvSpPr txBox="1"/>
          <p:nvPr/>
        </p:nvSpPr>
        <p:spPr>
          <a:xfrm>
            <a:off x="154239" y="3034685"/>
            <a:ext cx="8955087" cy="523220"/>
          </a:xfrm>
          <a:prstGeom prst="rect">
            <a:avLst/>
          </a:prstGeom>
          <a:noFill/>
        </p:spPr>
        <p:txBody>
          <a:bodyPr wrap="square" rtlCol="0">
            <a:spAutoFit/>
          </a:bodyPr>
          <a:lstStyle/>
          <a:p>
            <a:pPr algn="ctr"/>
            <a:r>
              <a:rPr lang="pl-PL" sz="2800" b="1" dirty="0">
                <a:solidFill>
                  <a:srgbClr val="0064A7"/>
                </a:solidFill>
                <a:latin typeface="Lato" panose="020F0502020204030203" pitchFamily="34" charset="-18"/>
              </a:rPr>
              <a:t>UWARUNKOWANIA</a:t>
            </a:r>
            <a:endParaRPr lang="pl-PL" sz="2400" b="1" dirty="0">
              <a:solidFill>
                <a:srgbClr val="0064A7"/>
              </a:solidFill>
              <a:latin typeface="Lato" panose="020F0502020204030203" pitchFamily="34" charset="-18"/>
            </a:endParaRPr>
          </a:p>
        </p:txBody>
      </p:sp>
      <p:pic>
        <p:nvPicPr>
          <p:cNvPr id="12" name="Obraz 11">
            <a:extLst>
              <a:ext uri="{FF2B5EF4-FFF2-40B4-BE49-F238E27FC236}">
                <a16:creationId xmlns:a16="http://schemas.microsoft.com/office/drawing/2014/main" id="{00095862-F6C4-48EF-9344-48CC25A44B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136" y="842316"/>
            <a:ext cx="2938375" cy="2147594"/>
          </a:xfrm>
          <a:prstGeom prst="rect">
            <a:avLst/>
          </a:prstGeom>
        </p:spPr>
      </p:pic>
      <p:pic>
        <p:nvPicPr>
          <p:cNvPr id="13" name="Obraz 12">
            <a:extLst>
              <a:ext uri="{FF2B5EF4-FFF2-40B4-BE49-F238E27FC236}">
                <a16:creationId xmlns:a16="http://schemas.microsoft.com/office/drawing/2014/main" id="{FD054017-0D39-4C2F-858A-FCCAC2004A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16" y="863838"/>
            <a:ext cx="2919320" cy="2127640"/>
          </a:xfrm>
          <a:prstGeom prst="rect">
            <a:avLst/>
          </a:prstGeom>
        </p:spPr>
      </p:pic>
      <p:pic>
        <p:nvPicPr>
          <p:cNvPr id="15" name="Obraz 14">
            <a:extLst>
              <a:ext uri="{FF2B5EF4-FFF2-40B4-BE49-F238E27FC236}">
                <a16:creationId xmlns:a16="http://schemas.microsoft.com/office/drawing/2014/main" id="{1FEBFA4C-0246-446D-A79D-201208CBE1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0241" y="881436"/>
            <a:ext cx="2919320" cy="2086384"/>
          </a:xfrm>
          <a:prstGeom prst="rect">
            <a:avLst/>
          </a:prstGeom>
        </p:spPr>
      </p:pic>
      <p:pic>
        <p:nvPicPr>
          <p:cNvPr id="18" name="Obraz 17">
            <a:extLst>
              <a:ext uri="{FF2B5EF4-FFF2-40B4-BE49-F238E27FC236}">
                <a16:creationId xmlns:a16="http://schemas.microsoft.com/office/drawing/2014/main" id="{3D5D7E27-C92F-48F8-ACA1-8BFB404D4B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136" y="3683187"/>
            <a:ext cx="2955897" cy="2112525"/>
          </a:xfrm>
          <a:prstGeom prst="rect">
            <a:avLst/>
          </a:prstGeom>
        </p:spPr>
      </p:pic>
      <p:pic>
        <p:nvPicPr>
          <p:cNvPr id="19" name="Obraz 18">
            <a:extLst>
              <a:ext uri="{FF2B5EF4-FFF2-40B4-BE49-F238E27FC236}">
                <a16:creationId xmlns:a16="http://schemas.microsoft.com/office/drawing/2014/main" id="{9A62CE1A-62CE-40A6-9546-1031F2EDCD5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58568" y="3695630"/>
            <a:ext cx="2881508" cy="2100082"/>
          </a:xfrm>
          <a:prstGeom prst="rect">
            <a:avLst/>
          </a:prstGeom>
        </p:spPr>
      </p:pic>
      <p:pic>
        <p:nvPicPr>
          <p:cNvPr id="24" name="Obraz 23">
            <a:extLst>
              <a:ext uri="{FF2B5EF4-FFF2-40B4-BE49-F238E27FC236}">
                <a16:creationId xmlns:a16="http://schemas.microsoft.com/office/drawing/2014/main" id="{3AC584A8-7044-463D-A56D-3226D858F9C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96034" y="3716679"/>
            <a:ext cx="2898581" cy="2112525"/>
          </a:xfrm>
          <a:prstGeom prst="rect">
            <a:avLst/>
          </a:prstGeom>
        </p:spPr>
      </p:pic>
    </p:spTree>
    <p:extLst>
      <p:ext uri="{BB962C8B-B14F-4D97-AF65-F5344CB8AC3E}">
        <p14:creationId xmlns:p14="http://schemas.microsoft.com/office/powerpoint/2010/main" val="224616098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EA57EE9-2CB1-4BD3-B772-C45903C1A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60" y="232008"/>
            <a:ext cx="8858185" cy="6481599"/>
          </a:xfrm>
          <a:prstGeom prst="rect">
            <a:avLst/>
          </a:prstGeom>
        </p:spPr>
      </p:pic>
      <p:grpSp>
        <p:nvGrpSpPr>
          <p:cNvPr id="6" name="Grupa 7"/>
          <p:cNvGrpSpPr>
            <a:grpSpLocks/>
          </p:cNvGrpSpPr>
          <p:nvPr/>
        </p:nvGrpSpPr>
        <p:grpSpPr bwMode="auto">
          <a:xfrm>
            <a:off x="91440" y="99060"/>
            <a:ext cx="8953499" cy="6667500"/>
            <a:chOff x="322907" y="324915"/>
            <a:chExt cx="11560408" cy="6206560"/>
          </a:xfrm>
        </p:grpSpPr>
        <p:sp>
          <p:nvSpPr>
            <p:cNvPr id="7" name="Prostokąt 6"/>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8" name="Prostokąt 7"/>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9" name="Prostokąt 8"/>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10" name="Prostokąt 9"/>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grpSp>
      <p:pic>
        <p:nvPicPr>
          <p:cNvPr id="11" name="Obraz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38" y="126343"/>
            <a:ext cx="1513633" cy="485002"/>
          </a:xfrm>
          <a:prstGeom prst="rect">
            <a:avLst/>
          </a:prstGeom>
        </p:spPr>
      </p:pic>
      <p:sp>
        <p:nvSpPr>
          <p:cNvPr id="12" name="pole tekstowe 11">
            <a:extLst>
              <a:ext uri="{FF2B5EF4-FFF2-40B4-BE49-F238E27FC236}">
                <a16:creationId xmlns:a16="http://schemas.microsoft.com/office/drawing/2014/main" id="{B97E116C-B9D8-41C9-A277-7EB83CB77CF2}"/>
              </a:ext>
            </a:extLst>
          </p:cNvPr>
          <p:cNvSpPr txBox="1"/>
          <p:nvPr/>
        </p:nvSpPr>
        <p:spPr>
          <a:xfrm>
            <a:off x="2773832" y="180910"/>
            <a:ext cx="6213815" cy="400110"/>
          </a:xfrm>
          <a:prstGeom prst="rect">
            <a:avLst/>
          </a:prstGeom>
          <a:solidFill>
            <a:schemeClr val="bg1"/>
          </a:solidFill>
        </p:spPr>
        <p:txBody>
          <a:bodyPr wrap="square" rtlCol="0">
            <a:spAutoFit/>
          </a:bodyPr>
          <a:lstStyle/>
          <a:p>
            <a:pPr algn="ctr"/>
            <a:r>
              <a:rPr lang="pl-PL" sz="2000" b="1" dirty="0">
                <a:solidFill>
                  <a:srgbClr val="0063AF"/>
                </a:solidFill>
                <a:latin typeface="Lato" panose="020F0502020204030203" pitchFamily="34" charset="-18"/>
              </a:rPr>
              <a:t>STRUKTURA FUNKCJONALNO-PRZESTRZENNA</a:t>
            </a:r>
          </a:p>
        </p:txBody>
      </p:sp>
    </p:spTree>
    <p:extLst>
      <p:ext uri="{BB962C8B-B14F-4D97-AF65-F5344CB8AC3E}">
        <p14:creationId xmlns:p14="http://schemas.microsoft.com/office/powerpoint/2010/main" val="426694732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EA57EE9-2CB1-4BD3-B772-C45903C1A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60" y="235955"/>
            <a:ext cx="8858185" cy="6473704"/>
          </a:xfrm>
          <a:prstGeom prst="rect">
            <a:avLst/>
          </a:prstGeom>
        </p:spPr>
      </p:pic>
      <p:grpSp>
        <p:nvGrpSpPr>
          <p:cNvPr id="6" name="Grupa 7"/>
          <p:cNvGrpSpPr>
            <a:grpSpLocks/>
          </p:cNvGrpSpPr>
          <p:nvPr/>
        </p:nvGrpSpPr>
        <p:grpSpPr bwMode="auto">
          <a:xfrm>
            <a:off x="91440" y="99060"/>
            <a:ext cx="8953499" cy="6667500"/>
            <a:chOff x="322907" y="324915"/>
            <a:chExt cx="11560408" cy="6206560"/>
          </a:xfrm>
        </p:grpSpPr>
        <p:sp>
          <p:nvSpPr>
            <p:cNvPr id="7" name="Prostokąt 6"/>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8" name="Prostokąt 7"/>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9" name="Prostokąt 8"/>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10" name="Prostokąt 9"/>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grpSp>
      <p:pic>
        <p:nvPicPr>
          <p:cNvPr id="11" name="Obraz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38" y="126343"/>
            <a:ext cx="1513633" cy="485002"/>
          </a:xfrm>
          <a:prstGeom prst="rect">
            <a:avLst/>
          </a:prstGeom>
        </p:spPr>
      </p:pic>
      <p:sp>
        <p:nvSpPr>
          <p:cNvPr id="12" name="pole tekstowe 11">
            <a:extLst>
              <a:ext uri="{FF2B5EF4-FFF2-40B4-BE49-F238E27FC236}">
                <a16:creationId xmlns:a16="http://schemas.microsoft.com/office/drawing/2014/main" id="{4FD5D73E-1771-4CD1-A4B8-8E2462F31478}"/>
              </a:ext>
            </a:extLst>
          </p:cNvPr>
          <p:cNvSpPr txBox="1"/>
          <p:nvPr/>
        </p:nvSpPr>
        <p:spPr>
          <a:xfrm>
            <a:off x="2773832" y="180910"/>
            <a:ext cx="6213815" cy="400110"/>
          </a:xfrm>
          <a:prstGeom prst="rect">
            <a:avLst/>
          </a:prstGeom>
          <a:solidFill>
            <a:schemeClr val="bg1"/>
          </a:solidFill>
        </p:spPr>
        <p:txBody>
          <a:bodyPr wrap="square" rtlCol="0">
            <a:spAutoFit/>
          </a:bodyPr>
          <a:lstStyle/>
          <a:p>
            <a:pPr algn="ctr"/>
            <a:r>
              <a:rPr lang="pl-PL" sz="2000" b="1" dirty="0">
                <a:solidFill>
                  <a:srgbClr val="0063AF"/>
                </a:solidFill>
                <a:latin typeface="Lato" panose="020F0502020204030203" pitchFamily="34" charset="-18"/>
              </a:rPr>
              <a:t>DZIEDZICTWO KULTUROWE I KRAJOBRAZOWE</a:t>
            </a:r>
          </a:p>
        </p:txBody>
      </p:sp>
    </p:spTree>
    <p:extLst>
      <p:ext uri="{BB962C8B-B14F-4D97-AF65-F5344CB8AC3E}">
        <p14:creationId xmlns:p14="http://schemas.microsoft.com/office/powerpoint/2010/main" val="409020318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EA57EE9-2CB1-4BD3-B772-C45903C1A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60" y="298580"/>
            <a:ext cx="8858185" cy="6348454"/>
          </a:xfrm>
          <a:prstGeom prst="rect">
            <a:avLst/>
          </a:prstGeom>
        </p:spPr>
      </p:pic>
      <p:grpSp>
        <p:nvGrpSpPr>
          <p:cNvPr id="6" name="Grupa 7"/>
          <p:cNvGrpSpPr>
            <a:grpSpLocks/>
          </p:cNvGrpSpPr>
          <p:nvPr/>
        </p:nvGrpSpPr>
        <p:grpSpPr bwMode="auto">
          <a:xfrm>
            <a:off x="91440" y="99060"/>
            <a:ext cx="8953499" cy="6667500"/>
            <a:chOff x="322907" y="324915"/>
            <a:chExt cx="11560408" cy="6206560"/>
          </a:xfrm>
        </p:grpSpPr>
        <p:sp>
          <p:nvSpPr>
            <p:cNvPr id="7" name="Prostokąt 6"/>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8" name="Prostokąt 7"/>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9" name="Prostokąt 8"/>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10" name="Prostokąt 9"/>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grpSp>
      <p:pic>
        <p:nvPicPr>
          <p:cNvPr id="11" name="Obraz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38" y="126343"/>
            <a:ext cx="1513633" cy="485002"/>
          </a:xfrm>
          <a:prstGeom prst="rect">
            <a:avLst/>
          </a:prstGeom>
        </p:spPr>
      </p:pic>
      <p:sp>
        <p:nvSpPr>
          <p:cNvPr id="12" name="pole tekstowe 11">
            <a:extLst>
              <a:ext uri="{FF2B5EF4-FFF2-40B4-BE49-F238E27FC236}">
                <a16:creationId xmlns:a16="http://schemas.microsoft.com/office/drawing/2014/main" id="{829CF20A-EA35-47B3-931E-592DFBEB9AF3}"/>
              </a:ext>
            </a:extLst>
          </p:cNvPr>
          <p:cNvSpPr txBox="1"/>
          <p:nvPr/>
        </p:nvSpPr>
        <p:spPr>
          <a:xfrm>
            <a:off x="2773832" y="180910"/>
            <a:ext cx="6213815" cy="400110"/>
          </a:xfrm>
          <a:prstGeom prst="rect">
            <a:avLst/>
          </a:prstGeom>
          <a:solidFill>
            <a:schemeClr val="bg1"/>
          </a:solidFill>
        </p:spPr>
        <p:txBody>
          <a:bodyPr wrap="square" rtlCol="0">
            <a:spAutoFit/>
          </a:bodyPr>
          <a:lstStyle/>
          <a:p>
            <a:pPr algn="ctr"/>
            <a:r>
              <a:rPr lang="pl-PL" sz="2000" b="1" dirty="0">
                <a:solidFill>
                  <a:srgbClr val="0063AF"/>
                </a:solidFill>
                <a:latin typeface="Lato" panose="020F0502020204030203" pitchFamily="34" charset="-18"/>
              </a:rPr>
              <a:t>STAN SYSTEMÓW KOMUNIKACJI</a:t>
            </a:r>
          </a:p>
        </p:txBody>
      </p:sp>
    </p:spTree>
    <p:extLst>
      <p:ext uri="{BB962C8B-B14F-4D97-AF65-F5344CB8AC3E}">
        <p14:creationId xmlns:p14="http://schemas.microsoft.com/office/powerpoint/2010/main" val="267736904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EA57EE9-2CB1-4BD3-B772-C45903C1A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60" y="297831"/>
            <a:ext cx="8858185" cy="6349953"/>
          </a:xfrm>
          <a:prstGeom prst="rect">
            <a:avLst/>
          </a:prstGeom>
        </p:spPr>
      </p:pic>
      <p:grpSp>
        <p:nvGrpSpPr>
          <p:cNvPr id="6" name="Grupa 7"/>
          <p:cNvGrpSpPr>
            <a:grpSpLocks/>
          </p:cNvGrpSpPr>
          <p:nvPr/>
        </p:nvGrpSpPr>
        <p:grpSpPr bwMode="auto">
          <a:xfrm>
            <a:off x="91440" y="99060"/>
            <a:ext cx="8953499" cy="6667500"/>
            <a:chOff x="322907" y="324915"/>
            <a:chExt cx="11560408" cy="6206560"/>
          </a:xfrm>
        </p:grpSpPr>
        <p:sp>
          <p:nvSpPr>
            <p:cNvPr id="7" name="Prostokąt 6"/>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8" name="Prostokąt 7"/>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9" name="Prostokąt 8"/>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10" name="Prostokąt 9"/>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grpSp>
      <p:pic>
        <p:nvPicPr>
          <p:cNvPr id="11" name="Obraz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38" y="126343"/>
            <a:ext cx="1513633" cy="485002"/>
          </a:xfrm>
          <a:prstGeom prst="rect">
            <a:avLst/>
          </a:prstGeom>
        </p:spPr>
      </p:pic>
      <p:sp>
        <p:nvSpPr>
          <p:cNvPr id="12" name="pole tekstowe 11">
            <a:extLst>
              <a:ext uri="{FF2B5EF4-FFF2-40B4-BE49-F238E27FC236}">
                <a16:creationId xmlns:a16="http://schemas.microsoft.com/office/drawing/2014/main" id="{4B51EFBE-A3F7-4FF4-B8AB-6094F1446CD9}"/>
              </a:ext>
            </a:extLst>
          </p:cNvPr>
          <p:cNvSpPr txBox="1"/>
          <p:nvPr/>
        </p:nvSpPr>
        <p:spPr>
          <a:xfrm>
            <a:off x="2773832" y="180910"/>
            <a:ext cx="6213815" cy="400110"/>
          </a:xfrm>
          <a:prstGeom prst="rect">
            <a:avLst/>
          </a:prstGeom>
          <a:solidFill>
            <a:schemeClr val="bg1"/>
          </a:solidFill>
        </p:spPr>
        <p:txBody>
          <a:bodyPr wrap="square" rtlCol="0">
            <a:spAutoFit/>
          </a:bodyPr>
          <a:lstStyle/>
          <a:p>
            <a:pPr algn="ctr"/>
            <a:r>
              <a:rPr lang="pl-PL" sz="2000" b="1" dirty="0">
                <a:solidFill>
                  <a:srgbClr val="0063AF"/>
                </a:solidFill>
                <a:latin typeface="Lato" panose="020F0502020204030203" pitchFamily="34" charset="-18"/>
              </a:rPr>
              <a:t>INFRASTRUKTURA TECHNICZNA</a:t>
            </a:r>
          </a:p>
        </p:txBody>
      </p:sp>
    </p:spTree>
    <p:extLst>
      <p:ext uri="{BB962C8B-B14F-4D97-AF65-F5344CB8AC3E}">
        <p14:creationId xmlns:p14="http://schemas.microsoft.com/office/powerpoint/2010/main" val="378454815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EA57EE9-2CB1-4BD3-B772-C45903C1A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60" y="235955"/>
            <a:ext cx="8858185" cy="6473704"/>
          </a:xfrm>
          <a:prstGeom prst="rect">
            <a:avLst/>
          </a:prstGeom>
        </p:spPr>
      </p:pic>
      <p:grpSp>
        <p:nvGrpSpPr>
          <p:cNvPr id="6" name="Grupa 7"/>
          <p:cNvGrpSpPr>
            <a:grpSpLocks/>
          </p:cNvGrpSpPr>
          <p:nvPr/>
        </p:nvGrpSpPr>
        <p:grpSpPr bwMode="auto">
          <a:xfrm>
            <a:off x="91440" y="99060"/>
            <a:ext cx="8953499" cy="6667500"/>
            <a:chOff x="322907" y="324915"/>
            <a:chExt cx="11560408" cy="6206560"/>
          </a:xfrm>
        </p:grpSpPr>
        <p:sp>
          <p:nvSpPr>
            <p:cNvPr id="7" name="Prostokąt 6"/>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8" name="Prostokąt 7"/>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9" name="Prostokąt 8"/>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10" name="Prostokąt 9"/>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grpSp>
      <p:pic>
        <p:nvPicPr>
          <p:cNvPr id="11" name="Obraz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38" y="126343"/>
            <a:ext cx="1513633" cy="485002"/>
          </a:xfrm>
          <a:prstGeom prst="rect">
            <a:avLst/>
          </a:prstGeom>
        </p:spPr>
      </p:pic>
      <p:sp>
        <p:nvSpPr>
          <p:cNvPr id="12" name="pole tekstowe 11">
            <a:extLst>
              <a:ext uri="{FF2B5EF4-FFF2-40B4-BE49-F238E27FC236}">
                <a16:creationId xmlns:a16="http://schemas.microsoft.com/office/drawing/2014/main" id="{3578DC7D-3505-405C-A45F-D7728892F928}"/>
              </a:ext>
            </a:extLst>
          </p:cNvPr>
          <p:cNvSpPr txBox="1"/>
          <p:nvPr/>
        </p:nvSpPr>
        <p:spPr>
          <a:xfrm>
            <a:off x="2773832" y="180910"/>
            <a:ext cx="6213815" cy="400110"/>
          </a:xfrm>
          <a:prstGeom prst="rect">
            <a:avLst/>
          </a:prstGeom>
          <a:solidFill>
            <a:schemeClr val="bg1"/>
          </a:solidFill>
        </p:spPr>
        <p:txBody>
          <a:bodyPr wrap="square" rtlCol="0">
            <a:spAutoFit/>
          </a:bodyPr>
          <a:lstStyle/>
          <a:p>
            <a:pPr algn="ctr"/>
            <a:r>
              <a:rPr lang="pl-PL" sz="2000" b="1" dirty="0">
                <a:solidFill>
                  <a:srgbClr val="0063AF"/>
                </a:solidFill>
                <a:latin typeface="Lato" panose="020F0502020204030203" pitchFamily="34" charset="-18"/>
              </a:rPr>
              <a:t>ROZMIESZCZENIE USŁUG I PRZEMYSŁU</a:t>
            </a:r>
          </a:p>
        </p:txBody>
      </p:sp>
    </p:spTree>
    <p:extLst>
      <p:ext uri="{BB962C8B-B14F-4D97-AF65-F5344CB8AC3E}">
        <p14:creationId xmlns:p14="http://schemas.microsoft.com/office/powerpoint/2010/main" val="321169236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EA57EE9-2CB1-4BD3-B772-C45903C1A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60" y="235955"/>
            <a:ext cx="8858185" cy="6473704"/>
          </a:xfrm>
          <a:prstGeom prst="rect">
            <a:avLst/>
          </a:prstGeom>
        </p:spPr>
      </p:pic>
      <p:grpSp>
        <p:nvGrpSpPr>
          <p:cNvPr id="6" name="Grupa 7"/>
          <p:cNvGrpSpPr>
            <a:grpSpLocks/>
          </p:cNvGrpSpPr>
          <p:nvPr/>
        </p:nvGrpSpPr>
        <p:grpSpPr bwMode="auto">
          <a:xfrm>
            <a:off x="91440" y="99060"/>
            <a:ext cx="8953499" cy="6667500"/>
            <a:chOff x="322907" y="324915"/>
            <a:chExt cx="11560408" cy="6206560"/>
          </a:xfrm>
        </p:grpSpPr>
        <p:sp>
          <p:nvSpPr>
            <p:cNvPr id="7" name="Prostokąt 6"/>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8" name="Prostokąt 7"/>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9" name="Prostokąt 8"/>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10" name="Prostokąt 9"/>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grpSp>
      <p:pic>
        <p:nvPicPr>
          <p:cNvPr id="11" name="Obraz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38" y="126343"/>
            <a:ext cx="1513633" cy="485002"/>
          </a:xfrm>
          <a:prstGeom prst="rect">
            <a:avLst/>
          </a:prstGeom>
        </p:spPr>
      </p:pic>
      <p:sp>
        <p:nvSpPr>
          <p:cNvPr id="12" name="pole tekstowe 11">
            <a:extLst>
              <a:ext uri="{FF2B5EF4-FFF2-40B4-BE49-F238E27FC236}">
                <a16:creationId xmlns:a16="http://schemas.microsoft.com/office/drawing/2014/main" id="{B47845E4-24C1-4FEF-9C4F-841A30C43B15}"/>
              </a:ext>
            </a:extLst>
          </p:cNvPr>
          <p:cNvSpPr txBox="1"/>
          <p:nvPr/>
        </p:nvSpPr>
        <p:spPr>
          <a:xfrm>
            <a:off x="2773832" y="180910"/>
            <a:ext cx="6213815" cy="400110"/>
          </a:xfrm>
          <a:prstGeom prst="rect">
            <a:avLst/>
          </a:prstGeom>
          <a:solidFill>
            <a:schemeClr val="bg1"/>
          </a:solidFill>
        </p:spPr>
        <p:txBody>
          <a:bodyPr wrap="square" rtlCol="0">
            <a:spAutoFit/>
          </a:bodyPr>
          <a:lstStyle/>
          <a:p>
            <a:pPr algn="ctr"/>
            <a:r>
              <a:rPr lang="pl-PL" sz="2000" b="1" dirty="0">
                <a:solidFill>
                  <a:srgbClr val="0063AF"/>
                </a:solidFill>
                <a:latin typeface="Lato" panose="020F0502020204030203" pitchFamily="34" charset="-18"/>
              </a:rPr>
              <a:t>ŚRODOWISKO I REKREACJA</a:t>
            </a:r>
          </a:p>
        </p:txBody>
      </p:sp>
    </p:spTree>
    <p:extLst>
      <p:ext uri="{BB962C8B-B14F-4D97-AF65-F5344CB8AC3E}">
        <p14:creationId xmlns:p14="http://schemas.microsoft.com/office/powerpoint/2010/main" val="22324405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A21AEA77-5B0D-482C-9648-1F97419E534A}"/>
              </a:ext>
            </a:extLst>
          </p:cNvPr>
          <p:cNvGrpSpPr/>
          <p:nvPr/>
        </p:nvGrpSpPr>
        <p:grpSpPr>
          <a:xfrm>
            <a:off x="91442" y="99060"/>
            <a:ext cx="8953499" cy="6667500"/>
            <a:chOff x="91442" y="99060"/>
            <a:chExt cx="8953499" cy="6667500"/>
          </a:xfrm>
        </p:grpSpPr>
        <p:sp>
          <p:nvSpPr>
            <p:cNvPr id="12" name="Prostokąt 11"/>
            <p:cNvSpPr/>
            <p:nvPr/>
          </p:nvSpPr>
          <p:spPr>
            <a:xfrm>
              <a:off x="1015714" y="990523"/>
              <a:ext cx="7219355" cy="3479877"/>
            </a:xfrm>
            <a:prstGeom prst="rect">
              <a:avLst/>
            </a:prstGeom>
            <a:noFill/>
            <a:ln w="38100">
              <a:solidFill>
                <a:srgbClr val="0063AF"/>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grpSp>
          <p:nvGrpSpPr>
            <p:cNvPr id="4" name="Grupa 5"/>
            <p:cNvGrpSpPr>
              <a:grpSpLocks/>
            </p:cNvGrpSpPr>
            <p:nvPr/>
          </p:nvGrpSpPr>
          <p:grpSpPr bwMode="auto">
            <a:xfrm>
              <a:off x="91442" y="99060"/>
              <a:ext cx="8953499" cy="6667500"/>
              <a:chOff x="322907" y="325720"/>
              <a:chExt cx="11560408" cy="6206560"/>
            </a:xfrm>
          </p:grpSpPr>
          <p:pic>
            <p:nvPicPr>
              <p:cNvPr id="5" name="Obraz 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817240" y="5644312"/>
                <a:ext cx="2040800" cy="85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a 7"/>
              <p:cNvGrpSpPr>
                <a:grpSpLocks/>
              </p:cNvGrpSpPr>
              <p:nvPr/>
            </p:nvGrpSpPr>
            <p:grpSpPr bwMode="auto">
              <a:xfrm>
                <a:off x="322907" y="325720"/>
                <a:ext cx="11560408" cy="6206560"/>
                <a:chOff x="322907" y="324915"/>
                <a:chExt cx="11560408" cy="6206560"/>
              </a:xfrm>
            </p:grpSpPr>
            <p:sp>
              <p:nvSpPr>
                <p:cNvPr id="7" name="Prostokąt 6"/>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8" name="Prostokąt 7"/>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9" name="Prostokąt 8"/>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10" name="Prostokąt 9"/>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grpSp>
        </p:grpSp>
        <p:pic>
          <p:nvPicPr>
            <p:cNvPr id="11" name="Obraz 1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32011" y="126343"/>
              <a:ext cx="1513633" cy="485002"/>
            </a:xfrm>
            <a:prstGeom prst="rect">
              <a:avLst/>
            </a:prstGeom>
          </p:spPr>
        </p:pic>
        <p:sp>
          <p:nvSpPr>
            <p:cNvPr id="13" name="pole tekstowe 12"/>
            <p:cNvSpPr txBox="1"/>
            <p:nvPr/>
          </p:nvSpPr>
          <p:spPr>
            <a:xfrm>
              <a:off x="1015714" y="990254"/>
              <a:ext cx="7219355" cy="954107"/>
            </a:xfrm>
            <a:prstGeom prst="rect">
              <a:avLst/>
            </a:prstGeom>
            <a:noFill/>
          </p:spPr>
          <p:txBody>
            <a:bodyPr wrap="square" rtlCol="0">
              <a:spAutoFit/>
            </a:bodyPr>
            <a:lstStyle/>
            <a:p>
              <a:pPr algn="ctr"/>
              <a:r>
                <a:rPr lang="pl-PL" altLang="pl-PL" sz="2800" b="1" dirty="0">
                  <a:solidFill>
                    <a:srgbClr val="0063AF"/>
                  </a:solidFill>
                  <a:latin typeface="Lato" panose="020F0502020204030203" pitchFamily="34" charset="-18"/>
                </a:rPr>
                <a:t>3. </a:t>
              </a:r>
              <a:r>
                <a:rPr lang="pl-PL" altLang="pl-PL" sz="2800" b="1" cap="all" dirty="0">
                  <a:solidFill>
                    <a:srgbClr val="0063AF"/>
                  </a:solidFill>
                  <a:latin typeface="Lato" panose="020F0502020204030203" pitchFamily="34" charset="-18"/>
                </a:rPr>
                <a:t>B</a:t>
              </a:r>
              <a:r>
                <a:rPr lang="pl-PL" altLang="pl-PL" sz="2800" b="1" dirty="0">
                  <a:solidFill>
                    <a:srgbClr val="0063AF"/>
                  </a:solidFill>
                  <a:latin typeface="Lato" panose="020F0502020204030203" pitchFamily="34" charset="-18"/>
                </a:rPr>
                <a:t>ilans terenów przeznaczonych pod zabudowę</a:t>
              </a:r>
              <a:endParaRPr lang="pl-PL" altLang="pl-PL" sz="2800" b="1" cap="all" dirty="0">
                <a:solidFill>
                  <a:srgbClr val="0063AF"/>
                </a:solidFill>
                <a:latin typeface="Lato" panose="020F0502020204030203" pitchFamily="34" charset="-18"/>
              </a:endParaRPr>
            </a:p>
          </p:txBody>
        </p:sp>
        <p:pic>
          <p:nvPicPr>
            <p:cNvPr id="14" name="Obraz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188" y="186166"/>
              <a:ext cx="3036826" cy="361376"/>
            </a:xfrm>
            <a:prstGeom prst="rect">
              <a:avLst/>
            </a:prstGeom>
          </p:spPr>
        </p:pic>
        <p:pic>
          <p:nvPicPr>
            <p:cNvPr id="17" name="Obraz 6"/>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flipH="1">
              <a:off x="112338" y="5933305"/>
              <a:ext cx="1584000" cy="77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Obraz 18">
            <a:extLst>
              <a:ext uri="{FF2B5EF4-FFF2-40B4-BE49-F238E27FC236}">
                <a16:creationId xmlns:a16="http://schemas.microsoft.com/office/drawing/2014/main" id="{03460348-1806-47BE-8566-964952966F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168595" y="2032464"/>
            <a:ext cx="6959691" cy="2388457"/>
          </a:xfrm>
          <a:prstGeom prst="rect">
            <a:avLst/>
          </a:prstGeom>
        </p:spPr>
      </p:pic>
      <p:pic>
        <p:nvPicPr>
          <p:cNvPr id="18" name="Obraz 17">
            <a:extLst>
              <a:ext uri="{FF2B5EF4-FFF2-40B4-BE49-F238E27FC236}">
                <a16:creationId xmlns:a16="http://schemas.microsoft.com/office/drawing/2014/main" id="{FB7D3651-5C31-46B8-8743-A3A32EB683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463348" y="1856259"/>
            <a:ext cx="2578541" cy="4855539"/>
          </a:xfrm>
          <a:prstGeom prst="rect">
            <a:avLst/>
          </a:prstGeom>
        </p:spPr>
      </p:pic>
    </p:spTree>
    <p:extLst>
      <p:ext uri="{BB962C8B-B14F-4D97-AF65-F5344CB8AC3E}">
        <p14:creationId xmlns:p14="http://schemas.microsoft.com/office/powerpoint/2010/main" val="275697710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9A7B508A-EFA3-4798-BC6D-19D36A6EB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34" y="853743"/>
            <a:ext cx="8114550" cy="4760207"/>
          </a:xfrm>
          <a:prstGeom prst="rect">
            <a:avLst/>
          </a:prstGeom>
        </p:spPr>
      </p:pic>
      <p:grpSp>
        <p:nvGrpSpPr>
          <p:cNvPr id="8" name="Grupa 5">
            <a:extLst>
              <a:ext uri="{FF2B5EF4-FFF2-40B4-BE49-F238E27FC236}">
                <a16:creationId xmlns:a16="http://schemas.microsoft.com/office/drawing/2014/main" id="{54046DB0-5B53-4360-BFCC-AC3D0663D647}"/>
              </a:ext>
            </a:extLst>
          </p:cNvPr>
          <p:cNvGrpSpPr>
            <a:grpSpLocks/>
          </p:cNvGrpSpPr>
          <p:nvPr/>
        </p:nvGrpSpPr>
        <p:grpSpPr bwMode="auto">
          <a:xfrm>
            <a:off x="91440" y="99060"/>
            <a:ext cx="8953499" cy="6667500"/>
            <a:chOff x="322907" y="325720"/>
            <a:chExt cx="11560408" cy="6206560"/>
          </a:xfrm>
        </p:grpSpPr>
        <p:pic>
          <p:nvPicPr>
            <p:cNvPr id="9" name="Obraz 6">
              <a:extLst>
                <a:ext uri="{FF2B5EF4-FFF2-40B4-BE49-F238E27FC236}">
                  <a16:creationId xmlns:a16="http://schemas.microsoft.com/office/drawing/2014/main" id="{1DA8926A-421F-4832-8CD3-606C24C6023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17240" y="5644312"/>
              <a:ext cx="2040800" cy="85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a 7">
              <a:extLst>
                <a:ext uri="{FF2B5EF4-FFF2-40B4-BE49-F238E27FC236}">
                  <a16:creationId xmlns:a16="http://schemas.microsoft.com/office/drawing/2014/main" id="{573E5F1F-8333-4126-AF8C-099015D381BA}"/>
                </a:ext>
              </a:extLst>
            </p:cNvPr>
            <p:cNvGrpSpPr>
              <a:grpSpLocks/>
            </p:cNvGrpSpPr>
            <p:nvPr/>
          </p:nvGrpSpPr>
          <p:grpSpPr bwMode="auto">
            <a:xfrm>
              <a:off x="322907" y="325720"/>
              <a:ext cx="11560408" cy="6206560"/>
              <a:chOff x="322907" y="324915"/>
              <a:chExt cx="11560408" cy="6206560"/>
            </a:xfrm>
          </p:grpSpPr>
          <p:sp>
            <p:nvSpPr>
              <p:cNvPr id="11" name="Prostokąt 10">
                <a:extLst>
                  <a:ext uri="{FF2B5EF4-FFF2-40B4-BE49-F238E27FC236}">
                    <a16:creationId xmlns:a16="http://schemas.microsoft.com/office/drawing/2014/main" id="{B32E0454-1C6B-476F-AE5D-DE4F1ED4AEFF}"/>
                  </a:ext>
                </a:extLst>
              </p:cNvPr>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sp>
            <p:nvSpPr>
              <p:cNvPr id="12" name="Prostokąt 11">
                <a:extLst>
                  <a:ext uri="{FF2B5EF4-FFF2-40B4-BE49-F238E27FC236}">
                    <a16:creationId xmlns:a16="http://schemas.microsoft.com/office/drawing/2014/main" id="{DD1F2ED2-C851-4A4E-A2EF-F30984B93D6D}"/>
                  </a:ext>
                </a:extLst>
              </p:cNvPr>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sp>
            <p:nvSpPr>
              <p:cNvPr id="13" name="Prostokąt 12">
                <a:extLst>
                  <a:ext uri="{FF2B5EF4-FFF2-40B4-BE49-F238E27FC236}">
                    <a16:creationId xmlns:a16="http://schemas.microsoft.com/office/drawing/2014/main" id="{E63B2C80-B8B9-4A4A-8DCF-043EBA308CAB}"/>
                  </a:ext>
                </a:extLst>
              </p:cNvPr>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sp>
            <p:nvSpPr>
              <p:cNvPr id="14" name="Prostokąt 13">
                <a:extLst>
                  <a:ext uri="{FF2B5EF4-FFF2-40B4-BE49-F238E27FC236}">
                    <a16:creationId xmlns:a16="http://schemas.microsoft.com/office/drawing/2014/main" id="{55BC234B-E38F-4046-884C-9915914E0C26}"/>
                  </a:ext>
                </a:extLst>
              </p:cNvPr>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grpSp>
      </p:grpSp>
      <p:pic>
        <p:nvPicPr>
          <p:cNvPr id="16" name="Obraz 15">
            <a:extLst>
              <a:ext uri="{FF2B5EF4-FFF2-40B4-BE49-F238E27FC236}">
                <a16:creationId xmlns:a16="http://schemas.microsoft.com/office/drawing/2014/main" id="{8FA48ABE-00AD-49F0-A414-536F69AA022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2009" y="126343"/>
            <a:ext cx="1513633" cy="485002"/>
          </a:xfrm>
          <a:prstGeom prst="rect">
            <a:avLst/>
          </a:prstGeom>
        </p:spPr>
      </p:pic>
      <p:sp>
        <p:nvSpPr>
          <p:cNvPr id="18" name="pole tekstowe 17">
            <a:extLst>
              <a:ext uri="{FF2B5EF4-FFF2-40B4-BE49-F238E27FC236}">
                <a16:creationId xmlns:a16="http://schemas.microsoft.com/office/drawing/2014/main" id="{2D93CC58-1D63-42DC-8D1B-D12B6EA70FEE}"/>
              </a:ext>
            </a:extLst>
          </p:cNvPr>
          <p:cNvSpPr txBox="1"/>
          <p:nvPr/>
        </p:nvSpPr>
        <p:spPr>
          <a:xfrm>
            <a:off x="1684982" y="180910"/>
            <a:ext cx="7241932" cy="400110"/>
          </a:xfrm>
          <a:prstGeom prst="rect">
            <a:avLst/>
          </a:prstGeom>
          <a:noFill/>
        </p:spPr>
        <p:txBody>
          <a:bodyPr wrap="square" rtlCol="0">
            <a:spAutoFit/>
          </a:bodyPr>
          <a:lstStyle/>
          <a:p>
            <a:pPr lvl="0" algn="ctr">
              <a:defRPr/>
            </a:pPr>
            <a:r>
              <a:rPr lang="pl-PL" altLang="pl-PL" sz="2000" b="1" dirty="0">
                <a:solidFill>
                  <a:srgbClr val="0063AF"/>
                </a:solidFill>
                <a:latin typeface="Lato" panose="020F0502020204030203" pitchFamily="34" charset="-18"/>
              </a:rPr>
              <a:t>Bilans terenów przeznaczonych pod zabudowę - 2022</a:t>
            </a:r>
          </a:p>
        </p:txBody>
      </p:sp>
      <p:graphicFrame>
        <p:nvGraphicFramePr>
          <p:cNvPr id="5" name="Tabela 4">
            <a:extLst>
              <a:ext uri="{FF2B5EF4-FFF2-40B4-BE49-F238E27FC236}">
                <a16:creationId xmlns:a16="http://schemas.microsoft.com/office/drawing/2014/main" id="{9D31AF89-DF5F-4E4F-A9C4-C4FFB659E99B}"/>
              </a:ext>
            </a:extLst>
          </p:cNvPr>
          <p:cNvGraphicFramePr>
            <a:graphicFrameLocks noGrp="1"/>
          </p:cNvGraphicFramePr>
          <p:nvPr>
            <p:extLst/>
          </p:nvPr>
        </p:nvGraphicFramePr>
        <p:xfrm>
          <a:off x="210693" y="5299961"/>
          <a:ext cx="7234079" cy="1310074"/>
        </p:xfrm>
        <a:graphic>
          <a:graphicData uri="http://schemas.openxmlformats.org/drawingml/2006/table">
            <a:tbl>
              <a:tblPr firstRow="1" firstCol="1" bandRow="1"/>
              <a:tblGrid>
                <a:gridCol w="733935">
                  <a:extLst>
                    <a:ext uri="{9D8B030D-6E8A-4147-A177-3AD203B41FA5}">
                      <a16:colId xmlns:a16="http://schemas.microsoft.com/office/drawing/2014/main" val="3920712930"/>
                    </a:ext>
                  </a:extLst>
                </a:gridCol>
                <a:gridCol w="1269580">
                  <a:extLst>
                    <a:ext uri="{9D8B030D-6E8A-4147-A177-3AD203B41FA5}">
                      <a16:colId xmlns:a16="http://schemas.microsoft.com/office/drawing/2014/main" val="2457955629"/>
                    </a:ext>
                  </a:extLst>
                </a:gridCol>
                <a:gridCol w="1216681">
                  <a:extLst>
                    <a:ext uri="{9D8B030D-6E8A-4147-A177-3AD203B41FA5}">
                      <a16:colId xmlns:a16="http://schemas.microsoft.com/office/drawing/2014/main" val="2779674609"/>
                    </a:ext>
                  </a:extLst>
                </a:gridCol>
                <a:gridCol w="1065541">
                  <a:extLst>
                    <a:ext uri="{9D8B030D-6E8A-4147-A177-3AD203B41FA5}">
                      <a16:colId xmlns:a16="http://schemas.microsoft.com/office/drawing/2014/main" val="3062908435"/>
                    </a:ext>
                  </a:extLst>
                </a:gridCol>
                <a:gridCol w="181368">
                  <a:extLst>
                    <a:ext uri="{9D8B030D-6E8A-4147-A177-3AD203B41FA5}">
                      <a16:colId xmlns:a16="http://schemas.microsoft.com/office/drawing/2014/main" val="349298524"/>
                    </a:ext>
                  </a:extLst>
                </a:gridCol>
                <a:gridCol w="755703">
                  <a:extLst>
                    <a:ext uri="{9D8B030D-6E8A-4147-A177-3AD203B41FA5}">
                      <a16:colId xmlns:a16="http://schemas.microsoft.com/office/drawing/2014/main" val="3890041980"/>
                    </a:ext>
                  </a:extLst>
                </a:gridCol>
                <a:gridCol w="1020198">
                  <a:extLst>
                    <a:ext uri="{9D8B030D-6E8A-4147-A177-3AD203B41FA5}">
                      <a16:colId xmlns:a16="http://schemas.microsoft.com/office/drawing/2014/main" val="583470902"/>
                    </a:ext>
                  </a:extLst>
                </a:gridCol>
                <a:gridCol w="991073">
                  <a:extLst>
                    <a:ext uri="{9D8B030D-6E8A-4147-A177-3AD203B41FA5}">
                      <a16:colId xmlns:a16="http://schemas.microsoft.com/office/drawing/2014/main" val="3871993330"/>
                    </a:ext>
                  </a:extLst>
                </a:gridCol>
              </a:tblGrid>
              <a:tr h="171450">
                <a:tc>
                  <a:txBody>
                    <a:bodyPr/>
                    <a:lstStyle/>
                    <a:p>
                      <a:pPr algn="ctr">
                        <a:lnSpc>
                          <a:spcPct val="115000"/>
                        </a:lnSpc>
                        <a:spcAft>
                          <a:spcPts val="0"/>
                        </a:spcAft>
                      </a:pPr>
                      <a:r>
                        <a:rPr lang="pl-PL" sz="1000" b="1" dirty="0">
                          <a:effectLst/>
                          <a:latin typeface="Lato" panose="020F0502020204030203" pitchFamily="34" charset="-18"/>
                          <a:ea typeface="Times New Roman" panose="02020603050405020304" pitchFamily="18" charset="0"/>
                          <a:cs typeface="Arial" panose="020B0604020202020204" pitchFamily="34" charset="0"/>
                        </a:rPr>
                        <a:t> </a:t>
                      </a:r>
                      <a:endParaRPr lang="pl-PL" sz="1100" dirty="0">
                        <a:effectLst/>
                        <a:latin typeface="Lato" panose="020F0502020204030203" pitchFamily="34" charset="-18"/>
                        <a:ea typeface="Times New Roman" panose="02020603050405020304" pitchFamily="18" charset="0"/>
                        <a:cs typeface="Times New Roman" panose="02020603050405020304" pitchFamily="18" charset="0"/>
                      </a:endParaRPr>
                    </a:p>
                    <a:p>
                      <a:pPr algn="ctr">
                        <a:lnSpc>
                          <a:spcPct val="115000"/>
                        </a:lnSpc>
                        <a:spcAft>
                          <a:spcPts val="0"/>
                        </a:spcAft>
                      </a:pPr>
                      <a:r>
                        <a:rPr lang="pl-PL" sz="1000" b="1" dirty="0">
                          <a:effectLst/>
                          <a:latin typeface="Lato" panose="020F0502020204030203" pitchFamily="34" charset="-18"/>
                          <a:ea typeface="Times New Roman" panose="02020603050405020304" pitchFamily="18" charset="0"/>
                          <a:cs typeface="Arial" panose="020B0604020202020204" pitchFamily="34" charset="0"/>
                        </a:rPr>
                        <a:t> </a:t>
                      </a:r>
                      <a:endParaRPr lang="pl-PL" sz="1100" dirty="0">
                        <a:effectLst/>
                        <a:latin typeface="Lato" panose="020F0502020204030203" pitchFamily="34" charset="-18"/>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pPr>
                      <a:endParaRPr lang="pl-PL" sz="1100" dirty="0">
                        <a:effectLst/>
                        <a:latin typeface="Calibri" panose="020F0502020204030204" pitchFamily="34" charset="0"/>
                        <a:cs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pPr>
                      <a:endParaRPr lang="pl-PL" sz="1100">
                        <a:effectLst/>
                        <a:latin typeface="Calibri" panose="020F0502020204030204" pitchFamily="34" charset="0"/>
                        <a:cs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gridSpan="2">
                  <a:txBody>
                    <a:bodyPr/>
                    <a:lstStyle/>
                    <a:p>
                      <a:pPr>
                        <a:lnSpc>
                          <a:spcPct val="115000"/>
                        </a:lnSpc>
                      </a:pPr>
                      <a:endParaRPr lang="pl-PL" sz="1100">
                        <a:effectLst/>
                        <a:latin typeface="Calibri" panose="020F0502020204030204" pitchFamily="34" charset="0"/>
                        <a:cs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pPr>
                        <a:lnSpc>
                          <a:spcPct val="115000"/>
                        </a:lnSpc>
                      </a:pPr>
                      <a:endParaRPr lang="pl-PL" sz="1100">
                        <a:effectLst/>
                        <a:latin typeface="Calibri" panose="020F0502020204030204" pitchFamily="34" charset="0"/>
                        <a:cs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pPr>
                      <a:endParaRPr lang="pl-PL" sz="1100">
                        <a:effectLst/>
                        <a:latin typeface="Calibri" panose="020F0502020204030204" pitchFamily="34" charset="0"/>
                        <a:cs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gridSpan="2">
                  <a:txBody>
                    <a:bodyPr/>
                    <a:lstStyle/>
                    <a:p>
                      <a:pPr>
                        <a:lnSpc>
                          <a:spcPct val="115000"/>
                        </a:lnSpc>
                      </a:pPr>
                      <a:endParaRPr lang="pl-PL" sz="1100">
                        <a:effectLst/>
                        <a:latin typeface="Calibri" panose="020F0502020204030204" pitchFamily="34" charset="0"/>
                        <a:cs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pl-PL"/>
                    </a:p>
                  </a:txBody>
                  <a:tcPr/>
                </a:tc>
                <a:extLst>
                  <a:ext uri="{0D108BD9-81ED-4DB2-BD59-A6C34878D82A}">
                    <a16:rowId xmlns:a16="http://schemas.microsoft.com/office/drawing/2014/main" val="1167660046"/>
                  </a:ext>
                </a:extLst>
              </a:tr>
              <a:tr h="442131">
                <a:tc>
                  <a:txBody>
                    <a:bodyPr/>
                    <a:lstStyle/>
                    <a:p>
                      <a:pPr algn="ctr">
                        <a:lnSpc>
                          <a:spcPct val="115000"/>
                        </a:lnSpc>
                        <a:spcAft>
                          <a:spcPts val="0"/>
                        </a:spcAft>
                      </a:pPr>
                      <a:r>
                        <a:rPr lang="pl-PL" sz="1000">
                          <a:effectLst/>
                          <a:latin typeface="Lato" panose="020F0502020204030203" pitchFamily="34" charset="-18"/>
                          <a:ea typeface="Times New Roman" panose="02020603050405020304" pitchFamily="18" charset="0"/>
                          <a:cs typeface="Arial" panose="020B0604020202020204" pitchFamily="34" charset="0"/>
                        </a:rPr>
                        <a:t> </a:t>
                      </a:r>
                      <a:endParaRPr lang="pl-PL" sz="1100">
                        <a:effectLst/>
                        <a:latin typeface="Lato" panose="020F0502020204030203" pitchFamily="34" charset="-18"/>
                        <a:ea typeface="Times New Roman" panose="02020603050405020304" pitchFamily="18" charset="0"/>
                        <a:cs typeface="Times New Roman" panose="02020603050405020304" pitchFamily="18" charset="0"/>
                      </a:endParaRPr>
                    </a:p>
                  </a:txBody>
                  <a:tcPr marL="44450" marR="4445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l-PL" sz="1000" dirty="0">
                          <a:effectLst/>
                          <a:latin typeface="Lato" panose="020F0502020204030203" pitchFamily="34" charset="-18"/>
                          <a:ea typeface="Times New Roman" panose="02020603050405020304" pitchFamily="18" charset="0"/>
                          <a:cs typeface="Arial" panose="020B0604020202020204" pitchFamily="34" charset="0"/>
                        </a:rPr>
                        <a:t>Powierzchnia terenu (m</a:t>
                      </a:r>
                      <a:r>
                        <a:rPr lang="pl-PL" sz="1000" baseline="30000" dirty="0">
                          <a:effectLst/>
                          <a:latin typeface="Lato" panose="020F0502020204030203" pitchFamily="34" charset="-18"/>
                          <a:ea typeface="Times New Roman" panose="02020603050405020304" pitchFamily="18" charset="0"/>
                          <a:cs typeface="Arial" panose="020B0604020202020204" pitchFamily="34" charset="0"/>
                        </a:rPr>
                        <a:t>2</a:t>
                      </a:r>
                      <a:r>
                        <a:rPr lang="pl-PL" sz="1000" dirty="0">
                          <a:effectLst/>
                          <a:latin typeface="Lato" panose="020F0502020204030203" pitchFamily="34" charset="-18"/>
                          <a:ea typeface="Times New Roman" panose="02020603050405020304" pitchFamily="18" charset="0"/>
                          <a:cs typeface="Arial" panose="020B0604020202020204" pitchFamily="34" charset="0"/>
                        </a:rPr>
                        <a:t>)</a:t>
                      </a:r>
                      <a:endParaRPr lang="pl-PL" sz="1100" dirty="0">
                        <a:effectLst/>
                        <a:latin typeface="Lato" panose="020F0502020204030203" pitchFamily="34" charset="-18"/>
                        <a:ea typeface="Times New Roman" panose="02020603050405020304" pitchFamily="18" charset="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l-PL" sz="1000" dirty="0">
                          <a:effectLst/>
                          <a:latin typeface="Lato" panose="020F0502020204030203" pitchFamily="34" charset="-18"/>
                          <a:ea typeface="Times New Roman" panose="02020603050405020304" pitchFamily="18" charset="0"/>
                          <a:cs typeface="Arial" panose="020B0604020202020204" pitchFamily="34" charset="0"/>
                        </a:rPr>
                        <a:t>Wskaźnik intensywności</a:t>
                      </a:r>
                      <a:endParaRPr lang="pl-PL" sz="1100" dirty="0">
                        <a:effectLst/>
                        <a:latin typeface="Lato" panose="020F0502020204030203" pitchFamily="34" charset="-18"/>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pl-PL" sz="1000" dirty="0">
                          <a:effectLst/>
                          <a:latin typeface="Lato" panose="020F0502020204030203" pitchFamily="34" charset="-18"/>
                          <a:ea typeface="Times New Roman" panose="02020603050405020304" pitchFamily="18" charset="0"/>
                          <a:cs typeface="Arial" panose="020B0604020202020204" pitchFamily="34" charset="0"/>
                        </a:rPr>
                        <a:t>PUM [m</a:t>
                      </a:r>
                      <a:r>
                        <a:rPr lang="pl-PL" sz="1000" baseline="30000" dirty="0">
                          <a:effectLst/>
                          <a:latin typeface="Lato" panose="020F0502020204030203" pitchFamily="34" charset="-18"/>
                          <a:ea typeface="Times New Roman" panose="02020603050405020304" pitchFamily="18" charset="0"/>
                          <a:cs typeface="Arial" panose="020B0604020202020204" pitchFamily="34" charset="0"/>
                        </a:rPr>
                        <a:t>2</a:t>
                      </a:r>
                      <a:r>
                        <a:rPr lang="pl-PL" sz="1000" dirty="0">
                          <a:effectLst/>
                          <a:latin typeface="Lato" panose="020F0502020204030203" pitchFamily="34" charset="-18"/>
                          <a:ea typeface="Times New Roman" panose="02020603050405020304" pitchFamily="18" charset="0"/>
                          <a:cs typeface="Arial" panose="020B0604020202020204" pitchFamily="34" charset="0"/>
                        </a:rPr>
                        <a:t>]</a:t>
                      </a:r>
                    </a:p>
                    <a:p>
                      <a:pPr algn="ctr">
                        <a:lnSpc>
                          <a:spcPct val="115000"/>
                        </a:lnSpc>
                        <a:spcAft>
                          <a:spcPts val="0"/>
                        </a:spcAft>
                      </a:pPr>
                      <a:r>
                        <a:rPr lang="pl-PL" sz="1000" dirty="0">
                          <a:effectLst/>
                          <a:latin typeface="Lato" panose="020F0502020204030203" pitchFamily="34" charset="-18"/>
                          <a:ea typeface="Times New Roman" panose="02020603050405020304" pitchFamily="18" charset="0"/>
                          <a:cs typeface="Arial" panose="020B0604020202020204" pitchFamily="34" charset="0"/>
                        </a:rPr>
                        <a:t>od     -      do</a:t>
                      </a:r>
                      <a:endParaRPr lang="pl-PL" sz="1100" dirty="0">
                        <a:effectLst/>
                        <a:latin typeface="Lato" panose="020F0502020204030203" pitchFamily="34" charset="-18"/>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pPr algn="ctr">
                        <a:lnSpc>
                          <a:spcPct val="115000"/>
                        </a:lnSpc>
                        <a:spcAft>
                          <a:spcPts val="0"/>
                        </a:spcAft>
                      </a:pPr>
                      <a:endParaRPr lang="pl-PL" sz="1100" dirty="0">
                        <a:effectLst/>
                        <a:latin typeface="Lato" panose="020F0502020204030203" pitchFamily="34" charset="-18"/>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pl-PL" sz="1000" dirty="0">
                          <a:effectLst/>
                          <a:latin typeface="Lato" panose="020F0502020204030203" pitchFamily="34" charset="-18"/>
                          <a:ea typeface="Times New Roman" panose="02020603050405020304" pitchFamily="18" charset="0"/>
                          <a:cs typeface="Arial" panose="020B0604020202020204" pitchFamily="34" charset="0"/>
                        </a:rPr>
                        <a:t>Liczba mieszkańców</a:t>
                      </a:r>
                    </a:p>
                    <a:p>
                      <a:pPr algn="ctr">
                        <a:lnSpc>
                          <a:spcPct val="115000"/>
                        </a:lnSpc>
                        <a:spcAft>
                          <a:spcPts val="0"/>
                        </a:spcAft>
                      </a:pPr>
                      <a:r>
                        <a:rPr lang="pl-PL" sz="1000" dirty="0">
                          <a:effectLst/>
                          <a:latin typeface="Lato" panose="020F0502020204030203" pitchFamily="34" charset="-18"/>
                          <a:ea typeface="Times New Roman" panose="02020603050405020304" pitchFamily="18" charset="0"/>
                          <a:cs typeface="Arial" panose="020B0604020202020204" pitchFamily="34" charset="0"/>
                        </a:rPr>
                        <a:t>od     -    do</a:t>
                      </a:r>
                      <a:endParaRPr lang="pl-PL" sz="1100" dirty="0">
                        <a:effectLst/>
                        <a:latin typeface="Lato" panose="020F0502020204030203" pitchFamily="34" charset="-18"/>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l-PL"/>
                    </a:p>
                  </a:txBody>
                  <a:tcPr/>
                </a:tc>
                <a:extLst>
                  <a:ext uri="{0D108BD9-81ED-4DB2-BD59-A6C34878D82A}">
                    <a16:rowId xmlns:a16="http://schemas.microsoft.com/office/drawing/2014/main" val="3318475669"/>
                  </a:ext>
                </a:extLst>
              </a:tr>
              <a:tr h="181369">
                <a:tc>
                  <a:txBody>
                    <a:bodyPr/>
                    <a:lstStyle/>
                    <a:p>
                      <a:pPr algn="ctr">
                        <a:lnSpc>
                          <a:spcPct val="115000"/>
                        </a:lnSpc>
                        <a:spcAft>
                          <a:spcPts val="0"/>
                        </a:spcAft>
                      </a:pPr>
                      <a:r>
                        <a:rPr lang="pl-PL" sz="1000" b="1">
                          <a:effectLst/>
                          <a:latin typeface="Lato" panose="020F0502020204030203" pitchFamily="34" charset="-18"/>
                          <a:ea typeface="Times New Roman" panose="02020603050405020304" pitchFamily="18" charset="0"/>
                          <a:cs typeface="Arial" panose="020B0604020202020204" pitchFamily="34" charset="0"/>
                        </a:rPr>
                        <a:t>MN</a:t>
                      </a:r>
                      <a:endParaRPr lang="pl-PL" sz="1100">
                        <a:effectLst/>
                        <a:latin typeface="Lato" panose="020F0502020204030203" pitchFamily="34" charset="-18"/>
                        <a:ea typeface="Times New Roman" panose="02020603050405020304" pitchFamily="18" charset="0"/>
                        <a:cs typeface="Times New Roman" panose="02020603050405020304" pitchFamily="18" charset="0"/>
                      </a:endParaRPr>
                    </a:p>
                  </a:txBody>
                  <a:tcPr marL="44450" marR="4445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l-PL" sz="1000" b="0" i="0" u="none" strike="noStrike" dirty="0">
                          <a:solidFill>
                            <a:srgbClr val="000000"/>
                          </a:solidFill>
                          <a:effectLst/>
                          <a:latin typeface="Lato" panose="020F0502020204030203" pitchFamily="34" charset="-18"/>
                        </a:rPr>
                        <a:t>25 582 490</a:t>
                      </a:r>
                    </a:p>
                  </a:txBody>
                  <a:tcPr marL="9525" marR="9525" marT="9525"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l-PL" sz="1000" b="1" dirty="0">
                          <a:effectLst/>
                          <a:latin typeface="Lato" panose="020F0502020204030203" pitchFamily="34" charset="-18"/>
                          <a:ea typeface="Times New Roman" panose="02020603050405020304" pitchFamily="18" charset="0"/>
                          <a:cs typeface="Arial" panose="020B0604020202020204" pitchFamily="34" charset="0"/>
                        </a:rPr>
                        <a:t>0,2-0,5 </a:t>
                      </a:r>
                      <a:endParaRPr lang="pl-PL" sz="1000" dirty="0">
                        <a:effectLst/>
                        <a:latin typeface="Lato" panose="020F0502020204030203" pitchFamily="34" charset="-18"/>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l-PL" sz="1000" b="0" i="0" u="none" strike="noStrike" dirty="0">
                          <a:solidFill>
                            <a:srgbClr val="000000"/>
                          </a:solidFill>
                          <a:effectLst/>
                          <a:latin typeface="Lato" panose="020F0502020204030203" pitchFamily="34" charset="-18"/>
                        </a:rPr>
                        <a:t>4 001 181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pl-PL" sz="1000" dirty="0">
                          <a:effectLst/>
                          <a:latin typeface="Lato" panose="020F0502020204030203" pitchFamily="34" charset="-18"/>
                          <a:ea typeface="Times New Roman" panose="02020603050405020304" pitchFamily="18" charset="0"/>
                          <a:cs typeface="Times New Roman" panose="02020603050405020304" pitchFamily="18" charset="0"/>
                        </a:rPr>
                        <a:t>7 582 781</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pl-PL" sz="1100" dirty="0">
                        <a:effectLst/>
                        <a:latin typeface="Lato" panose="020F0502020204030203" pitchFamily="34" charset="-18"/>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l-PL" sz="1000" b="0" i="0" u="none" strike="noStrike" dirty="0">
                          <a:solidFill>
                            <a:srgbClr val="000000"/>
                          </a:solidFill>
                          <a:effectLst/>
                          <a:latin typeface="Lato" panose="020F0502020204030203" pitchFamily="34" charset="-18"/>
                        </a:rPr>
                        <a:t>80 064</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pl-PL" sz="1000" b="0" i="0" u="none" strike="noStrike">
                          <a:solidFill>
                            <a:srgbClr val="000000"/>
                          </a:solidFill>
                          <a:effectLst/>
                          <a:latin typeface="Lato" panose="020F0502020204030203" pitchFamily="34" charset="-18"/>
                        </a:rPr>
                        <a:t>151 679</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0053758"/>
                  </a:ext>
                </a:extLst>
              </a:tr>
              <a:tr h="181368">
                <a:tc>
                  <a:txBody>
                    <a:bodyPr/>
                    <a:lstStyle/>
                    <a:p>
                      <a:pPr algn="ctr">
                        <a:lnSpc>
                          <a:spcPct val="115000"/>
                        </a:lnSpc>
                        <a:spcAft>
                          <a:spcPts val="0"/>
                        </a:spcAft>
                      </a:pPr>
                      <a:r>
                        <a:rPr lang="pl-PL" sz="1000" b="1">
                          <a:effectLst/>
                          <a:latin typeface="Lato" panose="020F0502020204030203" pitchFamily="34" charset="-18"/>
                          <a:ea typeface="Times New Roman" panose="02020603050405020304" pitchFamily="18" charset="0"/>
                          <a:cs typeface="Arial" panose="020B0604020202020204" pitchFamily="34" charset="0"/>
                        </a:rPr>
                        <a:t>MW</a:t>
                      </a:r>
                      <a:endParaRPr lang="pl-PL" sz="1100">
                        <a:effectLst/>
                        <a:latin typeface="Lato" panose="020F0502020204030203" pitchFamily="34" charset="-18"/>
                        <a:ea typeface="Times New Roman" panose="02020603050405020304" pitchFamily="18" charset="0"/>
                        <a:cs typeface="Times New Roman" panose="02020603050405020304" pitchFamily="18" charset="0"/>
                      </a:endParaRPr>
                    </a:p>
                  </a:txBody>
                  <a:tcPr marL="44450" marR="4445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pl-PL" sz="1000" b="0" i="0" u="none" strike="noStrike" dirty="0">
                          <a:solidFill>
                            <a:srgbClr val="000000"/>
                          </a:solidFill>
                          <a:effectLst/>
                          <a:latin typeface="Lato" panose="020F0502020204030203" pitchFamily="34" charset="-18"/>
                        </a:rPr>
                        <a:t>4 139 949</a:t>
                      </a:r>
                    </a:p>
                  </a:txBody>
                  <a:tcPr marL="9525" marR="9525" marT="9525"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l-PL" sz="1000" b="1" dirty="0">
                          <a:effectLst/>
                          <a:latin typeface="Lato" panose="020F0502020204030203" pitchFamily="34" charset="-18"/>
                          <a:ea typeface="Times New Roman" panose="02020603050405020304" pitchFamily="18" charset="0"/>
                          <a:cs typeface="Arial" panose="020B0604020202020204" pitchFamily="34" charset="0"/>
                        </a:rPr>
                        <a:t>1,2-2,5 </a:t>
                      </a:r>
                      <a:endParaRPr lang="pl-PL" sz="1000" dirty="0">
                        <a:effectLst/>
                        <a:latin typeface="Lato" panose="020F0502020204030203" pitchFamily="34" charset="-18"/>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pl-PL" sz="1000" b="0" i="0" u="none" strike="noStrike" dirty="0">
                          <a:solidFill>
                            <a:srgbClr val="000000"/>
                          </a:solidFill>
                          <a:effectLst/>
                          <a:latin typeface="Lato" panose="020F0502020204030203" pitchFamily="34" charset="-18"/>
                        </a:rPr>
                        <a:t>2 959 315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pl-PL" sz="1000" dirty="0">
                          <a:effectLst/>
                          <a:latin typeface="Lato" panose="020F0502020204030203" pitchFamily="34" charset="-18"/>
                          <a:ea typeface="Times New Roman" panose="02020603050405020304" pitchFamily="18" charset="0"/>
                          <a:cs typeface="Times New Roman" panose="02020603050405020304" pitchFamily="18" charset="0"/>
                        </a:rPr>
                        <a:t>4 788 001</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pl-PL" sz="1100" dirty="0">
                        <a:effectLst/>
                        <a:latin typeface="Lato" panose="020F0502020204030203" pitchFamily="34" charset="-18"/>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pl-PL" sz="1000" b="0" i="0" u="none" strike="noStrike">
                          <a:solidFill>
                            <a:srgbClr val="000000"/>
                          </a:solidFill>
                          <a:effectLst/>
                          <a:latin typeface="Lato" panose="020F0502020204030203" pitchFamily="34" charset="-18"/>
                        </a:rPr>
                        <a:t>98 647</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pl-PL" sz="1000" b="0" i="0" u="none" strike="noStrike" dirty="0">
                          <a:solidFill>
                            <a:srgbClr val="000000"/>
                          </a:solidFill>
                          <a:effectLst/>
                          <a:latin typeface="Lato" panose="020F0502020204030203" pitchFamily="34" charset="-18"/>
                        </a:rPr>
                        <a:t>159 622</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1158662"/>
                  </a:ext>
                </a:extLst>
              </a:tr>
              <a:tr h="171450">
                <a:tc>
                  <a:txBody>
                    <a:bodyPr/>
                    <a:lstStyle/>
                    <a:p>
                      <a:pPr algn="ctr">
                        <a:lnSpc>
                          <a:spcPct val="115000"/>
                        </a:lnSpc>
                        <a:spcAft>
                          <a:spcPts val="0"/>
                        </a:spcAft>
                      </a:pPr>
                      <a:r>
                        <a:rPr lang="pl-PL" sz="1000" b="1">
                          <a:effectLst/>
                          <a:latin typeface="Lato" panose="020F0502020204030203" pitchFamily="34" charset="-18"/>
                          <a:ea typeface="Times New Roman" panose="02020603050405020304" pitchFamily="18" charset="0"/>
                          <a:cs typeface="Arial" panose="020B0604020202020204" pitchFamily="34" charset="0"/>
                        </a:rPr>
                        <a:t>RAZEM</a:t>
                      </a:r>
                      <a:endParaRPr lang="pl-PL" sz="1100">
                        <a:effectLst/>
                        <a:latin typeface="Lato" panose="020F0502020204030203" pitchFamily="34" charset="-18"/>
                        <a:ea typeface="Times New Roman" panose="02020603050405020304" pitchFamily="18" charset="0"/>
                        <a:cs typeface="Times New Roman" panose="02020603050405020304" pitchFamily="18" charset="0"/>
                      </a:endParaRPr>
                    </a:p>
                  </a:txBody>
                  <a:tcPr marL="44450" marR="4445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pl-PL" sz="1000" b="1" i="0" u="none" strike="noStrike" dirty="0">
                          <a:solidFill>
                            <a:srgbClr val="000000"/>
                          </a:solidFill>
                          <a:effectLst/>
                          <a:latin typeface="Lato" panose="020F0502020204030203" pitchFamily="34" charset="-18"/>
                        </a:rPr>
                        <a:t>29 722 438</a:t>
                      </a:r>
                    </a:p>
                  </a:txBody>
                  <a:tcPr marL="9525" marR="9525" marT="9525"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l-PL" sz="1000" b="1" dirty="0">
                          <a:effectLst/>
                          <a:latin typeface="Lato" panose="020F0502020204030203" pitchFamily="34" charset="-18"/>
                          <a:ea typeface="Times New Roman" panose="02020603050405020304" pitchFamily="18" charset="0"/>
                          <a:cs typeface="Arial" panose="020B0604020202020204" pitchFamily="34" charset="0"/>
                        </a:rPr>
                        <a:t> </a:t>
                      </a:r>
                      <a:endParaRPr lang="pl-PL" sz="1000" dirty="0">
                        <a:effectLst/>
                        <a:latin typeface="Lato" panose="020F0502020204030203" pitchFamily="34" charset="-18"/>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pl-PL" sz="1000" b="0" i="0" u="none" strike="noStrike" dirty="0">
                          <a:solidFill>
                            <a:srgbClr val="000000"/>
                          </a:solidFill>
                          <a:effectLst/>
                          <a:latin typeface="Lato" panose="020F0502020204030203" pitchFamily="34" charset="-18"/>
                        </a:rPr>
                        <a:t>6 960 496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pl-PL" sz="1000" dirty="0">
                          <a:effectLst/>
                          <a:latin typeface="Lato" panose="020F0502020204030203" pitchFamily="34" charset="-18"/>
                          <a:ea typeface="Times New Roman" panose="02020603050405020304" pitchFamily="18" charset="0"/>
                          <a:cs typeface="Times New Roman" panose="02020603050405020304" pitchFamily="18" charset="0"/>
                        </a:rPr>
                        <a:t>12 370 782</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pl-PL" sz="1100" dirty="0">
                        <a:effectLst/>
                        <a:latin typeface="Lato" panose="020F0502020204030203" pitchFamily="34" charset="-18"/>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pl-PL" sz="1000" b="1" i="0" u="none" strike="noStrike" dirty="0">
                          <a:solidFill>
                            <a:srgbClr val="000000"/>
                          </a:solidFill>
                          <a:effectLst/>
                          <a:latin typeface="Lato" panose="020F0502020204030203" pitchFamily="34" charset="-18"/>
                        </a:rPr>
                        <a:t>178 711</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pl-PL" sz="1000" b="1" i="0" u="none" strike="noStrike" dirty="0">
                          <a:solidFill>
                            <a:srgbClr val="000000"/>
                          </a:solidFill>
                          <a:effectLst/>
                          <a:latin typeface="Lato" panose="020F0502020204030203" pitchFamily="34" charset="-18"/>
                        </a:rPr>
                        <a:t>311 301</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6739853"/>
                  </a:ext>
                </a:extLst>
              </a:tr>
            </a:tbl>
          </a:graphicData>
        </a:graphic>
      </p:graphicFrame>
      <p:sp>
        <p:nvSpPr>
          <p:cNvPr id="15" name="pole tekstowe 14">
            <a:extLst>
              <a:ext uri="{FF2B5EF4-FFF2-40B4-BE49-F238E27FC236}">
                <a16:creationId xmlns:a16="http://schemas.microsoft.com/office/drawing/2014/main" id="{FC85F98E-8A43-4847-872A-5E3FDE93D2AF}"/>
              </a:ext>
            </a:extLst>
          </p:cNvPr>
          <p:cNvSpPr txBox="1"/>
          <p:nvPr/>
        </p:nvSpPr>
        <p:spPr>
          <a:xfrm>
            <a:off x="202839" y="684466"/>
            <a:ext cx="8763417" cy="338554"/>
          </a:xfrm>
          <a:prstGeom prst="rect">
            <a:avLst/>
          </a:prstGeom>
          <a:noFill/>
        </p:spPr>
        <p:txBody>
          <a:bodyPr wrap="square" rtlCol="0">
            <a:spAutoFit/>
          </a:bodyPr>
          <a:lstStyle/>
          <a:p>
            <a:pPr algn="ctr"/>
            <a:r>
              <a:rPr lang="pl-PL" sz="1600" dirty="0">
                <a:solidFill>
                  <a:srgbClr val="0063AF"/>
                </a:solidFill>
                <a:latin typeface="Lato" panose="020F0502020204030203" pitchFamily="34" charset="-18"/>
              </a:rPr>
              <a:t>Wolne tereny mieszkaniowe</a:t>
            </a:r>
          </a:p>
        </p:txBody>
      </p:sp>
    </p:spTree>
    <p:extLst>
      <p:ext uri="{BB962C8B-B14F-4D97-AF65-F5344CB8AC3E}">
        <p14:creationId xmlns:p14="http://schemas.microsoft.com/office/powerpoint/2010/main" val="130652766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A21AEA77-5B0D-482C-9648-1F97419E534A}"/>
              </a:ext>
            </a:extLst>
          </p:cNvPr>
          <p:cNvGrpSpPr/>
          <p:nvPr/>
        </p:nvGrpSpPr>
        <p:grpSpPr>
          <a:xfrm>
            <a:off x="91442" y="99060"/>
            <a:ext cx="8953499" cy="6667500"/>
            <a:chOff x="91442" y="99060"/>
            <a:chExt cx="8953499" cy="6667500"/>
          </a:xfrm>
        </p:grpSpPr>
        <p:grpSp>
          <p:nvGrpSpPr>
            <p:cNvPr id="4" name="Grupa 5"/>
            <p:cNvGrpSpPr>
              <a:grpSpLocks/>
            </p:cNvGrpSpPr>
            <p:nvPr/>
          </p:nvGrpSpPr>
          <p:grpSpPr bwMode="auto">
            <a:xfrm>
              <a:off x="91442" y="99060"/>
              <a:ext cx="8953499" cy="6667500"/>
              <a:chOff x="322907" y="325720"/>
              <a:chExt cx="11560408" cy="6206560"/>
            </a:xfrm>
          </p:grpSpPr>
          <p:pic>
            <p:nvPicPr>
              <p:cNvPr id="5" name="Obraz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17240" y="5644312"/>
                <a:ext cx="2040800" cy="85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a 7"/>
              <p:cNvGrpSpPr>
                <a:grpSpLocks/>
              </p:cNvGrpSpPr>
              <p:nvPr/>
            </p:nvGrpSpPr>
            <p:grpSpPr bwMode="auto">
              <a:xfrm>
                <a:off x="322907" y="325720"/>
                <a:ext cx="11560408" cy="6206560"/>
                <a:chOff x="322907" y="324915"/>
                <a:chExt cx="11560408" cy="6206560"/>
              </a:xfrm>
            </p:grpSpPr>
            <p:sp>
              <p:nvSpPr>
                <p:cNvPr id="7" name="Prostokąt 6"/>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8" name="Prostokąt 7"/>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9" name="Prostokąt 8"/>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10" name="Prostokąt 9"/>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grpSp>
        </p:grpSp>
        <p:pic>
          <p:nvPicPr>
            <p:cNvPr id="11" name="Obraz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011" y="126343"/>
              <a:ext cx="1513633" cy="485002"/>
            </a:xfrm>
            <a:prstGeom prst="rect">
              <a:avLst/>
            </a:prstGeom>
          </p:spPr>
        </p:pic>
        <p:sp>
          <p:nvSpPr>
            <p:cNvPr id="16" name="pole tekstowe 15"/>
            <p:cNvSpPr txBox="1"/>
            <p:nvPr/>
          </p:nvSpPr>
          <p:spPr>
            <a:xfrm>
              <a:off x="888827" y="6126828"/>
              <a:ext cx="7405571" cy="584775"/>
            </a:xfrm>
            <a:prstGeom prst="rect">
              <a:avLst/>
            </a:prstGeom>
            <a:noFill/>
          </p:spPr>
          <p:txBody>
            <a:bodyPr wrap="square" rtlCol="0">
              <a:spAutoFit/>
            </a:bodyPr>
            <a:lstStyle/>
            <a:p>
              <a:pPr algn="ctr"/>
              <a:endParaRPr lang="pl-PL" sz="1600" b="1" dirty="0">
                <a:solidFill>
                  <a:srgbClr val="0063AF"/>
                </a:solidFill>
                <a:latin typeface="Lato" panose="020F0502020204030203" pitchFamily="34" charset="-18"/>
                <a:cs typeface="Times New Roman" panose="02020603050405020304" pitchFamily="18" charset="0"/>
              </a:endParaRPr>
            </a:p>
            <a:p>
              <a:pPr algn="ctr"/>
              <a:r>
                <a:rPr lang="pl-PL" sz="1600" b="1" dirty="0">
                  <a:solidFill>
                    <a:srgbClr val="0063AF"/>
                  </a:solidFill>
                  <a:latin typeface="Lato" panose="020F0502020204030203" pitchFamily="34" charset="-18"/>
                  <a:cs typeface="Times New Roman" panose="02020603050405020304" pitchFamily="18" charset="0"/>
                </a:rPr>
                <a:t>Kraków, 19 maja 2022 r. </a:t>
              </a:r>
            </a:p>
          </p:txBody>
        </p:sp>
        <p:pic>
          <p:nvPicPr>
            <p:cNvPr id="14" name="Obraz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75188" y="186166"/>
              <a:ext cx="3036826" cy="361376"/>
            </a:xfrm>
            <a:prstGeom prst="rect">
              <a:avLst/>
            </a:prstGeom>
          </p:spPr>
        </p:pic>
        <p:pic>
          <p:nvPicPr>
            <p:cNvPr id="17" name="Obraz 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112338" y="5933305"/>
              <a:ext cx="1584000" cy="77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ytuł 1">
            <a:extLst>
              <a:ext uri="{FF2B5EF4-FFF2-40B4-BE49-F238E27FC236}">
                <a16:creationId xmlns:a16="http://schemas.microsoft.com/office/drawing/2014/main" id="{33B9A86B-BB21-4F34-9F82-D82BB4E7E6B1}"/>
              </a:ext>
            </a:extLst>
          </p:cNvPr>
          <p:cNvSpPr txBox="1">
            <a:spLocks/>
          </p:cNvSpPr>
          <p:nvPr/>
        </p:nvSpPr>
        <p:spPr>
          <a:xfrm>
            <a:off x="465729" y="1764694"/>
            <a:ext cx="8455743" cy="31582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400" b="1" dirty="0">
                <a:solidFill>
                  <a:srgbClr val="0063AF"/>
                </a:solidFill>
                <a:latin typeface="Lato" panose="020F0502020204030203" pitchFamily="34" charset="-18"/>
              </a:rPr>
              <a:t>Schemat wystąpienia:</a:t>
            </a:r>
          </a:p>
          <a:p>
            <a:pPr algn="l"/>
            <a:endParaRPr lang="pl-PL" sz="2800" b="1" dirty="0">
              <a:solidFill>
                <a:srgbClr val="0063AF"/>
              </a:solidFill>
              <a:latin typeface="Lato" panose="020F0502020204030203" pitchFamily="34" charset="-18"/>
            </a:endParaRPr>
          </a:p>
          <a:p>
            <a:pPr marL="514350" indent="-514350" algn="l">
              <a:buAutoNum type="arabicPeriod"/>
            </a:pPr>
            <a:r>
              <a:rPr lang="pl-PL" sz="2800" b="1" dirty="0">
                <a:solidFill>
                  <a:srgbClr val="0063AF"/>
                </a:solidFill>
                <a:latin typeface="Lato" panose="020F0502020204030203" pitchFamily="34" charset="-18"/>
              </a:rPr>
              <a:t>Uwarunkowania prawne</a:t>
            </a:r>
          </a:p>
          <a:p>
            <a:pPr marL="514350" indent="-514350" algn="l">
              <a:buAutoNum type="arabicPeriod"/>
            </a:pPr>
            <a:r>
              <a:rPr lang="pl-PL" sz="2800" b="1" dirty="0">
                <a:solidFill>
                  <a:srgbClr val="0063AF"/>
                </a:solidFill>
                <a:latin typeface="Lato" panose="020F0502020204030203" pitchFamily="34" charset="-18"/>
              </a:rPr>
              <a:t>Uwarunkowania przestrzenne</a:t>
            </a:r>
          </a:p>
          <a:p>
            <a:pPr marL="514350" indent="-514350" algn="l">
              <a:buAutoNum type="arabicPeriod"/>
            </a:pPr>
            <a:r>
              <a:rPr lang="pl-PL" sz="2800" b="1" dirty="0">
                <a:solidFill>
                  <a:srgbClr val="0063AF"/>
                </a:solidFill>
                <a:latin typeface="Lato" panose="020F0502020204030203" pitchFamily="34" charset="-18"/>
              </a:rPr>
              <a:t>Bilans terenów przeznaczonych pod zabudowę</a:t>
            </a:r>
          </a:p>
          <a:p>
            <a:pPr marL="514350" indent="-514350" algn="l">
              <a:buAutoNum type="arabicPeriod"/>
            </a:pPr>
            <a:r>
              <a:rPr lang="pl-PL" sz="2800" b="1" dirty="0">
                <a:solidFill>
                  <a:srgbClr val="0063AF"/>
                </a:solidFill>
                <a:latin typeface="Lato" panose="020F0502020204030203" pitchFamily="34" charset="-18"/>
              </a:rPr>
              <a:t>Wizja i cele rozwoju miasta</a:t>
            </a:r>
          </a:p>
          <a:p>
            <a:pPr marL="514350" indent="-514350" algn="l">
              <a:buAutoNum type="arabicPeriod"/>
            </a:pPr>
            <a:r>
              <a:rPr lang="pl-PL" sz="2800" b="1" dirty="0">
                <a:solidFill>
                  <a:srgbClr val="0063AF"/>
                </a:solidFill>
                <a:latin typeface="Lato" panose="020F0502020204030203" pitchFamily="34" charset="-18"/>
              </a:rPr>
              <a:t>Dalsze perspektywy działania</a:t>
            </a:r>
          </a:p>
          <a:p>
            <a:pPr marL="514350" indent="-514350" algn="l">
              <a:buAutoNum type="arabicPeriod"/>
            </a:pPr>
            <a:endParaRPr lang="pl-PL" sz="2800" b="1" dirty="0">
              <a:solidFill>
                <a:srgbClr val="0063AF"/>
              </a:solidFill>
              <a:latin typeface="Lato" panose="020F0502020204030203" pitchFamily="34" charset="-18"/>
            </a:endParaRPr>
          </a:p>
          <a:p>
            <a:pPr marL="514350" indent="-514350" algn="l">
              <a:buAutoNum type="arabicPeriod"/>
            </a:pPr>
            <a:endParaRPr lang="pl-PL" sz="2800" b="1" dirty="0">
              <a:solidFill>
                <a:srgbClr val="0063AF"/>
              </a:solidFill>
              <a:latin typeface="Lato" panose="020F0502020204030203" pitchFamily="34" charset="-18"/>
            </a:endParaRPr>
          </a:p>
          <a:p>
            <a:pPr marL="514350" indent="-514350" algn="l">
              <a:buAutoNum type="arabicPeriod"/>
            </a:pPr>
            <a:endParaRPr lang="pl-PL" sz="2800" b="1" i="1" dirty="0">
              <a:solidFill>
                <a:srgbClr val="0063AF"/>
              </a:solidFill>
              <a:latin typeface="Lato" panose="020F0502020204030203" pitchFamily="34" charset="-18"/>
            </a:endParaRPr>
          </a:p>
          <a:p>
            <a:pPr marL="514350" indent="-514350" algn="l">
              <a:buAutoNum type="arabicPeriod"/>
            </a:pPr>
            <a:endParaRPr lang="pl-PL" sz="2800" b="1" dirty="0">
              <a:solidFill>
                <a:srgbClr val="0063AF"/>
              </a:solidFill>
              <a:latin typeface="Lato" panose="020F0502020204030203" pitchFamily="34" charset="-18"/>
            </a:endParaRPr>
          </a:p>
        </p:txBody>
      </p:sp>
    </p:spTree>
    <p:extLst>
      <p:ext uri="{BB962C8B-B14F-4D97-AF65-F5344CB8AC3E}">
        <p14:creationId xmlns:p14="http://schemas.microsoft.com/office/powerpoint/2010/main" val="7984575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a:extLst>
              <a:ext uri="{FF2B5EF4-FFF2-40B4-BE49-F238E27FC236}">
                <a16:creationId xmlns:a16="http://schemas.microsoft.com/office/drawing/2014/main" id="{BDB63EF0-84E2-46A3-B20E-BF04EBFB47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44259" y="3323363"/>
            <a:ext cx="5394706" cy="3443197"/>
          </a:xfrm>
          <a:prstGeom prst="rect">
            <a:avLst/>
          </a:prstGeom>
        </p:spPr>
      </p:pic>
      <p:grpSp>
        <p:nvGrpSpPr>
          <p:cNvPr id="8" name="Grupa 5">
            <a:extLst>
              <a:ext uri="{FF2B5EF4-FFF2-40B4-BE49-F238E27FC236}">
                <a16:creationId xmlns:a16="http://schemas.microsoft.com/office/drawing/2014/main" id="{54046DB0-5B53-4360-BFCC-AC3D0663D647}"/>
              </a:ext>
            </a:extLst>
          </p:cNvPr>
          <p:cNvGrpSpPr>
            <a:grpSpLocks/>
          </p:cNvGrpSpPr>
          <p:nvPr/>
        </p:nvGrpSpPr>
        <p:grpSpPr bwMode="auto">
          <a:xfrm>
            <a:off x="91440" y="99060"/>
            <a:ext cx="8953499" cy="6667500"/>
            <a:chOff x="322907" y="325720"/>
            <a:chExt cx="11560408" cy="6206560"/>
          </a:xfrm>
        </p:grpSpPr>
        <p:pic>
          <p:nvPicPr>
            <p:cNvPr id="9" name="Obraz 6">
              <a:extLst>
                <a:ext uri="{FF2B5EF4-FFF2-40B4-BE49-F238E27FC236}">
                  <a16:creationId xmlns:a16="http://schemas.microsoft.com/office/drawing/2014/main" id="{1DA8926A-421F-4832-8CD3-606C24C6023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17240" y="5644312"/>
              <a:ext cx="2040800" cy="85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a 7">
              <a:extLst>
                <a:ext uri="{FF2B5EF4-FFF2-40B4-BE49-F238E27FC236}">
                  <a16:creationId xmlns:a16="http://schemas.microsoft.com/office/drawing/2014/main" id="{573E5F1F-8333-4126-AF8C-099015D381BA}"/>
                </a:ext>
              </a:extLst>
            </p:cNvPr>
            <p:cNvGrpSpPr>
              <a:grpSpLocks/>
            </p:cNvGrpSpPr>
            <p:nvPr/>
          </p:nvGrpSpPr>
          <p:grpSpPr bwMode="auto">
            <a:xfrm>
              <a:off x="322907" y="325720"/>
              <a:ext cx="11560408" cy="6206560"/>
              <a:chOff x="322907" y="324915"/>
              <a:chExt cx="11560408" cy="6206560"/>
            </a:xfrm>
          </p:grpSpPr>
          <p:sp>
            <p:nvSpPr>
              <p:cNvPr id="11" name="Prostokąt 10">
                <a:extLst>
                  <a:ext uri="{FF2B5EF4-FFF2-40B4-BE49-F238E27FC236}">
                    <a16:creationId xmlns:a16="http://schemas.microsoft.com/office/drawing/2014/main" id="{B32E0454-1C6B-476F-AE5D-DE4F1ED4AEFF}"/>
                  </a:ext>
                </a:extLst>
              </p:cNvPr>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sp>
            <p:nvSpPr>
              <p:cNvPr id="12" name="Prostokąt 11">
                <a:extLst>
                  <a:ext uri="{FF2B5EF4-FFF2-40B4-BE49-F238E27FC236}">
                    <a16:creationId xmlns:a16="http://schemas.microsoft.com/office/drawing/2014/main" id="{DD1F2ED2-C851-4A4E-A2EF-F30984B93D6D}"/>
                  </a:ext>
                </a:extLst>
              </p:cNvPr>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sp>
            <p:nvSpPr>
              <p:cNvPr id="13" name="Prostokąt 12">
                <a:extLst>
                  <a:ext uri="{FF2B5EF4-FFF2-40B4-BE49-F238E27FC236}">
                    <a16:creationId xmlns:a16="http://schemas.microsoft.com/office/drawing/2014/main" id="{E63B2C80-B8B9-4A4A-8DCF-043EBA308CAB}"/>
                  </a:ext>
                </a:extLst>
              </p:cNvPr>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sp>
            <p:nvSpPr>
              <p:cNvPr id="14" name="Prostokąt 13">
                <a:extLst>
                  <a:ext uri="{FF2B5EF4-FFF2-40B4-BE49-F238E27FC236}">
                    <a16:creationId xmlns:a16="http://schemas.microsoft.com/office/drawing/2014/main" id="{55BC234B-E38F-4046-884C-9915914E0C26}"/>
                  </a:ext>
                </a:extLst>
              </p:cNvPr>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grpSp>
      </p:grpSp>
      <p:pic>
        <p:nvPicPr>
          <p:cNvPr id="16" name="Obraz 15">
            <a:extLst>
              <a:ext uri="{FF2B5EF4-FFF2-40B4-BE49-F238E27FC236}">
                <a16:creationId xmlns:a16="http://schemas.microsoft.com/office/drawing/2014/main" id="{8FA48ABE-00AD-49F0-A414-536F69AA022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2009" y="126343"/>
            <a:ext cx="1513633" cy="485002"/>
          </a:xfrm>
          <a:prstGeom prst="rect">
            <a:avLst/>
          </a:prstGeom>
        </p:spPr>
      </p:pic>
      <p:pic>
        <p:nvPicPr>
          <p:cNvPr id="15" name="Obraz 14">
            <a:extLst>
              <a:ext uri="{FF2B5EF4-FFF2-40B4-BE49-F238E27FC236}">
                <a16:creationId xmlns:a16="http://schemas.microsoft.com/office/drawing/2014/main" id="{ACE70062-EB52-4A38-8D6E-D790F49F4A20}"/>
              </a:ext>
            </a:extLst>
          </p:cNvPr>
          <p:cNvPicPr>
            <a:picLocks noChangeAspect="1"/>
          </p:cNvPicPr>
          <p:nvPr/>
        </p:nvPicPr>
        <p:blipFill>
          <a:blip r:embed="rId5"/>
          <a:stretch>
            <a:fillRect/>
          </a:stretch>
        </p:blipFill>
        <p:spPr>
          <a:xfrm>
            <a:off x="4873806" y="695919"/>
            <a:ext cx="4131794" cy="2547033"/>
          </a:xfrm>
          <a:prstGeom prst="rect">
            <a:avLst/>
          </a:prstGeom>
        </p:spPr>
      </p:pic>
      <p:pic>
        <p:nvPicPr>
          <p:cNvPr id="22" name="Obraz 21">
            <a:extLst>
              <a:ext uri="{FF2B5EF4-FFF2-40B4-BE49-F238E27FC236}">
                <a16:creationId xmlns:a16="http://schemas.microsoft.com/office/drawing/2014/main" id="{08579129-BF92-4837-A216-760DAE6D90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01316" y="642066"/>
            <a:ext cx="3993891" cy="2650576"/>
          </a:xfrm>
          <a:prstGeom prst="rect">
            <a:avLst/>
          </a:prstGeom>
        </p:spPr>
      </p:pic>
      <p:sp>
        <p:nvSpPr>
          <p:cNvPr id="19" name="pole tekstowe 18">
            <a:extLst>
              <a:ext uri="{FF2B5EF4-FFF2-40B4-BE49-F238E27FC236}">
                <a16:creationId xmlns:a16="http://schemas.microsoft.com/office/drawing/2014/main" id="{B6E46F36-7634-40B4-AB3C-91B2D62CE588}"/>
              </a:ext>
            </a:extLst>
          </p:cNvPr>
          <p:cNvSpPr txBox="1"/>
          <p:nvPr/>
        </p:nvSpPr>
        <p:spPr>
          <a:xfrm>
            <a:off x="1403751" y="3037176"/>
            <a:ext cx="1455142" cy="369332"/>
          </a:xfrm>
          <a:prstGeom prst="rect">
            <a:avLst/>
          </a:prstGeom>
          <a:noFill/>
        </p:spPr>
        <p:txBody>
          <a:bodyPr wrap="none" rtlCol="0">
            <a:spAutoFit/>
          </a:bodyPr>
          <a:lstStyle/>
          <a:p>
            <a:r>
              <a:rPr lang="pl-PL" b="1" cap="all" dirty="0">
                <a:solidFill>
                  <a:srgbClr val="0063AF"/>
                </a:solidFill>
                <a:latin typeface="Lato" panose="020F0502020204030203" pitchFamily="34" charset="-18"/>
              </a:rPr>
              <a:t>ISTNIEJĄCA</a:t>
            </a:r>
            <a:endParaRPr lang="pl-PL" dirty="0"/>
          </a:p>
        </p:txBody>
      </p:sp>
      <p:sp>
        <p:nvSpPr>
          <p:cNvPr id="23" name="pole tekstowe 22">
            <a:extLst>
              <a:ext uri="{FF2B5EF4-FFF2-40B4-BE49-F238E27FC236}">
                <a16:creationId xmlns:a16="http://schemas.microsoft.com/office/drawing/2014/main" id="{AE09DD28-EB29-4219-A419-98F3AE2AB7A9}"/>
              </a:ext>
            </a:extLst>
          </p:cNvPr>
          <p:cNvSpPr txBox="1"/>
          <p:nvPr/>
        </p:nvSpPr>
        <p:spPr>
          <a:xfrm>
            <a:off x="3523702" y="6342661"/>
            <a:ext cx="1514774" cy="369332"/>
          </a:xfrm>
          <a:prstGeom prst="rect">
            <a:avLst/>
          </a:prstGeom>
          <a:noFill/>
        </p:spPr>
        <p:txBody>
          <a:bodyPr wrap="none" rtlCol="0">
            <a:spAutoFit/>
          </a:bodyPr>
          <a:lstStyle/>
          <a:p>
            <a:r>
              <a:rPr lang="pl-PL" b="1" cap="all" dirty="0">
                <a:solidFill>
                  <a:srgbClr val="0063AF"/>
                </a:solidFill>
                <a:latin typeface="Lato" panose="020F0502020204030203" pitchFamily="34" charset="-18"/>
              </a:rPr>
              <a:t>DOCELOWA</a:t>
            </a:r>
            <a:endParaRPr lang="pl-PL" dirty="0"/>
          </a:p>
        </p:txBody>
      </p:sp>
      <p:sp>
        <p:nvSpPr>
          <p:cNvPr id="21" name="Prostokąt 20">
            <a:extLst>
              <a:ext uri="{FF2B5EF4-FFF2-40B4-BE49-F238E27FC236}">
                <a16:creationId xmlns:a16="http://schemas.microsoft.com/office/drawing/2014/main" id="{E06BC685-F7C0-4EFE-9C06-B0522B992FB1}"/>
              </a:ext>
            </a:extLst>
          </p:cNvPr>
          <p:cNvSpPr/>
          <p:nvPr/>
        </p:nvSpPr>
        <p:spPr>
          <a:xfrm>
            <a:off x="1814309" y="242013"/>
            <a:ext cx="3609193" cy="369332"/>
          </a:xfrm>
          <a:prstGeom prst="rect">
            <a:avLst/>
          </a:prstGeom>
        </p:spPr>
        <p:txBody>
          <a:bodyPr wrap="none">
            <a:spAutoFit/>
          </a:bodyPr>
          <a:lstStyle/>
          <a:p>
            <a:r>
              <a:rPr lang="pl-PL" b="1" cap="all" dirty="0">
                <a:solidFill>
                  <a:srgbClr val="0063AF"/>
                </a:solidFill>
                <a:latin typeface="Lato" panose="020F0502020204030203" pitchFamily="34" charset="-18"/>
              </a:rPr>
              <a:t>Struktura DEMOGRAFICZNA</a:t>
            </a:r>
            <a:endParaRPr lang="pl-PL" dirty="0"/>
          </a:p>
        </p:txBody>
      </p:sp>
      <p:sp>
        <p:nvSpPr>
          <p:cNvPr id="24" name="pole tekstowe 23">
            <a:extLst>
              <a:ext uri="{FF2B5EF4-FFF2-40B4-BE49-F238E27FC236}">
                <a16:creationId xmlns:a16="http://schemas.microsoft.com/office/drawing/2014/main" id="{5DB63DE1-FA8A-4B3E-B598-D1C502D82EAD}"/>
              </a:ext>
            </a:extLst>
          </p:cNvPr>
          <p:cNvSpPr txBox="1"/>
          <p:nvPr/>
        </p:nvSpPr>
        <p:spPr>
          <a:xfrm>
            <a:off x="6986441" y="3063031"/>
            <a:ext cx="1763539" cy="369332"/>
          </a:xfrm>
          <a:prstGeom prst="rect">
            <a:avLst/>
          </a:prstGeom>
          <a:noFill/>
        </p:spPr>
        <p:txBody>
          <a:bodyPr wrap="square" rtlCol="0">
            <a:spAutoFit/>
          </a:bodyPr>
          <a:lstStyle/>
          <a:p>
            <a:pPr marL="0" lvl="1"/>
            <a:r>
              <a:rPr lang="pl-PL" b="1" cap="all" dirty="0">
                <a:solidFill>
                  <a:srgbClr val="0063AF"/>
                </a:solidFill>
                <a:latin typeface="Lato" panose="020F0502020204030203" pitchFamily="34" charset="-18"/>
              </a:rPr>
              <a:t>zwiększenie</a:t>
            </a:r>
            <a:endParaRPr lang="pl-PL" dirty="0"/>
          </a:p>
        </p:txBody>
      </p:sp>
    </p:spTree>
    <p:extLst>
      <p:ext uri="{BB962C8B-B14F-4D97-AF65-F5344CB8AC3E}">
        <p14:creationId xmlns:p14="http://schemas.microsoft.com/office/powerpoint/2010/main" val="391096214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a 14">
            <a:extLst>
              <a:ext uri="{FF2B5EF4-FFF2-40B4-BE49-F238E27FC236}">
                <a16:creationId xmlns:a16="http://schemas.microsoft.com/office/drawing/2014/main" id="{8832A733-5EFB-4F90-A8F4-0DFA51D1BFA2}"/>
              </a:ext>
            </a:extLst>
          </p:cNvPr>
          <p:cNvGrpSpPr/>
          <p:nvPr/>
        </p:nvGrpSpPr>
        <p:grpSpPr>
          <a:xfrm>
            <a:off x="91440" y="99060"/>
            <a:ext cx="8953499" cy="6667500"/>
            <a:chOff x="91440" y="99060"/>
            <a:chExt cx="8953499" cy="6667500"/>
          </a:xfrm>
        </p:grpSpPr>
        <p:grpSp>
          <p:nvGrpSpPr>
            <p:cNvPr id="6" name="Grupa 7"/>
            <p:cNvGrpSpPr>
              <a:grpSpLocks/>
            </p:cNvGrpSpPr>
            <p:nvPr/>
          </p:nvGrpSpPr>
          <p:grpSpPr bwMode="auto">
            <a:xfrm>
              <a:off x="91440" y="99060"/>
              <a:ext cx="8953499" cy="6667500"/>
              <a:chOff x="322907" y="324915"/>
              <a:chExt cx="11560408" cy="6206560"/>
            </a:xfrm>
          </p:grpSpPr>
          <p:sp>
            <p:nvSpPr>
              <p:cNvPr id="7" name="Prostokąt 6"/>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8" name="Prostokąt 7"/>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9" name="Prostokąt 8"/>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10" name="Prostokąt 9"/>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grpSp>
        <p:pic>
          <p:nvPicPr>
            <p:cNvPr id="11" name="Obraz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8" y="126343"/>
              <a:ext cx="1513633" cy="485002"/>
            </a:xfrm>
            <a:prstGeom prst="rect">
              <a:avLst/>
            </a:prstGeom>
          </p:spPr>
        </p:pic>
        <p:sp>
          <p:nvSpPr>
            <p:cNvPr id="12" name="Prostokąt 11">
              <a:extLst>
                <a:ext uri="{FF2B5EF4-FFF2-40B4-BE49-F238E27FC236}">
                  <a16:creationId xmlns:a16="http://schemas.microsoft.com/office/drawing/2014/main" id="{645DBBC1-4560-46E7-886E-7E62D7ECE596}"/>
                </a:ext>
              </a:extLst>
            </p:cNvPr>
            <p:cNvSpPr/>
            <p:nvPr/>
          </p:nvSpPr>
          <p:spPr>
            <a:xfrm>
              <a:off x="1645642" y="204832"/>
              <a:ext cx="7320614" cy="400110"/>
            </a:xfrm>
            <a:prstGeom prst="rect">
              <a:avLst/>
            </a:prstGeom>
          </p:spPr>
          <p:txBody>
            <a:bodyPr wrap="square">
              <a:spAutoFit/>
            </a:bodyPr>
            <a:lstStyle/>
            <a:p>
              <a:pPr marL="180340" algn="ctr">
                <a:spcBef>
                  <a:spcPts val="600"/>
                </a:spcBef>
                <a:defRPr/>
              </a:pPr>
              <a:r>
                <a:rPr lang="pl-PL" sz="2000" b="1" kern="0" dirty="0">
                  <a:solidFill>
                    <a:srgbClr val="0064A7"/>
                  </a:solidFill>
                  <a:latin typeface="Lato" panose="020F0502020204030203" pitchFamily="34" charset="-18"/>
                  <a:ea typeface="Times New Roman" panose="02020603050405020304" pitchFamily="18" charset="0"/>
                  <a:cs typeface="Times New Roman" panose="02020603050405020304" pitchFamily="18" charset="0"/>
                </a:rPr>
                <a:t>PROGNOZA  DEMOGRAFICZNA DLA KRAKOWA</a:t>
              </a:r>
            </a:p>
          </p:txBody>
        </p:sp>
        <p:pic>
          <p:nvPicPr>
            <p:cNvPr id="5" name="Obraz 4">
              <a:extLst>
                <a:ext uri="{FF2B5EF4-FFF2-40B4-BE49-F238E27FC236}">
                  <a16:creationId xmlns:a16="http://schemas.microsoft.com/office/drawing/2014/main" id="{CD802FA7-FD47-4755-A233-CB553B6EE660}"/>
                </a:ext>
              </a:extLst>
            </p:cNvPr>
            <p:cNvPicPr>
              <a:picLocks noChangeAspect="1"/>
            </p:cNvPicPr>
            <p:nvPr/>
          </p:nvPicPr>
          <p:blipFill rotWithShape="1">
            <a:blip r:embed="rId4"/>
            <a:srcRect l="1733" t="14171" r="7367" b="1725"/>
            <a:stretch/>
          </p:blipFill>
          <p:spPr>
            <a:xfrm>
              <a:off x="5601425" y="4477617"/>
              <a:ext cx="3404174" cy="2261659"/>
            </a:xfrm>
            <a:prstGeom prst="rect">
              <a:avLst/>
            </a:prstGeom>
          </p:spPr>
        </p:pic>
        <p:sp>
          <p:nvSpPr>
            <p:cNvPr id="13" name="pole tekstowe 12">
              <a:extLst>
                <a:ext uri="{FF2B5EF4-FFF2-40B4-BE49-F238E27FC236}">
                  <a16:creationId xmlns:a16="http://schemas.microsoft.com/office/drawing/2014/main" id="{0D9226FF-0545-464B-B332-9E6E8839E8B7}"/>
                </a:ext>
              </a:extLst>
            </p:cNvPr>
            <p:cNvSpPr txBox="1"/>
            <p:nvPr/>
          </p:nvSpPr>
          <p:spPr>
            <a:xfrm>
              <a:off x="6145703" y="4050223"/>
              <a:ext cx="2694367" cy="400110"/>
            </a:xfrm>
            <a:prstGeom prst="rect">
              <a:avLst/>
            </a:prstGeom>
            <a:noFill/>
          </p:spPr>
          <p:txBody>
            <a:bodyPr wrap="square" rtlCol="0">
              <a:spAutoFit/>
            </a:bodyPr>
            <a:lstStyle/>
            <a:p>
              <a:pPr algn="ctr"/>
              <a:r>
                <a:rPr lang="pl-PL" sz="1000" b="1" dirty="0">
                  <a:solidFill>
                    <a:schemeClr val="tx1">
                      <a:lumMod val="65000"/>
                      <a:lumOff val="35000"/>
                    </a:schemeClr>
                  </a:solidFill>
                  <a:latin typeface="Lato" panose="020F0502020204030203" pitchFamily="34" charset="-18"/>
                </a:rPr>
                <a:t>PROGNOZOWANA</a:t>
              </a:r>
            </a:p>
            <a:p>
              <a:pPr algn="ctr"/>
              <a:r>
                <a:rPr lang="pl-PL" sz="1000" b="1" dirty="0">
                  <a:solidFill>
                    <a:schemeClr val="tx1">
                      <a:lumMod val="65000"/>
                      <a:lumOff val="35000"/>
                    </a:schemeClr>
                  </a:solidFill>
                  <a:latin typeface="Lato" panose="020F0502020204030203" pitchFamily="34" charset="-18"/>
                </a:rPr>
                <a:t>PIRAMIDA WIEKU W 2050 R.</a:t>
              </a:r>
            </a:p>
          </p:txBody>
        </p:sp>
        <p:pic>
          <p:nvPicPr>
            <p:cNvPr id="16" name="Obraz 15">
              <a:extLst>
                <a:ext uri="{FF2B5EF4-FFF2-40B4-BE49-F238E27FC236}">
                  <a16:creationId xmlns:a16="http://schemas.microsoft.com/office/drawing/2014/main" id="{C8BAFA5C-1C71-4A01-8B2A-2404CC8289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009" y="4621801"/>
              <a:ext cx="5430073" cy="2090192"/>
            </a:xfrm>
            <a:prstGeom prst="rect">
              <a:avLst/>
            </a:prstGeom>
          </p:spPr>
        </p:pic>
        <p:sp>
          <p:nvSpPr>
            <p:cNvPr id="17" name="pole tekstowe 16">
              <a:extLst>
                <a:ext uri="{FF2B5EF4-FFF2-40B4-BE49-F238E27FC236}">
                  <a16:creationId xmlns:a16="http://schemas.microsoft.com/office/drawing/2014/main" id="{AA463FCD-BC16-43C8-9533-742D663FDFE8}"/>
                </a:ext>
              </a:extLst>
            </p:cNvPr>
            <p:cNvSpPr txBox="1"/>
            <p:nvPr/>
          </p:nvSpPr>
          <p:spPr>
            <a:xfrm>
              <a:off x="1558813" y="4327222"/>
              <a:ext cx="3160086" cy="246221"/>
            </a:xfrm>
            <a:prstGeom prst="rect">
              <a:avLst/>
            </a:prstGeom>
            <a:solidFill>
              <a:schemeClr val="bg1"/>
            </a:solidFill>
          </p:spPr>
          <p:txBody>
            <a:bodyPr wrap="square" rtlCol="0">
              <a:spAutoFit/>
            </a:bodyPr>
            <a:lstStyle/>
            <a:p>
              <a:pPr algn="ctr"/>
              <a:r>
                <a:rPr lang="pl-PL" sz="1000" b="1" dirty="0">
                  <a:solidFill>
                    <a:schemeClr val="tx1">
                      <a:lumMod val="65000"/>
                      <a:lumOff val="35000"/>
                    </a:schemeClr>
                  </a:solidFill>
                  <a:latin typeface="Lato" panose="020F0502020204030203" pitchFamily="34" charset="-18"/>
                </a:rPr>
                <a:t>PROGNOZA DLA DZIELNIC KRAKOWA</a:t>
              </a:r>
            </a:p>
          </p:txBody>
        </p:sp>
      </p:grpSp>
      <p:graphicFrame>
        <p:nvGraphicFramePr>
          <p:cNvPr id="19" name="Wykres 18">
            <a:extLst>
              <a:ext uri="{FF2B5EF4-FFF2-40B4-BE49-F238E27FC236}">
                <a16:creationId xmlns:a16="http://schemas.microsoft.com/office/drawing/2014/main" id="{8E46CFC1-695A-4164-9DE1-1B977A4E1C90}"/>
              </a:ext>
            </a:extLst>
          </p:cNvPr>
          <p:cNvGraphicFramePr/>
          <p:nvPr>
            <p:extLst/>
          </p:nvPr>
        </p:nvGraphicFramePr>
        <p:xfrm>
          <a:off x="0" y="880486"/>
          <a:ext cx="9051333" cy="315609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8441919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a:extLst>
              <a:ext uri="{FF2B5EF4-FFF2-40B4-BE49-F238E27FC236}">
                <a16:creationId xmlns:a16="http://schemas.microsoft.com/office/drawing/2014/main" id="{85ECF4EB-940C-48BF-AD7E-BE9615974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713" y="2214851"/>
            <a:ext cx="7219355" cy="1605338"/>
          </a:xfrm>
          <a:prstGeom prst="rect">
            <a:avLst/>
          </a:prstGeom>
        </p:spPr>
      </p:pic>
      <p:grpSp>
        <p:nvGrpSpPr>
          <p:cNvPr id="3" name="Grupa 2">
            <a:extLst>
              <a:ext uri="{FF2B5EF4-FFF2-40B4-BE49-F238E27FC236}">
                <a16:creationId xmlns:a16="http://schemas.microsoft.com/office/drawing/2014/main" id="{A21AEA77-5B0D-482C-9648-1F97419E534A}"/>
              </a:ext>
            </a:extLst>
          </p:cNvPr>
          <p:cNvGrpSpPr/>
          <p:nvPr/>
        </p:nvGrpSpPr>
        <p:grpSpPr>
          <a:xfrm>
            <a:off x="91442" y="99060"/>
            <a:ext cx="8953499" cy="6667500"/>
            <a:chOff x="91442" y="99060"/>
            <a:chExt cx="8953499" cy="6667500"/>
          </a:xfrm>
        </p:grpSpPr>
        <p:sp>
          <p:nvSpPr>
            <p:cNvPr id="12" name="Prostokąt 11"/>
            <p:cNvSpPr/>
            <p:nvPr/>
          </p:nvSpPr>
          <p:spPr>
            <a:xfrm>
              <a:off x="1015714" y="990523"/>
              <a:ext cx="7219355" cy="3479877"/>
            </a:xfrm>
            <a:prstGeom prst="rect">
              <a:avLst/>
            </a:prstGeom>
            <a:noFill/>
            <a:ln w="38100">
              <a:solidFill>
                <a:srgbClr val="0063AF"/>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grpSp>
          <p:nvGrpSpPr>
            <p:cNvPr id="4" name="Grupa 5"/>
            <p:cNvGrpSpPr>
              <a:grpSpLocks/>
            </p:cNvGrpSpPr>
            <p:nvPr/>
          </p:nvGrpSpPr>
          <p:grpSpPr bwMode="auto">
            <a:xfrm>
              <a:off x="91442" y="99060"/>
              <a:ext cx="8953499" cy="6667500"/>
              <a:chOff x="322907" y="325720"/>
              <a:chExt cx="11560408" cy="6206560"/>
            </a:xfrm>
          </p:grpSpPr>
          <p:pic>
            <p:nvPicPr>
              <p:cNvPr id="5" name="Obraz 6"/>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817240" y="5644312"/>
                <a:ext cx="2040800" cy="85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a 7"/>
              <p:cNvGrpSpPr>
                <a:grpSpLocks/>
              </p:cNvGrpSpPr>
              <p:nvPr/>
            </p:nvGrpSpPr>
            <p:grpSpPr bwMode="auto">
              <a:xfrm>
                <a:off x="322907" y="325720"/>
                <a:ext cx="11560408" cy="6206560"/>
                <a:chOff x="322907" y="324915"/>
                <a:chExt cx="11560408" cy="6206560"/>
              </a:xfrm>
            </p:grpSpPr>
            <p:sp>
              <p:nvSpPr>
                <p:cNvPr id="7" name="Prostokąt 6"/>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8" name="Prostokąt 7"/>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9" name="Prostokąt 8"/>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10" name="Prostokąt 9"/>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grpSp>
        </p:grpSp>
        <p:pic>
          <p:nvPicPr>
            <p:cNvPr id="11" name="Obraz 1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32011" y="126343"/>
              <a:ext cx="1513633" cy="485002"/>
            </a:xfrm>
            <a:prstGeom prst="rect">
              <a:avLst/>
            </a:prstGeom>
          </p:spPr>
        </p:pic>
        <p:sp>
          <p:nvSpPr>
            <p:cNvPr id="13" name="pole tekstowe 12"/>
            <p:cNvSpPr txBox="1"/>
            <p:nvPr/>
          </p:nvSpPr>
          <p:spPr>
            <a:xfrm>
              <a:off x="1015714" y="990254"/>
              <a:ext cx="7219355" cy="523220"/>
            </a:xfrm>
            <a:prstGeom prst="rect">
              <a:avLst/>
            </a:prstGeom>
            <a:noFill/>
          </p:spPr>
          <p:txBody>
            <a:bodyPr wrap="square" rtlCol="0">
              <a:spAutoFit/>
            </a:bodyPr>
            <a:lstStyle/>
            <a:p>
              <a:pPr algn="ctr"/>
              <a:r>
                <a:rPr lang="pl-PL" altLang="pl-PL" sz="2800" b="1" dirty="0">
                  <a:solidFill>
                    <a:srgbClr val="0063AF"/>
                  </a:solidFill>
                  <a:latin typeface="Lato" panose="020F0502020204030203" pitchFamily="34" charset="-18"/>
                </a:rPr>
                <a:t>4. Wizja i cele rozwoju miasta</a:t>
              </a:r>
            </a:p>
          </p:txBody>
        </p:sp>
        <p:pic>
          <p:nvPicPr>
            <p:cNvPr id="14" name="Obraz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5188" y="186166"/>
              <a:ext cx="3036826" cy="361376"/>
            </a:xfrm>
            <a:prstGeom prst="rect">
              <a:avLst/>
            </a:prstGeom>
          </p:spPr>
        </p:pic>
        <p:pic>
          <p:nvPicPr>
            <p:cNvPr id="17" name="Obraz 6"/>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flipH="1">
              <a:off x="112338" y="5933305"/>
              <a:ext cx="1584000" cy="77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Obraz 17">
            <a:extLst>
              <a:ext uri="{FF2B5EF4-FFF2-40B4-BE49-F238E27FC236}">
                <a16:creationId xmlns:a16="http://schemas.microsoft.com/office/drawing/2014/main" id="{FB7D3651-5C31-46B8-8743-A3A32EB683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463348" y="1856259"/>
            <a:ext cx="2578541" cy="4855539"/>
          </a:xfrm>
          <a:prstGeom prst="rect">
            <a:avLst/>
          </a:prstGeom>
        </p:spPr>
      </p:pic>
    </p:spTree>
    <p:extLst>
      <p:ext uri="{BB962C8B-B14F-4D97-AF65-F5344CB8AC3E}">
        <p14:creationId xmlns:p14="http://schemas.microsoft.com/office/powerpoint/2010/main" val="342910861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wal 14">
            <a:extLst>
              <a:ext uri="{FF2B5EF4-FFF2-40B4-BE49-F238E27FC236}">
                <a16:creationId xmlns:a16="http://schemas.microsoft.com/office/drawing/2014/main" id="{E6B5D9D3-99E8-4598-A987-516705D1ED70}"/>
              </a:ext>
            </a:extLst>
          </p:cNvPr>
          <p:cNvSpPr/>
          <p:nvPr/>
        </p:nvSpPr>
        <p:spPr>
          <a:xfrm>
            <a:off x="3558115" y="2476839"/>
            <a:ext cx="2009211" cy="1923357"/>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Lato" panose="020F0502020204030203" pitchFamily="34" charset="-18"/>
            </a:endParaRPr>
          </a:p>
        </p:txBody>
      </p:sp>
      <p:grpSp>
        <p:nvGrpSpPr>
          <p:cNvPr id="4" name="Grupa 3">
            <a:extLst>
              <a:ext uri="{FF2B5EF4-FFF2-40B4-BE49-F238E27FC236}">
                <a16:creationId xmlns:a16="http://schemas.microsoft.com/office/drawing/2014/main" id="{F51FBEB8-6B39-47A2-813E-EFC62F5372E9}"/>
              </a:ext>
            </a:extLst>
          </p:cNvPr>
          <p:cNvGrpSpPr/>
          <p:nvPr/>
        </p:nvGrpSpPr>
        <p:grpSpPr>
          <a:xfrm>
            <a:off x="91442" y="99060"/>
            <a:ext cx="8953499" cy="6667500"/>
            <a:chOff x="91442" y="99060"/>
            <a:chExt cx="8953499" cy="6667500"/>
          </a:xfrm>
        </p:grpSpPr>
        <p:grpSp>
          <p:nvGrpSpPr>
            <p:cNvPr id="6" name="Grupa 7">
              <a:extLst>
                <a:ext uri="{FF2B5EF4-FFF2-40B4-BE49-F238E27FC236}">
                  <a16:creationId xmlns:a16="http://schemas.microsoft.com/office/drawing/2014/main" id="{456B03C4-3601-4124-9F5B-3F44513EC974}"/>
                </a:ext>
              </a:extLst>
            </p:cNvPr>
            <p:cNvGrpSpPr>
              <a:grpSpLocks/>
            </p:cNvGrpSpPr>
            <p:nvPr/>
          </p:nvGrpSpPr>
          <p:grpSpPr bwMode="auto">
            <a:xfrm>
              <a:off x="91442" y="99060"/>
              <a:ext cx="8953499" cy="6667500"/>
              <a:chOff x="322907" y="324915"/>
              <a:chExt cx="11560408" cy="6206560"/>
            </a:xfrm>
          </p:grpSpPr>
          <p:sp>
            <p:nvSpPr>
              <p:cNvPr id="7" name="Prostokąt 6">
                <a:extLst>
                  <a:ext uri="{FF2B5EF4-FFF2-40B4-BE49-F238E27FC236}">
                    <a16:creationId xmlns:a16="http://schemas.microsoft.com/office/drawing/2014/main" id="{D34FD957-300B-4CD6-BA77-6915A77D5F52}"/>
                  </a:ext>
                </a:extLst>
              </p:cNvPr>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latin typeface="Lato" panose="020F0502020204030203" pitchFamily="34" charset="-18"/>
                </a:endParaRPr>
              </a:p>
            </p:txBody>
          </p:sp>
          <p:sp>
            <p:nvSpPr>
              <p:cNvPr id="8" name="Prostokąt 7">
                <a:extLst>
                  <a:ext uri="{FF2B5EF4-FFF2-40B4-BE49-F238E27FC236}">
                    <a16:creationId xmlns:a16="http://schemas.microsoft.com/office/drawing/2014/main" id="{29E974AE-C68C-4B67-BB88-0260D9595460}"/>
                  </a:ext>
                </a:extLst>
              </p:cNvPr>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latin typeface="Lato" panose="020F0502020204030203" pitchFamily="34" charset="-18"/>
                </a:endParaRPr>
              </a:p>
            </p:txBody>
          </p:sp>
          <p:sp>
            <p:nvSpPr>
              <p:cNvPr id="9" name="Prostokąt 8">
                <a:extLst>
                  <a:ext uri="{FF2B5EF4-FFF2-40B4-BE49-F238E27FC236}">
                    <a16:creationId xmlns:a16="http://schemas.microsoft.com/office/drawing/2014/main" id="{E5D7AD4C-0288-4904-8ED7-6981C0C3B740}"/>
                  </a:ext>
                </a:extLst>
              </p:cNvPr>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latin typeface="Lato" panose="020F0502020204030203" pitchFamily="34" charset="-18"/>
                </a:endParaRPr>
              </a:p>
            </p:txBody>
          </p:sp>
          <p:sp>
            <p:nvSpPr>
              <p:cNvPr id="10" name="Prostokąt 9">
                <a:extLst>
                  <a:ext uri="{FF2B5EF4-FFF2-40B4-BE49-F238E27FC236}">
                    <a16:creationId xmlns:a16="http://schemas.microsoft.com/office/drawing/2014/main" id="{8431CDA4-DA8F-42EF-A889-EA8D475DD9EA}"/>
                  </a:ext>
                </a:extLst>
              </p:cNvPr>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latin typeface="Lato" panose="020F0502020204030203" pitchFamily="34" charset="-18"/>
                </a:endParaRPr>
              </a:p>
            </p:txBody>
          </p:sp>
        </p:grpSp>
        <p:pic>
          <p:nvPicPr>
            <p:cNvPr id="11" name="Obraz 10">
              <a:extLst>
                <a:ext uri="{FF2B5EF4-FFF2-40B4-BE49-F238E27FC236}">
                  <a16:creationId xmlns:a16="http://schemas.microsoft.com/office/drawing/2014/main" id="{B39BAAD6-865A-490D-B7BF-8F654B1F08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011" y="126343"/>
              <a:ext cx="1513633" cy="485002"/>
            </a:xfrm>
            <a:prstGeom prst="rect">
              <a:avLst/>
            </a:prstGeom>
          </p:spPr>
        </p:pic>
      </p:grpSp>
      <p:graphicFrame>
        <p:nvGraphicFramePr>
          <p:cNvPr id="3" name="Diagram 2">
            <a:extLst>
              <a:ext uri="{FF2B5EF4-FFF2-40B4-BE49-F238E27FC236}">
                <a16:creationId xmlns:a16="http://schemas.microsoft.com/office/drawing/2014/main" id="{42CF90A8-F4F5-4294-B30B-8B04AA38FD97}"/>
              </a:ext>
            </a:extLst>
          </p:cNvPr>
          <p:cNvGraphicFramePr/>
          <p:nvPr>
            <p:extLst>
              <p:ext uri="{D42A27DB-BD31-4B8C-83A1-F6EECF244321}">
                <p14:modId xmlns:p14="http://schemas.microsoft.com/office/powerpoint/2010/main" val="1399363111"/>
              </p:ext>
            </p:extLst>
          </p:nvPr>
        </p:nvGraphicFramePr>
        <p:xfrm>
          <a:off x="-11305" y="725426"/>
          <a:ext cx="9155305" cy="59148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pole tekstowe 12">
            <a:extLst>
              <a:ext uri="{FF2B5EF4-FFF2-40B4-BE49-F238E27FC236}">
                <a16:creationId xmlns:a16="http://schemas.microsoft.com/office/drawing/2014/main" id="{5F011125-6433-41E3-B495-B2AD9FFA33D6}"/>
              </a:ext>
            </a:extLst>
          </p:cNvPr>
          <p:cNvSpPr txBox="1"/>
          <p:nvPr/>
        </p:nvSpPr>
        <p:spPr>
          <a:xfrm>
            <a:off x="1665314" y="190847"/>
            <a:ext cx="7359956" cy="346633"/>
          </a:xfrm>
          <a:prstGeom prst="rect">
            <a:avLst/>
          </a:prstGeom>
          <a:noFill/>
        </p:spPr>
        <p:txBody>
          <a:bodyPr wrap="square" rtlCol="0">
            <a:spAutoFit/>
          </a:bodyPr>
          <a:lstStyle/>
          <a:p>
            <a:pPr marL="355600" indent="-355600" algn="ctr">
              <a:lnSpc>
                <a:spcPct val="114000"/>
              </a:lnSpc>
            </a:pPr>
            <a:r>
              <a:rPr lang="pl-PL" sz="1600" b="1" dirty="0">
                <a:solidFill>
                  <a:srgbClr val="0063AF"/>
                </a:solidFill>
                <a:latin typeface="Lato" panose="020F0502020204030203" pitchFamily="34" charset="-18"/>
              </a:rPr>
              <a:t>ZAŁOŻENIA ROZWOJU MIASTA WPISANE W DOKUMENT STUDIUM:</a:t>
            </a:r>
          </a:p>
        </p:txBody>
      </p:sp>
      <p:cxnSp>
        <p:nvCxnSpPr>
          <p:cNvPr id="12" name="Łącznik prosty 11">
            <a:extLst>
              <a:ext uri="{FF2B5EF4-FFF2-40B4-BE49-F238E27FC236}">
                <a16:creationId xmlns:a16="http://schemas.microsoft.com/office/drawing/2014/main" id="{5243CE26-0210-4142-8ACC-5F1D2E44F64D}"/>
              </a:ext>
            </a:extLst>
          </p:cNvPr>
          <p:cNvCxnSpPr>
            <a:cxnSpLocks/>
          </p:cNvCxnSpPr>
          <p:nvPr/>
        </p:nvCxnSpPr>
        <p:spPr>
          <a:xfrm flipH="1" flipV="1">
            <a:off x="3474720" y="2603351"/>
            <a:ext cx="226898" cy="344244"/>
          </a:xfrm>
          <a:prstGeom prst="line">
            <a:avLst/>
          </a:prstGeom>
          <a:ln w="50800">
            <a:solidFill>
              <a:schemeClr val="accent1">
                <a:shade val="95000"/>
                <a:satMod val="105000"/>
                <a:alpha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Łącznik prosty 13">
            <a:extLst>
              <a:ext uri="{FF2B5EF4-FFF2-40B4-BE49-F238E27FC236}">
                <a16:creationId xmlns:a16="http://schemas.microsoft.com/office/drawing/2014/main" id="{50ACC795-F27A-4CFD-B29B-03E30A5EAE92}"/>
              </a:ext>
            </a:extLst>
          </p:cNvPr>
          <p:cNvCxnSpPr>
            <a:cxnSpLocks/>
          </p:cNvCxnSpPr>
          <p:nvPr/>
        </p:nvCxnSpPr>
        <p:spPr>
          <a:xfrm flipV="1">
            <a:off x="5442384" y="2603351"/>
            <a:ext cx="280684" cy="334991"/>
          </a:xfrm>
          <a:prstGeom prst="line">
            <a:avLst/>
          </a:prstGeom>
          <a:ln w="50800">
            <a:solidFill>
              <a:schemeClr val="accent1">
                <a:shade val="95000"/>
                <a:satMod val="105000"/>
                <a:alpha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Łącznik prosty 15">
            <a:extLst>
              <a:ext uri="{FF2B5EF4-FFF2-40B4-BE49-F238E27FC236}">
                <a16:creationId xmlns:a16="http://schemas.microsoft.com/office/drawing/2014/main" id="{97A30C64-7981-4E12-91E6-645F8FA86A03}"/>
              </a:ext>
            </a:extLst>
          </p:cNvPr>
          <p:cNvCxnSpPr>
            <a:cxnSpLocks/>
          </p:cNvCxnSpPr>
          <p:nvPr/>
        </p:nvCxnSpPr>
        <p:spPr>
          <a:xfrm flipV="1">
            <a:off x="4603876" y="1551568"/>
            <a:ext cx="0" cy="925271"/>
          </a:xfrm>
          <a:prstGeom prst="line">
            <a:avLst/>
          </a:prstGeom>
          <a:ln w="50800">
            <a:solidFill>
              <a:schemeClr val="accent1">
                <a:shade val="95000"/>
                <a:satMod val="105000"/>
                <a:alpha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Łącznik prosty 19">
            <a:extLst>
              <a:ext uri="{FF2B5EF4-FFF2-40B4-BE49-F238E27FC236}">
                <a16:creationId xmlns:a16="http://schemas.microsoft.com/office/drawing/2014/main" id="{E227170C-4C04-4D65-8594-61E294C32980}"/>
              </a:ext>
            </a:extLst>
          </p:cNvPr>
          <p:cNvCxnSpPr>
            <a:cxnSpLocks/>
          </p:cNvCxnSpPr>
          <p:nvPr/>
        </p:nvCxnSpPr>
        <p:spPr>
          <a:xfrm flipH="1">
            <a:off x="3414543" y="4034118"/>
            <a:ext cx="287075" cy="322729"/>
          </a:xfrm>
          <a:prstGeom prst="line">
            <a:avLst/>
          </a:prstGeom>
          <a:ln w="50800">
            <a:solidFill>
              <a:schemeClr val="accent1">
                <a:shade val="95000"/>
                <a:satMod val="105000"/>
                <a:alpha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Łącznik prosty 23">
            <a:extLst>
              <a:ext uri="{FF2B5EF4-FFF2-40B4-BE49-F238E27FC236}">
                <a16:creationId xmlns:a16="http://schemas.microsoft.com/office/drawing/2014/main" id="{0813DAFF-9B5E-45E9-BD26-A36D9A6B7CE2}"/>
              </a:ext>
            </a:extLst>
          </p:cNvPr>
          <p:cNvCxnSpPr>
            <a:cxnSpLocks/>
          </p:cNvCxnSpPr>
          <p:nvPr/>
        </p:nvCxnSpPr>
        <p:spPr>
          <a:xfrm flipV="1">
            <a:off x="3915784" y="4471944"/>
            <a:ext cx="424147" cy="1052455"/>
          </a:xfrm>
          <a:prstGeom prst="line">
            <a:avLst/>
          </a:prstGeom>
          <a:ln w="50800">
            <a:solidFill>
              <a:schemeClr val="accent1">
                <a:shade val="95000"/>
                <a:satMod val="105000"/>
                <a:alpha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Łącznik prosty 25">
            <a:extLst>
              <a:ext uri="{FF2B5EF4-FFF2-40B4-BE49-F238E27FC236}">
                <a16:creationId xmlns:a16="http://schemas.microsoft.com/office/drawing/2014/main" id="{20A4DD23-D6FE-4CF0-BA6E-B7BCD0097347}"/>
              </a:ext>
            </a:extLst>
          </p:cNvPr>
          <p:cNvCxnSpPr>
            <a:cxnSpLocks/>
          </p:cNvCxnSpPr>
          <p:nvPr/>
        </p:nvCxnSpPr>
        <p:spPr>
          <a:xfrm flipH="1" flipV="1">
            <a:off x="4804070" y="4471944"/>
            <a:ext cx="386384" cy="1120154"/>
          </a:xfrm>
          <a:prstGeom prst="line">
            <a:avLst/>
          </a:prstGeom>
          <a:ln w="50800">
            <a:solidFill>
              <a:schemeClr val="accent1">
                <a:shade val="95000"/>
                <a:satMod val="105000"/>
                <a:alpha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Łącznik prosty 27">
            <a:extLst>
              <a:ext uri="{FF2B5EF4-FFF2-40B4-BE49-F238E27FC236}">
                <a16:creationId xmlns:a16="http://schemas.microsoft.com/office/drawing/2014/main" id="{A301ED12-533B-42C8-B487-790D44E10A21}"/>
              </a:ext>
            </a:extLst>
          </p:cNvPr>
          <p:cNvCxnSpPr>
            <a:cxnSpLocks/>
          </p:cNvCxnSpPr>
          <p:nvPr/>
        </p:nvCxnSpPr>
        <p:spPr>
          <a:xfrm>
            <a:off x="5518150" y="4017830"/>
            <a:ext cx="204918" cy="339017"/>
          </a:xfrm>
          <a:prstGeom prst="line">
            <a:avLst/>
          </a:prstGeom>
          <a:ln w="50800">
            <a:solidFill>
              <a:schemeClr val="accent1">
                <a:shade val="95000"/>
                <a:satMod val="105000"/>
                <a:alpha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Łącznik prosty 29">
            <a:extLst>
              <a:ext uri="{FF2B5EF4-FFF2-40B4-BE49-F238E27FC236}">
                <a16:creationId xmlns:a16="http://schemas.microsoft.com/office/drawing/2014/main" id="{667E4423-554B-43CA-BC93-12737DF3314C}"/>
              </a:ext>
            </a:extLst>
          </p:cNvPr>
          <p:cNvCxnSpPr>
            <a:cxnSpLocks/>
          </p:cNvCxnSpPr>
          <p:nvPr/>
        </p:nvCxnSpPr>
        <p:spPr>
          <a:xfrm>
            <a:off x="5567326" y="3453141"/>
            <a:ext cx="413925" cy="0"/>
          </a:xfrm>
          <a:prstGeom prst="line">
            <a:avLst/>
          </a:prstGeom>
          <a:ln w="50800">
            <a:solidFill>
              <a:schemeClr val="accent1">
                <a:shade val="95000"/>
                <a:satMod val="105000"/>
                <a:alpha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Łącznik prosty 31">
            <a:extLst>
              <a:ext uri="{FF2B5EF4-FFF2-40B4-BE49-F238E27FC236}">
                <a16:creationId xmlns:a16="http://schemas.microsoft.com/office/drawing/2014/main" id="{8D4F8171-CC9D-454F-869B-36759FA4346A}"/>
              </a:ext>
            </a:extLst>
          </p:cNvPr>
          <p:cNvCxnSpPr>
            <a:cxnSpLocks/>
          </p:cNvCxnSpPr>
          <p:nvPr/>
        </p:nvCxnSpPr>
        <p:spPr>
          <a:xfrm>
            <a:off x="3151725" y="3410167"/>
            <a:ext cx="406390" cy="0"/>
          </a:xfrm>
          <a:prstGeom prst="line">
            <a:avLst/>
          </a:prstGeom>
          <a:ln w="50800">
            <a:solidFill>
              <a:schemeClr val="accent1">
                <a:shade val="95000"/>
                <a:satMod val="105000"/>
                <a:alpha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pole tekstowe 4">
            <a:extLst>
              <a:ext uri="{FF2B5EF4-FFF2-40B4-BE49-F238E27FC236}">
                <a16:creationId xmlns:a16="http://schemas.microsoft.com/office/drawing/2014/main" id="{A0A2D5D7-C7BD-4234-90B0-2066ECC81B88}"/>
              </a:ext>
            </a:extLst>
          </p:cNvPr>
          <p:cNvSpPr txBox="1"/>
          <p:nvPr/>
        </p:nvSpPr>
        <p:spPr>
          <a:xfrm>
            <a:off x="4261883" y="2565648"/>
            <a:ext cx="649537" cy="276999"/>
          </a:xfrm>
          <a:prstGeom prst="rect">
            <a:avLst/>
          </a:prstGeom>
          <a:noFill/>
        </p:spPr>
        <p:txBody>
          <a:bodyPr wrap="none" rtlCol="0">
            <a:spAutoFit/>
          </a:bodyPr>
          <a:lstStyle/>
          <a:p>
            <a:r>
              <a:rPr lang="pl-PL" sz="1200" dirty="0">
                <a:latin typeface="Lato" panose="020F0502020204030203" pitchFamily="34" charset="-18"/>
              </a:rPr>
              <a:t>Motto:</a:t>
            </a:r>
          </a:p>
        </p:txBody>
      </p:sp>
      <p:sp>
        <p:nvSpPr>
          <p:cNvPr id="17" name="pole tekstowe 16">
            <a:extLst>
              <a:ext uri="{FF2B5EF4-FFF2-40B4-BE49-F238E27FC236}">
                <a16:creationId xmlns:a16="http://schemas.microsoft.com/office/drawing/2014/main" id="{B646E581-BB7A-4CC1-8CC0-BAAE79FE2673}"/>
              </a:ext>
            </a:extLst>
          </p:cNvPr>
          <p:cNvSpPr txBox="1"/>
          <p:nvPr/>
        </p:nvSpPr>
        <p:spPr>
          <a:xfrm>
            <a:off x="3593486" y="2935828"/>
            <a:ext cx="2009211" cy="1323439"/>
          </a:xfrm>
          <a:prstGeom prst="rect">
            <a:avLst/>
          </a:prstGeom>
          <a:noFill/>
        </p:spPr>
        <p:txBody>
          <a:bodyPr wrap="square" rtlCol="0">
            <a:spAutoFit/>
          </a:bodyPr>
          <a:lstStyle/>
          <a:p>
            <a:pPr algn="ctr"/>
            <a:r>
              <a:rPr lang="pl-PL" sz="2000" b="1" dirty="0">
                <a:latin typeface="Lato" panose="020F0502020204030203" pitchFamily="34" charset="-18"/>
              </a:rPr>
              <a:t>Czas </a:t>
            </a:r>
          </a:p>
          <a:p>
            <a:pPr algn="ctr"/>
            <a:r>
              <a:rPr lang="pl-PL" sz="2000" b="1" dirty="0">
                <a:latin typeface="Lato" panose="020F0502020204030203" pitchFamily="34" charset="-18"/>
              </a:rPr>
              <a:t>harmonijnego</a:t>
            </a:r>
          </a:p>
          <a:p>
            <a:pPr algn="ctr"/>
            <a:r>
              <a:rPr lang="pl-PL" sz="2000" b="1" dirty="0">
                <a:latin typeface="Lato" panose="020F0502020204030203" pitchFamily="34" charset="-18"/>
              </a:rPr>
              <a:t>rozwoju</a:t>
            </a:r>
          </a:p>
          <a:p>
            <a:endParaRPr lang="pl-PL" sz="2000" dirty="0">
              <a:latin typeface="Lato" panose="020F0502020204030203" pitchFamily="34" charset="-18"/>
            </a:endParaRPr>
          </a:p>
        </p:txBody>
      </p:sp>
    </p:spTree>
    <p:extLst>
      <p:ext uri="{BB962C8B-B14F-4D97-AF65-F5344CB8AC3E}">
        <p14:creationId xmlns:p14="http://schemas.microsoft.com/office/powerpoint/2010/main" val="212184036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8FE5537-0E41-47AF-806A-675D28B693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068"/>
          <a:stretch/>
        </p:blipFill>
        <p:spPr>
          <a:xfrm>
            <a:off x="2426962" y="2749346"/>
            <a:ext cx="6497436" cy="3857335"/>
          </a:xfrm>
          <a:prstGeom prst="rect">
            <a:avLst/>
          </a:prstGeom>
        </p:spPr>
      </p:pic>
      <p:grpSp>
        <p:nvGrpSpPr>
          <p:cNvPr id="4" name="Grupa 3">
            <a:extLst>
              <a:ext uri="{FF2B5EF4-FFF2-40B4-BE49-F238E27FC236}">
                <a16:creationId xmlns:a16="http://schemas.microsoft.com/office/drawing/2014/main" id="{F51FBEB8-6B39-47A2-813E-EFC62F5372E9}"/>
              </a:ext>
            </a:extLst>
          </p:cNvPr>
          <p:cNvGrpSpPr/>
          <p:nvPr/>
        </p:nvGrpSpPr>
        <p:grpSpPr>
          <a:xfrm>
            <a:off x="91442" y="99060"/>
            <a:ext cx="8953499" cy="6667500"/>
            <a:chOff x="91442" y="99060"/>
            <a:chExt cx="8953499" cy="6667500"/>
          </a:xfrm>
        </p:grpSpPr>
        <p:grpSp>
          <p:nvGrpSpPr>
            <p:cNvPr id="6" name="Grupa 7">
              <a:extLst>
                <a:ext uri="{FF2B5EF4-FFF2-40B4-BE49-F238E27FC236}">
                  <a16:creationId xmlns:a16="http://schemas.microsoft.com/office/drawing/2014/main" id="{456B03C4-3601-4124-9F5B-3F44513EC974}"/>
                </a:ext>
              </a:extLst>
            </p:cNvPr>
            <p:cNvGrpSpPr>
              <a:grpSpLocks/>
            </p:cNvGrpSpPr>
            <p:nvPr/>
          </p:nvGrpSpPr>
          <p:grpSpPr bwMode="auto">
            <a:xfrm>
              <a:off x="91442" y="99060"/>
              <a:ext cx="8953499" cy="6667500"/>
              <a:chOff x="322907" y="324915"/>
              <a:chExt cx="11560408" cy="6206560"/>
            </a:xfrm>
          </p:grpSpPr>
          <p:sp>
            <p:nvSpPr>
              <p:cNvPr id="7" name="Prostokąt 6">
                <a:extLst>
                  <a:ext uri="{FF2B5EF4-FFF2-40B4-BE49-F238E27FC236}">
                    <a16:creationId xmlns:a16="http://schemas.microsoft.com/office/drawing/2014/main" id="{D34FD957-300B-4CD6-BA77-6915A77D5F52}"/>
                  </a:ext>
                </a:extLst>
              </p:cNvPr>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sp>
            <p:nvSpPr>
              <p:cNvPr id="8" name="Prostokąt 7">
                <a:extLst>
                  <a:ext uri="{FF2B5EF4-FFF2-40B4-BE49-F238E27FC236}">
                    <a16:creationId xmlns:a16="http://schemas.microsoft.com/office/drawing/2014/main" id="{29E974AE-C68C-4B67-BB88-0260D9595460}"/>
                  </a:ext>
                </a:extLst>
              </p:cNvPr>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sp>
            <p:nvSpPr>
              <p:cNvPr id="9" name="Prostokąt 8">
                <a:extLst>
                  <a:ext uri="{FF2B5EF4-FFF2-40B4-BE49-F238E27FC236}">
                    <a16:creationId xmlns:a16="http://schemas.microsoft.com/office/drawing/2014/main" id="{E5D7AD4C-0288-4904-8ED7-6981C0C3B740}"/>
                  </a:ext>
                </a:extLst>
              </p:cNvPr>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sp>
            <p:nvSpPr>
              <p:cNvPr id="10" name="Prostokąt 9">
                <a:extLst>
                  <a:ext uri="{FF2B5EF4-FFF2-40B4-BE49-F238E27FC236}">
                    <a16:creationId xmlns:a16="http://schemas.microsoft.com/office/drawing/2014/main" id="{8431CDA4-DA8F-42EF-A889-EA8D475DD9EA}"/>
                  </a:ext>
                </a:extLst>
              </p:cNvPr>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grpSp>
        <p:pic>
          <p:nvPicPr>
            <p:cNvPr id="11" name="Obraz 10">
              <a:extLst>
                <a:ext uri="{FF2B5EF4-FFF2-40B4-BE49-F238E27FC236}">
                  <a16:creationId xmlns:a16="http://schemas.microsoft.com/office/drawing/2014/main" id="{B39BAAD6-865A-490D-B7BF-8F654B1F082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2011" y="126343"/>
              <a:ext cx="1513633" cy="485002"/>
            </a:xfrm>
            <a:prstGeom prst="rect">
              <a:avLst/>
            </a:prstGeom>
          </p:spPr>
        </p:pic>
      </p:grpSp>
      <p:sp>
        <p:nvSpPr>
          <p:cNvPr id="14" name="pole tekstowe 13">
            <a:extLst>
              <a:ext uri="{FF2B5EF4-FFF2-40B4-BE49-F238E27FC236}">
                <a16:creationId xmlns:a16="http://schemas.microsoft.com/office/drawing/2014/main" id="{24EBE513-348A-441B-99B5-60C094A0E207}"/>
              </a:ext>
            </a:extLst>
          </p:cNvPr>
          <p:cNvSpPr txBox="1"/>
          <p:nvPr/>
        </p:nvSpPr>
        <p:spPr>
          <a:xfrm>
            <a:off x="1645644" y="157270"/>
            <a:ext cx="7133154" cy="707886"/>
          </a:xfrm>
          <a:prstGeom prst="rect">
            <a:avLst/>
          </a:prstGeom>
          <a:noFill/>
        </p:spPr>
        <p:txBody>
          <a:bodyPr wrap="square" rtlCol="0">
            <a:spAutoFit/>
          </a:bodyPr>
          <a:lstStyle/>
          <a:p>
            <a:r>
              <a:rPr lang="pl-PL" sz="2000" b="1" dirty="0">
                <a:solidFill>
                  <a:srgbClr val="0064A7"/>
                </a:solidFill>
                <a:latin typeface="Lato" panose="020F0502020204030203" pitchFamily="34" charset="-18"/>
              </a:rPr>
              <a:t>KRAKÓW W ZIELENI</a:t>
            </a:r>
          </a:p>
          <a:p>
            <a:endParaRPr lang="pl-PL" sz="2000" b="1" dirty="0">
              <a:solidFill>
                <a:srgbClr val="0064A7"/>
              </a:solidFill>
              <a:latin typeface="Lato" panose="020F0502020204030203" pitchFamily="34" charset="-18"/>
            </a:endParaRPr>
          </a:p>
        </p:txBody>
      </p:sp>
      <p:sp>
        <p:nvSpPr>
          <p:cNvPr id="16" name="pole tekstowe 15">
            <a:extLst>
              <a:ext uri="{FF2B5EF4-FFF2-40B4-BE49-F238E27FC236}">
                <a16:creationId xmlns:a16="http://schemas.microsoft.com/office/drawing/2014/main" id="{F8F506BF-7EFB-448B-8EE8-D9FDEE08C155}"/>
              </a:ext>
            </a:extLst>
          </p:cNvPr>
          <p:cNvSpPr txBox="1"/>
          <p:nvPr/>
        </p:nvSpPr>
        <p:spPr>
          <a:xfrm>
            <a:off x="1684964" y="452067"/>
            <a:ext cx="4467185" cy="307777"/>
          </a:xfrm>
          <a:prstGeom prst="rect">
            <a:avLst/>
          </a:prstGeom>
          <a:noFill/>
        </p:spPr>
        <p:txBody>
          <a:bodyPr wrap="none" rtlCol="0">
            <a:spAutoFit/>
          </a:bodyPr>
          <a:lstStyle/>
          <a:p>
            <a:r>
              <a:rPr lang="pl-PL" sz="1400" b="1" dirty="0">
                <a:solidFill>
                  <a:srgbClr val="0064A7"/>
                </a:solidFill>
                <a:latin typeface="Lato" panose="020F0502020204030203" pitchFamily="34" charset="-18"/>
              </a:rPr>
              <a:t>OCHRONA I KREACJA SYSTEMU ZIELENI MIEJSKIEJ</a:t>
            </a:r>
          </a:p>
        </p:txBody>
      </p:sp>
      <p:grpSp>
        <p:nvGrpSpPr>
          <p:cNvPr id="2" name="Grupa 1">
            <a:extLst>
              <a:ext uri="{FF2B5EF4-FFF2-40B4-BE49-F238E27FC236}">
                <a16:creationId xmlns:a16="http://schemas.microsoft.com/office/drawing/2014/main" id="{ABFD1854-8E4D-43B4-98AA-B6EAF7ECF0F4}"/>
              </a:ext>
            </a:extLst>
          </p:cNvPr>
          <p:cNvGrpSpPr/>
          <p:nvPr/>
        </p:nvGrpSpPr>
        <p:grpSpPr>
          <a:xfrm>
            <a:off x="2603070" y="812436"/>
            <a:ext cx="6321327" cy="266708"/>
            <a:chOff x="3357395" y="937166"/>
            <a:chExt cx="4775159" cy="436253"/>
          </a:xfrm>
        </p:grpSpPr>
        <p:sp>
          <p:nvSpPr>
            <p:cNvPr id="5" name="Dowolny kształt: kształt 4">
              <a:extLst>
                <a:ext uri="{FF2B5EF4-FFF2-40B4-BE49-F238E27FC236}">
                  <a16:creationId xmlns:a16="http://schemas.microsoft.com/office/drawing/2014/main" id="{72F0A5F9-3C02-473D-A601-36D8BEB3E786}"/>
                </a:ext>
              </a:extLst>
            </p:cNvPr>
            <p:cNvSpPr/>
            <p:nvPr/>
          </p:nvSpPr>
          <p:spPr>
            <a:xfrm>
              <a:off x="3357395" y="976126"/>
              <a:ext cx="761494" cy="397293"/>
            </a:xfrm>
            <a:custGeom>
              <a:avLst/>
              <a:gdLst>
                <a:gd name="connsiteX0" fmla="*/ 0 w 761494"/>
                <a:gd name="connsiteY0" fmla="*/ 0 h 397293"/>
                <a:gd name="connsiteX1" fmla="*/ 562848 w 761494"/>
                <a:gd name="connsiteY1" fmla="*/ 0 h 397293"/>
                <a:gd name="connsiteX2" fmla="*/ 761494 w 761494"/>
                <a:gd name="connsiteY2" fmla="*/ 198647 h 397293"/>
                <a:gd name="connsiteX3" fmla="*/ 562848 w 761494"/>
                <a:gd name="connsiteY3" fmla="*/ 397293 h 397293"/>
                <a:gd name="connsiteX4" fmla="*/ 0 w 761494"/>
                <a:gd name="connsiteY4" fmla="*/ 397293 h 397293"/>
                <a:gd name="connsiteX5" fmla="*/ 198647 w 761494"/>
                <a:gd name="connsiteY5" fmla="*/ 198647 h 397293"/>
                <a:gd name="connsiteX6" fmla="*/ 0 w 761494"/>
                <a:gd name="connsiteY6" fmla="*/ 0 h 39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494" h="397293">
                  <a:moveTo>
                    <a:pt x="0" y="0"/>
                  </a:moveTo>
                  <a:lnTo>
                    <a:pt x="562848" y="0"/>
                  </a:lnTo>
                  <a:lnTo>
                    <a:pt x="761494" y="198647"/>
                  </a:lnTo>
                  <a:lnTo>
                    <a:pt x="562848" y="397293"/>
                  </a:lnTo>
                  <a:lnTo>
                    <a:pt x="0" y="397293"/>
                  </a:lnTo>
                  <a:lnTo>
                    <a:pt x="198647" y="198647"/>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12617" tIns="6985" rIns="198646" bIns="6985" numCol="1" spcCol="1270" anchor="ctr" anchorCtr="0">
              <a:noAutofit/>
            </a:bodyPr>
            <a:lstStyle/>
            <a:p>
              <a:pPr marL="0" lvl="0" indent="0" algn="just" defTabSz="488950">
                <a:lnSpc>
                  <a:spcPct val="90000"/>
                </a:lnSpc>
                <a:spcBef>
                  <a:spcPct val="0"/>
                </a:spcBef>
                <a:spcAft>
                  <a:spcPct val="35000"/>
                </a:spcAft>
                <a:buNone/>
              </a:pPr>
              <a:r>
                <a:rPr lang="pl-PL" sz="1100" b="1" kern="1200" dirty="0">
                  <a:latin typeface="Lato" panose="020F0502020204030203" pitchFamily="34" charset="-18"/>
                </a:rPr>
                <a:t>   Cel</a:t>
              </a:r>
            </a:p>
          </p:txBody>
        </p:sp>
        <p:sp>
          <p:nvSpPr>
            <p:cNvPr id="15" name="Dowolny kształt: kształt 14">
              <a:extLst>
                <a:ext uri="{FF2B5EF4-FFF2-40B4-BE49-F238E27FC236}">
                  <a16:creationId xmlns:a16="http://schemas.microsoft.com/office/drawing/2014/main" id="{3EF7B840-5250-4E20-A52F-6E6B1562ACC6}"/>
                </a:ext>
              </a:extLst>
            </p:cNvPr>
            <p:cNvSpPr/>
            <p:nvPr/>
          </p:nvSpPr>
          <p:spPr>
            <a:xfrm>
              <a:off x="4061011" y="937166"/>
              <a:ext cx="4071543" cy="423869"/>
            </a:xfrm>
            <a:custGeom>
              <a:avLst/>
              <a:gdLst>
                <a:gd name="connsiteX0" fmla="*/ 0 w 4071543"/>
                <a:gd name="connsiteY0" fmla="*/ 0 h 503428"/>
                <a:gd name="connsiteX1" fmla="*/ 3819829 w 4071543"/>
                <a:gd name="connsiteY1" fmla="*/ 0 h 503428"/>
                <a:gd name="connsiteX2" fmla="*/ 4071543 w 4071543"/>
                <a:gd name="connsiteY2" fmla="*/ 251714 h 503428"/>
                <a:gd name="connsiteX3" fmla="*/ 3819829 w 4071543"/>
                <a:gd name="connsiteY3" fmla="*/ 503428 h 503428"/>
                <a:gd name="connsiteX4" fmla="*/ 0 w 4071543"/>
                <a:gd name="connsiteY4" fmla="*/ 503428 h 503428"/>
                <a:gd name="connsiteX5" fmla="*/ 251714 w 4071543"/>
                <a:gd name="connsiteY5" fmla="*/ 251714 h 503428"/>
                <a:gd name="connsiteX6" fmla="*/ 0 w 4071543"/>
                <a:gd name="connsiteY6" fmla="*/ 0 h 50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1543" h="503428">
                  <a:moveTo>
                    <a:pt x="0" y="0"/>
                  </a:moveTo>
                  <a:lnTo>
                    <a:pt x="3819829" y="0"/>
                  </a:lnTo>
                  <a:lnTo>
                    <a:pt x="4071543" y="251714"/>
                  </a:lnTo>
                  <a:lnTo>
                    <a:pt x="3819829" y="503428"/>
                  </a:lnTo>
                  <a:lnTo>
                    <a:pt x="0" y="503428"/>
                  </a:lnTo>
                  <a:lnTo>
                    <a:pt x="251714" y="251714"/>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66954" tIns="7620" rIns="251714" bIns="7620" numCol="1" spcCol="1270" anchor="ctr" anchorCtr="0">
              <a:noAutofit/>
            </a:bodyPr>
            <a:lstStyle/>
            <a:p>
              <a:pPr marL="0" lvl="0" indent="0" algn="l" defTabSz="533400">
                <a:lnSpc>
                  <a:spcPct val="90000"/>
                </a:lnSpc>
                <a:spcBef>
                  <a:spcPct val="0"/>
                </a:spcBef>
                <a:spcAft>
                  <a:spcPct val="35000"/>
                </a:spcAft>
                <a:buNone/>
              </a:pPr>
              <a:r>
                <a:rPr lang="pl-PL" sz="1200" b="1" kern="1200" dirty="0">
                  <a:solidFill>
                    <a:schemeClr val="accent5">
                      <a:lumMod val="50000"/>
                    </a:schemeClr>
                  </a:solidFill>
                  <a:latin typeface="Lato" panose="020F0502020204030203" pitchFamily="34" charset="-18"/>
                </a:rPr>
                <a:t> Wyznaczenie zasięgu terenów przyrodniczych - </a:t>
              </a:r>
              <a:r>
                <a:rPr lang="pl-PL" sz="1200" b="1" kern="1200" dirty="0" err="1">
                  <a:solidFill>
                    <a:schemeClr val="accent5">
                      <a:lumMod val="50000"/>
                    </a:schemeClr>
                  </a:solidFill>
                  <a:latin typeface="Lato" panose="020F0502020204030203" pitchFamily="34" charset="-18"/>
                </a:rPr>
                <a:t>nieinwestycyjnych</a:t>
              </a:r>
              <a:endParaRPr lang="pl-PL" sz="1200" b="1" kern="1200" dirty="0">
                <a:solidFill>
                  <a:schemeClr val="accent5">
                    <a:lumMod val="50000"/>
                  </a:schemeClr>
                </a:solidFill>
                <a:latin typeface="Lato" panose="020F0502020204030203" pitchFamily="34" charset="-18"/>
              </a:endParaRPr>
            </a:p>
          </p:txBody>
        </p:sp>
      </p:grpSp>
      <p:pic>
        <p:nvPicPr>
          <p:cNvPr id="19" name="Obraz 18">
            <a:extLst>
              <a:ext uri="{FF2B5EF4-FFF2-40B4-BE49-F238E27FC236}">
                <a16:creationId xmlns:a16="http://schemas.microsoft.com/office/drawing/2014/main" id="{9E59BD12-C301-46C9-A07B-8F174C316A7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19602" y="668917"/>
            <a:ext cx="2156666" cy="5977248"/>
          </a:xfrm>
          <a:prstGeom prst="rect">
            <a:avLst/>
          </a:prstGeom>
          <a:noFill/>
        </p:spPr>
      </p:pic>
      <p:sp>
        <p:nvSpPr>
          <p:cNvPr id="20" name="pole tekstowe 19">
            <a:extLst>
              <a:ext uri="{FF2B5EF4-FFF2-40B4-BE49-F238E27FC236}">
                <a16:creationId xmlns:a16="http://schemas.microsoft.com/office/drawing/2014/main" id="{4FF4DF50-48F6-4BAE-A816-DD4BE98768E7}"/>
              </a:ext>
            </a:extLst>
          </p:cNvPr>
          <p:cNvSpPr txBox="1"/>
          <p:nvPr/>
        </p:nvSpPr>
        <p:spPr>
          <a:xfrm>
            <a:off x="2425299" y="2573170"/>
            <a:ext cx="5936240" cy="184666"/>
          </a:xfrm>
          <a:prstGeom prst="rect">
            <a:avLst/>
          </a:prstGeom>
          <a:solidFill>
            <a:schemeClr val="bg1"/>
          </a:solidFill>
        </p:spPr>
        <p:txBody>
          <a:bodyPr wrap="none" rtlCol="0">
            <a:spAutoFit/>
          </a:bodyPr>
          <a:lstStyle/>
          <a:p>
            <a:r>
              <a:rPr lang="pl-PL" sz="600" dirty="0">
                <a:latin typeface="Lato" panose="020F0502020204030203" pitchFamily="34" charset="-18"/>
              </a:rPr>
              <a:t>Tereny zieleni miejskiej oraz inne wspomagające system terenów zieleni miejskiej* na tle terenów o znaczeniu pierwszorzędnym dla funkcjonowania Systemu Przyrodniczego</a:t>
            </a:r>
            <a:endParaRPr lang="pl-PL" sz="600" dirty="0">
              <a:solidFill>
                <a:srgbClr val="FF0000"/>
              </a:solidFill>
              <a:latin typeface="Lato" panose="020F0502020204030203" pitchFamily="34" charset="-18"/>
            </a:endParaRPr>
          </a:p>
        </p:txBody>
      </p:sp>
      <p:grpSp>
        <p:nvGrpSpPr>
          <p:cNvPr id="21" name="Grupa 20">
            <a:extLst>
              <a:ext uri="{FF2B5EF4-FFF2-40B4-BE49-F238E27FC236}">
                <a16:creationId xmlns:a16="http://schemas.microsoft.com/office/drawing/2014/main" id="{1C670BD5-2E03-4A28-8A42-95BB3A3A42F4}"/>
              </a:ext>
            </a:extLst>
          </p:cNvPr>
          <p:cNvGrpSpPr/>
          <p:nvPr/>
        </p:nvGrpSpPr>
        <p:grpSpPr>
          <a:xfrm>
            <a:off x="2594603" y="1184976"/>
            <a:ext cx="6321327" cy="279758"/>
            <a:chOff x="3357395" y="951017"/>
            <a:chExt cx="4775159" cy="457598"/>
          </a:xfrm>
        </p:grpSpPr>
        <p:sp>
          <p:nvSpPr>
            <p:cNvPr id="22" name="Dowolny kształt: kształt 21">
              <a:extLst>
                <a:ext uri="{FF2B5EF4-FFF2-40B4-BE49-F238E27FC236}">
                  <a16:creationId xmlns:a16="http://schemas.microsoft.com/office/drawing/2014/main" id="{A8538854-4C94-4F2A-82AC-71FCCDE6F7AE}"/>
                </a:ext>
              </a:extLst>
            </p:cNvPr>
            <p:cNvSpPr/>
            <p:nvPr/>
          </p:nvSpPr>
          <p:spPr>
            <a:xfrm>
              <a:off x="3357395" y="976126"/>
              <a:ext cx="761494" cy="397293"/>
            </a:xfrm>
            <a:custGeom>
              <a:avLst/>
              <a:gdLst>
                <a:gd name="connsiteX0" fmla="*/ 0 w 761494"/>
                <a:gd name="connsiteY0" fmla="*/ 0 h 397293"/>
                <a:gd name="connsiteX1" fmla="*/ 562848 w 761494"/>
                <a:gd name="connsiteY1" fmla="*/ 0 h 397293"/>
                <a:gd name="connsiteX2" fmla="*/ 761494 w 761494"/>
                <a:gd name="connsiteY2" fmla="*/ 198647 h 397293"/>
                <a:gd name="connsiteX3" fmla="*/ 562848 w 761494"/>
                <a:gd name="connsiteY3" fmla="*/ 397293 h 397293"/>
                <a:gd name="connsiteX4" fmla="*/ 0 w 761494"/>
                <a:gd name="connsiteY4" fmla="*/ 397293 h 397293"/>
                <a:gd name="connsiteX5" fmla="*/ 198647 w 761494"/>
                <a:gd name="connsiteY5" fmla="*/ 198647 h 397293"/>
                <a:gd name="connsiteX6" fmla="*/ 0 w 761494"/>
                <a:gd name="connsiteY6" fmla="*/ 0 h 39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494" h="397293">
                  <a:moveTo>
                    <a:pt x="0" y="0"/>
                  </a:moveTo>
                  <a:lnTo>
                    <a:pt x="562848" y="0"/>
                  </a:lnTo>
                  <a:lnTo>
                    <a:pt x="761494" y="198647"/>
                  </a:lnTo>
                  <a:lnTo>
                    <a:pt x="562848" y="397293"/>
                  </a:lnTo>
                  <a:lnTo>
                    <a:pt x="0" y="397293"/>
                  </a:lnTo>
                  <a:lnTo>
                    <a:pt x="198647" y="198647"/>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12617" tIns="6985" rIns="198646" bIns="6985" numCol="1" spcCol="1270" anchor="ctr" anchorCtr="0">
              <a:noAutofit/>
            </a:bodyPr>
            <a:lstStyle/>
            <a:p>
              <a:pPr marL="0" lvl="0" indent="0" algn="just" defTabSz="488950">
                <a:lnSpc>
                  <a:spcPct val="90000"/>
                </a:lnSpc>
                <a:spcBef>
                  <a:spcPct val="0"/>
                </a:spcBef>
                <a:spcAft>
                  <a:spcPct val="35000"/>
                </a:spcAft>
                <a:buNone/>
              </a:pPr>
              <a:r>
                <a:rPr lang="pl-PL" sz="1100" b="1" kern="1200" dirty="0">
                  <a:latin typeface="Lato" panose="020F0502020204030203" pitchFamily="34" charset="-18"/>
                </a:rPr>
                <a:t>   Cel</a:t>
              </a:r>
            </a:p>
          </p:txBody>
        </p:sp>
        <p:sp>
          <p:nvSpPr>
            <p:cNvPr id="23" name="Dowolny kształt: kształt 22">
              <a:extLst>
                <a:ext uri="{FF2B5EF4-FFF2-40B4-BE49-F238E27FC236}">
                  <a16:creationId xmlns:a16="http://schemas.microsoft.com/office/drawing/2014/main" id="{9889FCDE-4273-486F-B339-43698E4D4163}"/>
                </a:ext>
              </a:extLst>
            </p:cNvPr>
            <p:cNvSpPr/>
            <p:nvPr/>
          </p:nvSpPr>
          <p:spPr>
            <a:xfrm>
              <a:off x="4061011" y="951017"/>
              <a:ext cx="4071543" cy="457598"/>
            </a:xfrm>
            <a:custGeom>
              <a:avLst/>
              <a:gdLst>
                <a:gd name="connsiteX0" fmla="*/ 0 w 4071543"/>
                <a:gd name="connsiteY0" fmla="*/ 0 h 503428"/>
                <a:gd name="connsiteX1" fmla="*/ 3819829 w 4071543"/>
                <a:gd name="connsiteY1" fmla="*/ 0 h 503428"/>
                <a:gd name="connsiteX2" fmla="*/ 4071543 w 4071543"/>
                <a:gd name="connsiteY2" fmla="*/ 251714 h 503428"/>
                <a:gd name="connsiteX3" fmla="*/ 3819829 w 4071543"/>
                <a:gd name="connsiteY3" fmla="*/ 503428 h 503428"/>
                <a:gd name="connsiteX4" fmla="*/ 0 w 4071543"/>
                <a:gd name="connsiteY4" fmla="*/ 503428 h 503428"/>
                <a:gd name="connsiteX5" fmla="*/ 251714 w 4071543"/>
                <a:gd name="connsiteY5" fmla="*/ 251714 h 503428"/>
                <a:gd name="connsiteX6" fmla="*/ 0 w 4071543"/>
                <a:gd name="connsiteY6" fmla="*/ 0 h 50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1543" h="503428">
                  <a:moveTo>
                    <a:pt x="0" y="0"/>
                  </a:moveTo>
                  <a:lnTo>
                    <a:pt x="3819829" y="0"/>
                  </a:lnTo>
                  <a:lnTo>
                    <a:pt x="4071543" y="251714"/>
                  </a:lnTo>
                  <a:lnTo>
                    <a:pt x="3819829" y="503428"/>
                  </a:lnTo>
                  <a:lnTo>
                    <a:pt x="0" y="503428"/>
                  </a:lnTo>
                  <a:lnTo>
                    <a:pt x="251714" y="251714"/>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66954" tIns="7620" rIns="251714" bIns="7620" numCol="1" spcCol="1270" anchor="ctr" anchorCtr="0">
              <a:noAutofit/>
            </a:bodyPr>
            <a:lstStyle/>
            <a:p>
              <a:pPr marL="0" lvl="0" indent="0" algn="l" defTabSz="533400">
                <a:lnSpc>
                  <a:spcPct val="90000"/>
                </a:lnSpc>
                <a:spcBef>
                  <a:spcPct val="0"/>
                </a:spcBef>
                <a:spcAft>
                  <a:spcPct val="35000"/>
                </a:spcAft>
                <a:buNone/>
              </a:pPr>
              <a:r>
                <a:rPr lang="pl-PL" sz="1200" b="1" kern="1200" dirty="0">
                  <a:solidFill>
                    <a:schemeClr val="accent5">
                      <a:lumMod val="50000"/>
                    </a:schemeClr>
                  </a:solidFill>
                  <a:latin typeface="Lato" panose="020F0502020204030203" pitchFamily="34" charset="-18"/>
                </a:rPr>
                <a:t> Określenie terenów zieleni miejskiej - publicznie dostępnej</a:t>
              </a:r>
            </a:p>
          </p:txBody>
        </p:sp>
      </p:grpSp>
      <p:grpSp>
        <p:nvGrpSpPr>
          <p:cNvPr id="24" name="Grupa 23">
            <a:extLst>
              <a:ext uri="{FF2B5EF4-FFF2-40B4-BE49-F238E27FC236}">
                <a16:creationId xmlns:a16="http://schemas.microsoft.com/office/drawing/2014/main" id="{11FF1E6C-0320-4C97-A08B-EF8A8D9BDDC1}"/>
              </a:ext>
            </a:extLst>
          </p:cNvPr>
          <p:cNvGrpSpPr/>
          <p:nvPr/>
        </p:nvGrpSpPr>
        <p:grpSpPr>
          <a:xfrm>
            <a:off x="2611534" y="1565980"/>
            <a:ext cx="6321327" cy="279758"/>
            <a:chOff x="3357395" y="951017"/>
            <a:chExt cx="4775159" cy="457598"/>
          </a:xfrm>
        </p:grpSpPr>
        <p:sp>
          <p:nvSpPr>
            <p:cNvPr id="25" name="Dowolny kształt: kształt 24">
              <a:extLst>
                <a:ext uri="{FF2B5EF4-FFF2-40B4-BE49-F238E27FC236}">
                  <a16:creationId xmlns:a16="http://schemas.microsoft.com/office/drawing/2014/main" id="{DCF61686-B3B1-477A-83B0-DF3C5C2AADC2}"/>
                </a:ext>
              </a:extLst>
            </p:cNvPr>
            <p:cNvSpPr/>
            <p:nvPr/>
          </p:nvSpPr>
          <p:spPr>
            <a:xfrm>
              <a:off x="3357395" y="976126"/>
              <a:ext cx="761494" cy="397293"/>
            </a:xfrm>
            <a:custGeom>
              <a:avLst/>
              <a:gdLst>
                <a:gd name="connsiteX0" fmla="*/ 0 w 761494"/>
                <a:gd name="connsiteY0" fmla="*/ 0 h 397293"/>
                <a:gd name="connsiteX1" fmla="*/ 562848 w 761494"/>
                <a:gd name="connsiteY1" fmla="*/ 0 h 397293"/>
                <a:gd name="connsiteX2" fmla="*/ 761494 w 761494"/>
                <a:gd name="connsiteY2" fmla="*/ 198647 h 397293"/>
                <a:gd name="connsiteX3" fmla="*/ 562848 w 761494"/>
                <a:gd name="connsiteY3" fmla="*/ 397293 h 397293"/>
                <a:gd name="connsiteX4" fmla="*/ 0 w 761494"/>
                <a:gd name="connsiteY4" fmla="*/ 397293 h 397293"/>
                <a:gd name="connsiteX5" fmla="*/ 198647 w 761494"/>
                <a:gd name="connsiteY5" fmla="*/ 198647 h 397293"/>
                <a:gd name="connsiteX6" fmla="*/ 0 w 761494"/>
                <a:gd name="connsiteY6" fmla="*/ 0 h 39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494" h="397293">
                  <a:moveTo>
                    <a:pt x="0" y="0"/>
                  </a:moveTo>
                  <a:lnTo>
                    <a:pt x="562848" y="0"/>
                  </a:lnTo>
                  <a:lnTo>
                    <a:pt x="761494" y="198647"/>
                  </a:lnTo>
                  <a:lnTo>
                    <a:pt x="562848" y="397293"/>
                  </a:lnTo>
                  <a:lnTo>
                    <a:pt x="0" y="397293"/>
                  </a:lnTo>
                  <a:lnTo>
                    <a:pt x="198647" y="198647"/>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12617" tIns="6985" rIns="198646" bIns="6985" numCol="1" spcCol="1270" anchor="ctr" anchorCtr="0">
              <a:noAutofit/>
            </a:bodyPr>
            <a:lstStyle/>
            <a:p>
              <a:pPr marL="0" lvl="0" indent="0" algn="just" defTabSz="488950">
                <a:lnSpc>
                  <a:spcPct val="90000"/>
                </a:lnSpc>
                <a:spcBef>
                  <a:spcPct val="0"/>
                </a:spcBef>
                <a:spcAft>
                  <a:spcPct val="35000"/>
                </a:spcAft>
                <a:buNone/>
              </a:pPr>
              <a:r>
                <a:rPr lang="pl-PL" sz="1100" b="1" kern="1200" dirty="0">
                  <a:latin typeface="Lato" panose="020F0502020204030203" pitchFamily="34" charset="-18"/>
                </a:rPr>
                <a:t>   Cel</a:t>
              </a:r>
            </a:p>
          </p:txBody>
        </p:sp>
        <p:sp>
          <p:nvSpPr>
            <p:cNvPr id="26" name="Dowolny kształt: kształt 25">
              <a:extLst>
                <a:ext uri="{FF2B5EF4-FFF2-40B4-BE49-F238E27FC236}">
                  <a16:creationId xmlns:a16="http://schemas.microsoft.com/office/drawing/2014/main" id="{6C566348-02B9-4D75-97A5-2E61B138A174}"/>
                </a:ext>
              </a:extLst>
            </p:cNvPr>
            <p:cNvSpPr/>
            <p:nvPr/>
          </p:nvSpPr>
          <p:spPr>
            <a:xfrm>
              <a:off x="4061011" y="951017"/>
              <a:ext cx="4071543" cy="457598"/>
            </a:xfrm>
            <a:custGeom>
              <a:avLst/>
              <a:gdLst>
                <a:gd name="connsiteX0" fmla="*/ 0 w 4071543"/>
                <a:gd name="connsiteY0" fmla="*/ 0 h 503428"/>
                <a:gd name="connsiteX1" fmla="*/ 3819829 w 4071543"/>
                <a:gd name="connsiteY1" fmla="*/ 0 h 503428"/>
                <a:gd name="connsiteX2" fmla="*/ 4071543 w 4071543"/>
                <a:gd name="connsiteY2" fmla="*/ 251714 h 503428"/>
                <a:gd name="connsiteX3" fmla="*/ 3819829 w 4071543"/>
                <a:gd name="connsiteY3" fmla="*/ 503428 h 503428"/>
                <a:gd name="connsiteX4" fmla="*/ 0 w 4071543"/>
                <a:gd name="connsiteY4" fmla="*/ 503428 h 503428"/>
                <a:gd name="connsiteX5" fmla="*/ 251714 w 4071543"/>
                <a:gd name="connsiteY5" fmla="*/ 251714 h 503428"/>
                <a:gd name="connsiteX6" fmla="*/ 0 w 4071543"/>
                <a:gd name="connsiteY6" fmla="*/ 0 h 50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1543" h="503428">
                  <a:moveTo>
                    <a:pt x="0" y="0"/>
                  </a:moveTo>
                  <a:lnTo>
                    <a:pt x="3819829" y="0"/>
                  </a:lnTo>
                  <a:lnTo>
                    <a:pt x="4071543" y="251714"/>
                  </a:lnTo>
                  <a:lnTo>
                    <a:pt x="3819829" y="503428"/>
                  </a:lnTo>
                  <a:lnTo>
                    <a:pt x="0" y="503428"/>
                  </a:lnTo>
                  <a:lnTo>
                    <a:pt x="251714" y="251714"/>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66954" tIns="7620" rIns="251714" bIns="7620" numCol="1" spcCol="1270" anchor="ctr" anchorCtr="0">
              <a:noAutofit/>
            </a:bodyPr>
            <a:lstStyle/>
            <a:p>
              <a:pPr defTabSz="533400">
                <a:lnSpc>
                  <a:spcPct val="90000"/>
                </a:lnSpc>
                <a:spcBef>
                  <a:spcPct val="0"/>
                </a:spcBef>
                <a:spcAft>
                  <a:spcPct val="35000"/>
                </a:spcAft>
              </a:pPr>
              <a:r>
                <a:rPr lang="pl-PL" sz="1200" b="1" kern="1200" dirty="0">
                  <a:solidFill>
                    <a:schemeClr val="accent5">
                      <a:lumMod val="50000"/>
                    </a:schemeClr>
                  </a:solidFill>
                  <a:latin typeface="Lato" panose="020F0502020204030203" pitchFamily="34" charset="-18"/>
                </a:rPr>
                <a:t> </a:t>
              </a:r>
              <a:r>
                <a:rPr lang="pl-PL" sz="1200" b="1" dirty="0">
                  <a:solidFill>
                    <a:schemeClr val="accent5">
                      <a:lumMod val="50000"/>
                    </a:schemeClr>
                  </a:solidFill>
                  <a:latin typeface="Lato" panose="020F0502020204030203" pitchFamily="34" charset="-18"/>
                </a:rPr>
                <a:t>Określenie terenów zieleni biocenotycznej oraz terenów wspomagających </a:t>
              </a:r>
            </a:p>
          </p:txBody>
        </p:sp>
      </p:grpSp>
      <p:grpSp>
        <p:nvGrpSpPr>
          <p:cNvPr id="27" name="Grupa 26">
            <a:extLst>
              <a:ext uri="{FF2B5EF4-FFF2-40B4-BE49-F238E27FC236}">
                <a16:creationId xmlns:a16="http://schemas.microsoft.com/office/drawing/2014/main" id="{2844A1FF-69E5-4300-A17B-96FC8327A02B}"/>
              </a:ext>
            </a:extLst>
          </p:cNvPr>
          <p:cNvGrpSpPr/>
          <p:nvPr/>
        </p:nvGrpSpPr>
        <p:grpSpPr>
          <a:xfrm>
            <a:off x="2619997" y="1946984"/>
            <a:ext cx="6321327" cy="279758"/>
            <a:chOff x="3357395" y="951017"/>
            <a:chExt cx="4775159" cy="457598"/>
          </a:xfrm>
        </p:grpSpPr>
        <p:sp>
          <p:nvSpPr>
            <p:cNvPr id="28" name="Dowolny kształt: kształt 27">
              <a:extLst>
                <a:ext uri="{FF2B5EF4-FFF2-40B4-BE49-F238E27FC236}">
                  <a16:creationId xmlns:a16="http://schemas.microsoft.com/office/drawing/2014/main" id="{E60D7FF3-A5C9-4736-8305-76F4D04489B2}"/>
                </a:ext>
              </a:extLst>
            </p:cNvPr>
            <p:cNvSpPr/>
            <p:nvPr/>
          </p:nvSpPr>
          <p:spPr>
            <a:xfrm>
              <a:off x="3357395" y="976126"/>
              <a:ext cx="761494" cy="397293"/>
            </a:xfrm>
            <a:custGeom>
              <a:avLst/>
              <a:gdLst>
                <a:gd name="connsiteX0" fmla="*/ 0 w 761494"/>
                <a:gd name="connsiteY0" fmla="*/ 0 h 397293"/>
                <a:gd name="connsiteX1" fmla="*/ 562848 w 761494"/>
                <a:gd name="connsiteY1" fmla="*/ 0 h 397293"/>
                <a:gd name="connsiteX2" fmla="*/ 761494 w 761494"/>
                <a:gd name="connsiteY2" fmla="*/ 198647 h 397293"/>
                <a:gd name="connsiteX3" fmla="*/ 562848 w 761494"/>
                <a:gd name="connsiteY3" fmla="*/ 397293 h 397293"/>
                <a:gd name="connsiteX4" fmla="*/ 0 w 761494"/>
                <a:gd name="connsiteY4" fmla="*/ 397293 h 397293"/>
                <a:gd name="connsiteX5" fmla="*/ 198647 w 761494"/>
                <a:gd name="connsiteY5" fmla="*/ 198647 h 397293"/>
                <a:gd name="connsiteX6" fmla="*/ 0 w 761494"/>
                <a:gd name="connsiteY6" fmla="*/ 0 h 39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494" h="397293">
                  <a:moveTo>
                    <a:pt x="0" y="0"/>
                  </a:moveTo>
                  <a:lnTo>
                    <a:pt x="562848" y="0"/>
                  </a:lnTo>
                  <a:lnTo>
                    <a:pt x="761494" y="198647"/>
                  </a:lnTo>
                  <a:lnTo>
                    <a:pt x="562848" y="397293"/>
                  </a:lnTo>
                  <a:lnTo>
                    <a:pt x="0" y="397293"/>
                  </a:lnTo>
                  <a:lnTo>
                    <a:pt x="198647" y="198647"/>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12617" tIns="6985" rIns="198646" bIns="6985" numCol="1" spcCol="1270" anchor="ctr" anchorCtr="0">
              <a:noAutofit/>
            </a:bodyPr>
            <a:lstStyle/>
            <a:p>
              <a:pPr marL="0" lvl="0" indent="0" algn="just" defTabSz="488950">
                <a:lnSpc>
                  <a:spcPct val="90000"/>
                </a:lnSpc>
                <a:spcBef>
                  <a:spcPct val="0"/>
                </a:spcBef>
                <a:spcAft>
                  <a:spcPct val="35000"/>
                </a:spcAft>
                <a:buNone/>
              </a:pPr>
              <a:r>
                <a:rPr lang="pl-PL" sz="1100" b="1" kern="1200" dirty="0">
                  <a:latin typeface="Lato" panose="020F0502020204030203" pitchFamily="34" charset="-18"/>
                </a:rPr>
                <a:t>   Cel</a:t>
              </a:r>
            </a:p>
          </p:txBody>
        </p:sp>
        <p:sp>
          <p:nvSpPr>
            <p:cNvPr id="29" name="Dowolny kształt: kształt 28">
              <a:extLst>
                <a:ext uri="{FF2B5EF4-FFF2-40B4-BE49-F238E27FC236}">
                  <a16:creationId xmlns:a16="http://schemas.microsoft.com/office/drawing/2014/main" id="{CAA7DA87-B06D-4E74-92AF-F066A8A8C989}"/>
                </a:ext>
              </a:extLst>
            </p:cNvPr>
            <p:cNvSpPr/>
            <p:nvPr/>
          </p:nvSpPr>
          <p:spPr>
            <a:xfrm>
              <a:off x="4061011" y="951017"/>
              <a:ext cx="4071543" cy="457598"/>
            </a:xfrm>
            <a:custGeom>
              <a:avLst/>
              <a:gdLst>
                <a:gd name="connsiteX0" fmla="*/ 0 w 4071543"/>
                <a:gd name="connsiteY0" fmla="*/ 0 h 503428"/>
                <a:gd name="connsiteX1" fmla="*/ 3819829 w 4071543"/>
                <a:gd name="connsiteY1" fmla="*/ 0 h 503428"/>
                <a:gd name="connsiteX2" fmla="*/ 4071543 w 4071543"/>
                <a:gd name="connsiteY2" fmla="*/ 251714 h 503428"/>
                <a:gd name="connsiteX3" fmla="*/ 3819829 w 4071543"/>
                <a:gd name="connsiteY3" fmla="*/ 503428 h 503428"/>
                <a:gd name="connsiteX4" fmla="*/ 0 w 4071543"/>
                <a:gd name="connsiteY4" fmla="*/ 503428 h 503428"/>
                <a:gd name="connsiteX5" fmla="*/ 251714 w 4071543"/>
                <a:gd name="connsiteY5" fmla="*/ 251714 h 503428"/>
                <a:gd name="connsiteX6" fmla="*/ 0 w 4071543"/>
                <a:gd name="connsiteY6" fmla="*/ 0 h 50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1543" h="503428">
                  <a:moveTo>
                    <a:pt x="0" y="0"/>
                  </a:moveTo>
                  <a:lnTo>
                    <a:pt x="3819829" y="0"/>
                  </a:lnTo>
                  <a:lnTo>
                    <a:pt x="4071543" y="251714"/>
                  </a:lnTo>
                  <a:lnTo>
                    <a:pt x="3819829" y="503428"/>
                  </a:lnTo>
                  <a:lnTo>
                    <a:pt x="0" y="503428"/>
                  </a:lnTo>
                  <a:lnTo>
                    <a:pt x="251714" y="251714"/>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66954" tIns="7620" rIns="251714" bIns="7620" numCol="1" spcCol="1270" anchor="ctr" anchorCtr="0">
              <a:noAutofit/>
            </a:bodyPr>
            <a:lstStyle/>
            <a:p>
              <a:pPr defTabSz="533400">
                <a:lnSpc>
                  <a:spcPct val="90000"/>
                </a:lnSpc>
                <a:spcBef>
                  <a:spcPct val="0"/>
                </a:spcBef>
                <a:spcAft>
                  <a:spcPct val="35000"/>
                </a:spcAft>
              </a:pPr>
              <a:r>
                <a:rPr lang="pl-PL" sz="1200" b="1" kern="1200" dirty="0">
                  <a:solidFill>
                    <a:schemeClr val="accent5">
                      <a:lumMod val="50000"/>
                    </a:schemeClr>
                  </a:solidFill>
                  <a:latin typeface="Lato" panose="020F0502020204030203" pitchFamily="34" charset="-18"/>
                </a:rPr>
                <a:t> </a:t>
              </a:r>
              <a:r>
                <a:rPr lang="pl-PL" sz="1200" b="1" dirty="0">
                  <a:solidFill>
                    <a:schemeClr val="accent5">
                      <a:lumMod val="50000"/>
                    </a:schemeClr>
                  </a:solidFill>
                  <a:latin typeface="Lato" panose="020F0502020204030203" pitchFamily="34" charset="-18"/>
                </a:rPr>
                <a:t>Powiązania pomiędzy terenami zieleni</a:t>
              </a:r>
            </a:p>
          </p:txBody>
        </p:sp>
      </p:grpSp>
      <p:grpSp>
        <p:nvGrpSpPr>
          <p:cNvPr id="30" name="Grupa 29">
            <a:extLst>
              <a:ext uri="{FF2B5EF4-FFF2-40B4-BE49-F238E27FC236}">
                <a16:creationId xmlns:a16="http://schemas.microsoft.com/office/drawing/2014/main" id="{AC212AB2-2F19-4B65-BE10-8B5271049A99}"/>
              </a:ext>
            </a:extLst>
          </p:cNvPr>
          <p:cNvGrpSpPr/>
          <p:nvPr/>
        </p:nvGrpSpPr>
        <p:grpSpPr>
          <a:xfrm>
            <a:off x="2628460" y="2319517"/>
            <a:ext cx="6321327" cy="279758"/>
            <a:chOff x="3357395" y="951017"/>
            <a:chExt cx="4775159" cy="457598"/>
          </a:xfrm>
        </p:grpSpPr>
        <p:sp>
          <p:nvSpPr>
            <p:cNvPr id="31" name="Dowolny kształt: kształt 30">
              <a:extLst>
                <a:ext uri="{FF2B5EF4-FFF2-40B4-BE49-F238E27FC236}">
                  <a16:creationId xmlns:a16="http://schemas.microsoft.com/office/drawing/2014/main" id="{8368F7F3-0692-411E-BB68-EBE4A552F8FC}"/>
                </a:ext>
              </a:extLst>
            </p:cNvPr>
            <p:cNvSpPr/>
            <p:nvPr/>
          </p:nvSpPr>
          <p:spPr>
            <a:xfrm>
              <a:off x="3357395" y="976126"/>
              <a:ext cx="761494" cy="397293"/>
            </a:xfrm>
            <a:custGeom>
              <a:avLst/>
              <a:gdLst>
                <a:gd name="connsiteX0" fmla="*/ 0 w 761494"/>
                <a:gd name="connsiteY0" fmla="*/ 0 h 397293"/>
                <a:gd name="connsiteX1" fmla="*/ 562848 w 761494"/>
                <a:gd name="connsiteY1" fmla="*/ 0 h 397293"/>
                <a:gd name="connsiteX2" fmla="*/ 761494 w 761494"/>
                <a:gd name="connsiteY2" fmla="*/ 198647 h 397293"/>
                <a:gd name="connsiteX3" fmla="*/ 562848 w 761494"/>
                <a:gd name="connsiteY3" fmla="*/ 397293 h 397293"/>
                <a:gd name="connsiteX4" fmla="*/ 0 w 761494"/>
                <a:gd name="connsiteY4" fmla="*/ 397293 h 397293"/>
                <a:gd name="connsiteX5" fmla="*/ 198647 w 761494"/>
                <a:gd name="connsiteY5" fmla="*/ 198647 h 397293"/>
                <a:gd name="connsiteX6" fmla="*/ 0 w 761494"/>
                <a:gd name="connsiteY6" fmla="*/ 0 h 39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494" h="397293">
                  <a:moveTo>
                    <a:pt x="0" y="0"/>
                  </a:moveTo>
                  <a:lnTo>
                    <a:pt x="562848" y="0"/>
                  </a:lnTo>
                  <a:lnTo>
                    <a:pt x="761494" y="198647"/>
                  </a:lnTo>
                  <a:lnTo>
                    <a:pt x="562848" y="397293"/>
                  </a:lnTo>
                  <a:lnTo>
                    <a:pt x="0" y="397293"/>
                  </a:lnTo>
                  <a:lnTo>
                    <a:pt x="198647" y="198647"/>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12617" tIns="6985" rIns="198646" bIns="6985" numCol="1" spcCol="1270" anchor="ctr" anchorCtr="0">
              <a:noAutofit/>
            </a:bodyPr>
            <a:lstStyle/>
            <a:p>
              <a:pPr marL="0" lvl="0" indent="0" algn="just" defTabSz="488950">
                <a:lnSpc>
                  <a:spcPct val="90000"/>
                </a:lnSpc>
                <a:spcBef>
                  <a:spcPct val="0"/>
                </a:spcBef>
                <a:spcAft>
                  <a:spcPct val="35000"/>
                </a:spcAft>
                <a:buNone/>
              </a:pPr>
              <a:r>
                <a:rPr lang="pl-PL" sz="1100" b="1" kern="1200" dirty="0">
                  <a:latin typeface="Lato" panose="020F0502020204030203" pitchFamily="34" charset="-18"/>
                </a:rPr>
                <a:t>   Cel</a:t>
              </a:r>
            </a:p>
          </p:txBody>
        </p:sp>
        <p:sp>
          <p:nvSpPr>
            <p:cNvPr id="32" name="Dowolny kształt: kształt 31">
              <a:extLst>
                <a:ext uri="{FF2B5EF4-FFF2-40B4-BE49-F238E27FC236}">
                  <a16:creationId xmlns:a16="http://schemas.microsoft.com/office/drawing/2014/main" id="{89ED30BC-FFD9-45C7-80A5-497724BD8A9C}"/>
                </a:ext>
              </a:extLst>
            </p:cNvPr>
            <p:cNvSpPr/>
            <p:nvPr/>
          </p:nvSpPr>
          <p:spPr>
            <a:xfrm>
              <a:off x="4061011" y="951017"/>
              <a:ext cx="4071543" cy="457598"/>
            </a:xfrm>
            <a:custGeom>
              <a:avLst/>
              <a:gdLst>
                <a:gd name="connsiteX0" fmla="*/ 0 w 4071543"/>
                <a:gd name="connsiteY0" fmla="*/ 0 h 503428"/>
                <a:gd name="connsiteX1" fmla="*/ 3819829 w 4071543"/>
                <a:gd name="connsiteY1" fmla="*/ 0 h 503428"/>
                <a:gd name="connsiteX2" fmla="*/ 4071543 w 4071543"/>
                <a:gd name="connsiteY2" fmla="*/ 251714 h 503428"/>
                <a:gd name="connsiteX3" fmla="*/ 3819829 w 4071543"/>
                <a:gd name="connsiteY3" fmla="*/ 503428 h 503428"/>
                <a:gd name="connsiteX4" fmla="*/ 0 w 4071543"/>
                <a:gd name="connsiteY4" fmla="*/ 503428 h 503428"/>
                <a:gd name="connsiteX5" fmla="*/ 251714 w 4071543"/>
                <a:gd name="connsiteY5" fmla="*/ 251714 h 503428"/>
                <a:gd name="connsiteX6" fmla="*/ 0 w 4071543"/>
                <a:gd name="connsiteY6" fmla="*/ 0 h 50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1543" h="503428">
                  <a:moveTo>
                    <a:pt x="0" y="0"/>
                  </a:moveTo>
                  <a:lnTo>
                    <a:pt x="3819829" y="0"/>
                  </a:lnTo>
                  <a:lnTo>
                    <a:pt x="4071543" y="251714"/>
                  </a:lnTo>
                  <a:lnTo>
                    <a:pt x="3819829" y="503428"/>
                  </a:lnTo>
                  <a:lnTo>
                    <a:pt x="0" y="503428"/>
                  </a:lnTo>
                  <a:lnTo>
                    <a:pt x="251714" y="251714"/>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66954" tIns="7620" rIns="251714" bIns="7620" numCol="1" spcCol="1270" anchor="ctr" anchorCtr="0">
              <a:noAutofit/>
            </a:bodyPr>
            <a:lstStyle/>
            <a:p>
              <a:pPr defTabSz="533400">
                <a:lnSpc>
                  <a:spcPct val="90000"/>
                </a:lnSpc>
                <a:spcBef>
                  <a:spcPct val="0"/>
                </a:spcBef>
                <a:spcAft>
                  <a:spcPct val="35000"/>
                </a:spcAft>
              </a:pPr>
              <a:r>
                <a:rPr lang="pl-PL" sz="1200" b="1" kern="1200" dirty="0">
                  <a:solidFill>
                    <a:schemeClr val="accent5">
                      <a:lumMod val="50000"/>
                    </a:schemeClr>
                  </a:solidFill>
                  <a:latin typeface="Lato" panose="020F0502020204030203" pitchFamily="34" charset="-18"/>
                </a:rPr>
                <a:t> </a:t>
              </a:r>
              <a:r>
                <a:rPr lang="pl-PL" sz="1200" b="1" dirty="0">
                  <a:solidFill>
                    <a:schemeClr val="accent5">
                      <a:lumMod val="50000"/>
                    </a:schemeClr>
                  </a:solidFill>
                  <a:latin typeface="Lato" panose="020F0502020204030203" pitchFamily="34" charset="-18"/>
                </a:rPr>
                <a:t>Zieleń w terenach inwestycyjnych</a:t>
              </a:r>
            </a:p>
          </p:txBody>
        </p:sp>
      </p:grpSp>
    </p:spTree>
    <p:extLst>
      <p:ext uri="{BB962C8B-B14F-4D97-AF65-F5344CB8AC3E}">
        <p14:creationId xmlns:p14="http://schemas.microsoft.com/office/powerpoint/2010/main" val="1859679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id="{C7D403DB-9B90-433A-87EC-DA68CC1628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908" b="9901"/>
          <a:stretch/>
        </p:blipFill>
        <p:spPr>
          <a:xfrm>
            <a:off x="401179" y="4743494"/>
            <a:ext cx="3523577" cy="2023066"/>
          </a:xfrm>
          <a:prstGeom prst="rect">
            <a:avLst/>
          </a:prstGeom>
        </p:spPr>
      </p:pic>
      <p:pic>
        <p:nvPicPr>
          <p:cNvPr id="3" name="Obraz 2">
            <a:extLst>
              <a:ext uri="{FF2B5EF4-FFF2-40B4-BE49-F238E27FC236}">
                <a16:creationId xmlns:a16="http://schemas.microsoft.com/office/drawing/2014/main" id="{D6E24D82-A972-4E52-BB34-0FDDD0AE96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83" b="12146"/>
          <a:stretch/>
        </p:blipFill>
        <p:spPr>
          <a:xfrm>
            <a:off x="401180" y="735206"/>
            <a:ext cx="3673189" cy="2077262"/>
          </a:xfrm>
          <a:prstGeom prst="rect">
            <a:avLst/>
          </a:prstGeom>
        </p:spPr>
      </p:pic>
      <p:grpSp>
        <p:nvGrpSpPr>
          <p:cNvPr id="4" name="Grupa 3">
            <a:extLst>
              <a:ext uri="{FF2B5EF4-FFF2-40B4-BE49-F238E27FC236}">
                <a16:creationId xmlns:a16="http://schemas.microsoft.com/office/drawing/2014/main" id="{F51FBEB8-6B39-47A2-813E-EFC62F5372E9}"/>
              </a:ext>
            </a:extLst>
          </p:cNvPr>
          <p:cNvGrpSpPr/>
          <p:nvPr/>
        </p:nvGrpSpPr>
        <p:grpSpPr>
          <a:xfrm>
            <a:off x="91442" y="99060"/>
            <a:ext cx="8953499" cy="6667500"/>
            <a:chOff x="91442" y="99060"/>
            <a:chExt cx="8953499" cy="6667500"/>
          </a:xfrm>
        </p:grpSpPr>
        <p:grpSp>
          <p:nvGrpSpPr>
            <p:cNvPr id="6" name="Grupa 7">
              <a:extLst>
                <a:ext uri="{FF2B5EF4-FFF2-40B4-BE49-F238E27FC236}">
                  <a16:creationId xmlns:a16="http://schemas.microsoft.com/office/drawing/2014/main" id="{456B03C4-3601-4124-9F5B-3F44513EC974}"/>
                </a:ext>
              </a:extLst>
            </p:cNvPr>
            <p:cNvGrpSpPr>
              <a:grpSpLocks/>
            </p:cNvGrpSpPr>
            <p:nvPr/>
          </p:nvGrpSpPr>
          <p:grpSpPr bwMode="auto">
            <a:xfrm>
              <a:off x="91442" y="99060"/>
              <a:ext cx="8953499" cy="6667500"/>
              <a:chOff x="322907" y="324915"/>
              <a:chExt cx="11560408" cy="6206560"/>
            </a:xfrm>
          </p:grpSpPr>
          <p:sp>
            <p:nvSpPr>
              <p:cNvPr id="7" name="Prostokąt 6">
                <a:extLst>
                  <a:ext uri="{FF2B5EF4-FFF2-40B4-BE49-F238E27FC236}">
                    <a16:creationId xmlns:a16="http://schemas.microsoft.com/office/drawing/2014/main" id="{D34FD957-300B-4CD6-BA77-6915A77D5F52}"/>
                  </a:ext>
                </a:extLst>
              </p:cNvPr>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sp>
            <p:nvSpPr>
              <p:cNvPr id="8" name="Prostokąt 7">
                <a:extLst>
                  <a:ext uri="{FF2B5EF4-FFF2-40B4-BE49-F238E27FC236}">
                    <a16:creationId xmlns:a16="http://schemas.microsoft.com/office/drawing/2014/main" id="{29E974AE-C68C-4B67-BB88-0260D9595460}"/>
                  </a:ext>
                </a:extLst>
              </p:cNvPr>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sp>
            <p:nvSpPr>
              <p:cNvPr id="9" name="Prostokąt 8">
                <a:extLst>
                  <a:ext uri="{FF2B5EF4-FFF2-40B4-BE49-F238E27FC236}">
                    <a16:creationId xmlns:a16="http://schemas.microsoft.com/office/drawing/2014/main" id="{E5D7AD4C-0288-4904-8ED7-6981C0C3B740}"/>
                  </a:ext>
                </a:extLst>
              </p:cNvPr>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sp>
            <p:nvSpPr>
              <p:cNvPr id="10" name="Prostokąt 9">
                <a:extLst>
                  <a:ext uri="{FF2B5EF4-FFF2-40B4-BE49-F238E27FC236}">
                    <a16:creationId xmlns:a16="http://schemas.microsoft.com/office/drawing/2014/main" id="{8431CDA4-DA8F-42EF-A889-EA8D475DD9EA}"/>
                  </a:ext>
                </a:extLst>
              </p:cNvPr>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grpSp>
        <p:pic>
          <p:nvPicPr>
            <p:cNvPr id="11" name="Obraz 10">
              <a:extLst>
                <a:ext uri="{FF2B5EF4-FFF2-40B4-BE49-F238E27FC236}">
                  <a16:creationId xmlns:a16="http://schemas.microsoft.com/office/drawing/2014/main" id="{B39BAAD6-865A-490D-B7BF-8F654B1F082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2011" y="126343"/>
              <a:ext cx="1513633" cy="485002"/>
            </a:xfrm>
            <a:prstGeom prst="rect">
              <a:avLst/>
            </a:prstGeom>
          </p:spPr>
        </p:pic>
      </p:grpSp>
      <p:sp>
        <p:nvSpPr>
          <p:cNvPr id="15" name="pole tekstowe 14">
            <a:extLst>
              <a:ext uri="{FF2B5EF4-FFF2-40B4-BE49-F238E27FC236}">
                <a16:creationId xmlns:a16="http://schemas.microsoft.com/office/drawing/2014/main" id="{84AEF4A8-CCD1-4C33-8686-60D54439F770}"/>
              </a:ext>
            </a:extLst>
          </p:cNvPr>
          <p:cNvSpPr txBox="1"/>
          <p:nvPr/>
        </p:nvSpPr>
        <p:spPr>
          <a:xfrm>
            <a:off x="1665314" y="167268"/>
            <a:ext cx="7550180" cy="390813"/>
          </a:xfrm>
          <a:prstGeom prst="rect">
            <a:avLst/>
          </a:prstGeom>
          <a:noFill/>
        </p:spPr>
        <p:txBody>
          <a:bodyPr wrap="square" rtlCol="0">
            <a:spAutoFit/>
          </a:bodyPr>
          <a:lstStyle/>
          <a:p>
            <a:pPr>
              <a:lnSpc>
                <a:spcPct val="120000"/>
              </a:lnSpc>
            </a:pPr>
            <a:r>
              <a:rPr lang="pl-PL" b="1" dirty="0">
                <a:solidFill>
                  <a:srgbClr val="0063AF"/>
                </a:solidFill>
                <a:latin typeface="Lato" panose="020F0502020204030203" pitchFamily="34" charset="-18"/>
              </a:rPr>
              <a:t>KRAKÓW </a:t>
            </a:r>
            <a:r>
              <a:rPr lang="pl-PL" sz="1600" b="1" dirty="0">
                <a:solidFill>
                  <a:srgbClr val="0063AF"/>
                </a:solidFill>
                <a:latin typeface="Lato" panose="020F0502020204030203" pitchFamily="34" charset="-18"/>
              </a:rPr>
              <a:t>ZEROEMISYJNY I PRZYGOTOWANY DO ZMIAN KLIMATU</a:t>
            </a:r>
            <a:endParaRPr lang="pl-PL" b="1" dirty="0">
              <a:solidFill>
                <a:srgbClr val="0063AF"/>
              </a:solidFill>
              <a:latin typeface="Lato" panose="020F0502020204030203" pitchFamily="34" charset="-18"/>
            </a:endParaRPr>
          </a:p>
        </p:txBody>
      </p:sp>
      <p:pic>
        <p:nvPicPr>
          <p:cNvPr id="16" name="Obraz 15">
            <a:extLst>
              <a:ext uri="{FF2B5EF4-FFF2-40B4-BE49-F238E27FC236}">
                <a16:creationId xmlns:a16="http://schemas.microsoft.com/office/drawing/2014/main" id="{D032A25F-B95F-4A14-880D-2B5F53EBB5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62" t="16767" r="9612" b="13386"/>
          <a:stretch/>
        </p:blipFill>
        <p:spPr>
          <a:xfrm>
            <a:off x="410836" y="2780785"/>
            <a:ext cx="3302673" cy="1898447"/>
          </a:xfrm>
          <a:prstGeom prst="rect">
            <a:avLst/>
          </a:prstGeom>
        </p:spPr>
      </p:pic>
      <p:pic>
        <p:nvPicPr>
          <p:cNvPr id="17" name="Obraz 16">
            <a:extLst>
              <a:ext uri="{FF2B5EF4-FFF2-40B4-BE49-F238E27FC236}">
                <a16:creationId xmlns:a16="http://schemas.microsoft.com/office/drawing/2014/main" id="{78EFE063-29E4-4A10-A834-F6F9FF7396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2805" y="4202279"/>
            <a:ext cx="1478757" cy="151528"/>
          </a:xfrm>
          <a:prstGeom prst="rect">
            <a:avLst/>
          </a:prstGeom>
        </p:spPr>
      </p:pic>
      <p:sp>
        <p:nvSpPr>
          <p:cNvPr id="18" name="pole tekstowe 17">
            <a:extLst>
              <a:ext uri="{FF2B5EF4-FFF2-40B4-BE49-F238E27FC236}">
                <a16:creationId xmlns:a16="http://schemas.microsoft.com/office/drawing/2014/main" id="{A2CE6932-6490-4289-95C6-A948A038E750}"/>
              </a:ext>
            </a:extLst>
          </p:cNvPr>
          <p:cNvSpPr txBox="1"/>
          <p:nvPr/>
        </p:nvSpPr>
        <p:spPr>
          <a:xfrm>
            <a:off x="2553130" y="3940980"/>
            <a:ext cx="2330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6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Temperatura powierzchni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6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 obszarze Krakowa w dniu 7 sierpnia 2013 r</a:t>
            </a:r>
            <a:r>
              <a:rPr kumimoji="0" lang="pl-PL" sz="5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 </a:t>
            </a:r>
            <a:endParaRPr kumimoji="0" lang="pl-PL" sz="900" b="0" i="0" u="none" strike="noStrike" kern="1200" cap="none" spc="0" normalizeH="0" baseline="0" noProof="0" dirty="0">
              <a:ln>
                <a:noFill/>
              </a:ln>
              <a:solidFill>
                <a:prstClr val="black"/>
              </a:solidFill>
              <a:effectLst/>
              <a:uLnTx/>
              <a:uFillTx/>
              <a:latin typeface="Lato" panose="020F0502020204030203" pitchFamily="34" charset="-18"/>
              <a:ea typeface="+mn-ea"/>
              <a:cs typeface="+mn-cs"/>
            </a:endParaRPr>
          </a:p>
        </p:txBody>
      </p:sp>
      <p:graphicFrame>
        <p:nvGraphicFramePr>
          <p:cNvPr id="22" name="Diagram 21">
            <a:extLst>
              <a:ext uri="{FF2B5EF4-FFF2-40B4-BE49-F238E27FC236}">
                <a16:creationId xmlns:a16="http://schemas.microsoft.com/office/drawing/2014/main" id="{860F70F0-0709-4913-8448-994275D02DF8}"/>
              </a:ext>
            </a:extLst>
          </p:cNvPr>
          <p:cNvGraphicFramePr/>
          <p:nvPr>
            <p:extLst>
              <p:ext uri="{D42A27DB-BD31-4B8C-83A1-F6EECF244321}">
                <p14:modId xmlns:p14="http://schemas.microsoft.com/office/powerpoint/2010/main" val="1444325081"/>
              </p:ext>
            </p:extLst>
          </p:nvPr>
        </p:nvGraphicFramePr>
        <p:xfrm>
          <a:off x="4425199" y="2055709"/>
          <a:ext cx="4510880" cy="11907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7" name="Diagram 26">
            <a:extLst>
              <a:ext uri="{FF2B5EF4-FFF2-40B4-BE49-F238E27FC236}">
                <a16:creationId xmlns:a16="http://schemas.microsoft.com/office/drawing/2014/main" id="{B182BC65-4435-4BB7-84DB-B06A7742B689}"/>
              </a:ext>
            </a:extLst>
          </p:cNvPr>
          <p:cNvGraphicFramePr/>
          <p:nvPr>
            <p:extLst>
              <p:ext uri="{D42A27DB-BD31-4B8C-83A1-F6EECF244321}">
                <p14:modId xmlns:p14="http://schemas.microsoft.com/office/powerpoint/2010/main" val="1105342609"/>
              </p:ext>
            </p:extLst>
          </p:nvPr>
        </p:nvGraphicFramePr>
        <p:xfrm>
          <a:off x="4343516" y="5579424"/>
          <a:ext cx="4510880" cy="119075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 name="pole tekstowe 1">
            <a:extLst>
              <a:ext uri="{FF2B5EF4-FFF2-40B4-BE49-F238E27FC236}">
                <a16:creationId xmlns:a16="http://schemas.microsoft.com/office/drawing/2014/main" id="{1C9CB851-BB4A-4ACD-91E7-881A4480B679}"/>
              </a:ext>
            </a:extLst>
          </p:cNvPr>
          <p:cNvSpPr txBox="1"/>
          <p:nvPr/>
        </p:nvSpPr>
        <p:spPr>
          <a:xfrm>
            <a:off x="245360" y="4624127"/>
            <a:ext cx="3457998" cy="246221"/>
          </a:xfrm>
          <a:prstGeom prst="rect">
            <a:avLst/>
          </a:prstGeom>
          <a:solidFill>
            <a:schemeClr val="bg1"/>
          </a:solidFill>
        </p:spPr>
        <p:txBody>
          <a:bodyPr wrap="none" rtlCol="0">
            <a:spAutoFit/>
          </a:bodyPr>
          <a:lstStyle/>
          <a:p>
            <a:r>
              <a:rPr lang="pl-PL" sz="1000" b="1" dirty="0"/>
              <a:t>Obszary wpływające na warunki </a:t>
            </a:r>
            <a:r>
              <a:rPr lang="pl-PL" sz="1000" b="1" dirty="0" err="1"/>
              <a:t>aerosanitarne</a:t>
            </a:r>
            <a:r>
              <a:rPr lang="pl-PL" sz="1000" b="1" dirty="0"/>
              <a:t> i temperaturę </a:t>
            </a:r>
          </a:p>
        </p:txBody>
      </p:sp>
      <p:sp>
        <p:nvSpPr>
          <p:cNvPr id="28" name="pole tekstowe 27">
            <a:extLst>
              <a:ext uri="{FF2B5EF4-FFF2-40B4-BE49-F238E27FC236}">
                <a16:creationId xmlns:a16="http://schemas.microsoft.com/office/drawing/2014/main" id="{22E33EBE-59CA-4445-85D4-45A1CE1D5BD3}"/>
              </a:ext>
            </a:extLst>
          </p:cNvPr>
          <p:cNvSpPr txBox="1"/>
          <p:nvPr/>
        </p:nvSpPr>
        <p:spPr>
          <a:xfrm>
            <a:off x="1366112" y="2686070"/>
            <a:ext cx="1297150" cy="246221"/>
          </a:xfrm>
          <a:prstGeom prst="rect">
            <a:avLst/>
          </a:prstGeom>
          <a:solidFill>
            <a:schemeClr val="bg1"/>
          </a:solidFill>
        </p:spPr>
        <p:txBody>
          <a:bodyPr wrap="none" rtlCol="0">
            <a:spAutoFit/>
          </a:bodyPr>
          <a:lstStyle/>
          <a:p>
            <a:r>
              <a:rPr lang="pl-PL" sz="1000" b="1" dirty="0"/>
              <a:t>Różnice temperatury</a:t>
            </a:r>
          </a:p>
        </p:txBody>
      </p:sp>
      <p:sp>
        <p:nvSpPr>
          <p:cNvPr id="29" name="pole tekstowe 28">
            <a:extLst>
              <a:ext uri="{FF2B5EF4-FFF2-40B4-BE49-F238E27FC236}">
                <a16:creationId xmlns:a16="http://schemas.microsoft.com/office/drawing/2014/main" id="{62656C16-831B-4C58-8AE8-E96CF67F883F}"/>
              </a:ext>
            </a:extLst>
          </p:cNvPr>
          <p:cNvSpPr txBox="1"/>
          <p:nvPr/>
        </p:nvSpPr>
        <p:spPr>
          <a:xfrm>
            <a:off x="1327108" y="665359"/>
            <a:ext cx="1821332" cy="246221"/>
          </a:xfrm>
          <a:prstGeom prst="rect">
            <a:avLst/>
          </a:prstGeom>
          <a:solidFill>
            <a:schemeClr val="bg1"/>
          </a:solidFill>
        </p:spPr>
        <p:txBody>
          <a:bodyPr wrap="none" rtlCol="0">
            <a:spAutoFit/>
          </a:bodyPr>
          <a:lstStyle/>
          <a:p>
            <a:r>
              <a:rPr lang="pl-PL" sz="1000" b="1" dirty="0"/>
              <a:t>Infrastruktura odwodnieniowa</a:t>
            </a:r>
          </a:p>
        </p:txBody>
      </p:sp>
      <p:graphicFrame>
        <p:nvGraphicFramePr>
          <p:cNvPr id="30" name="Diagram 29">
            <a:extLst>
              <a:ext uri="{FF2B5EF4-FFF2-40B4-BE49-F238E27FC236}">
                <a16:creationId xmlns:a16="http://schemas.microsoft.com/office/drawing/2014/main" id="{E69ED032-C516-4B01-93AC-35A07E69903E}"/>
              </a:ext>
            </a:extLst>
          </p:cNvPr>
          <p:cNvGraphicFramePr/>
          <p:nvPr>
            <p:extLst>
              <p:ext uri="{D42A27DB-BD31-4B8C-83A1-F6EECF244321}">
                <p14:modId xmlns:p14="http://schemas.microsoft.com/office/powerpoint/2010/main" val="3643765211"/>
              </p:ext>
            </p:extLst>
          </p:nvPr>
        </p:nvGraphicFramePr>
        <p:xfrm>
          <a:off x="4343516" y="4242689"/>
          <a:ext cx="4510880" cy="119075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42" name="Grupa 41">
            <a:extLst>
              <a:ext uri="{FF2B5EF4-FFF2-40B4-BE49-F238E27FC236}">
                <a16:creationId xmlns:a16="http://schemas.microsoft.com/office/drawing/2014/main" id="{DF71C218-919D-4493-9B7F-75AE4FB31A52}"/>
              </a:ext>
            </a:extLst>
          </p:cNvPr>
          <p:cNvGrpSpPr/>
          <p:nvPr/>
        </p:nvGrpSpPr>
        <p:grpSpPr>
          <a:xfrm>
            <a:off x="4343516" y="4900525"/>
            <a:ext cx="4510879" cy="325746"/>
            <a:chOff x="4343516" y="4900525"/>
            <a:chExt cx="4510879" cy="325746"/>
          </a:xfrm>
        </p:grpSpPr>
        <p:sp>
          <p:nvSpPr>
            <p:cNvPr id="43" name="Dowolny kształt: kształt 42">
              <a:extLst>
                <a:ext uri="{FF2B5EF4-FFF2-40B4-BE49-F238E27FC236}">
                  <a16:creationId xmlns:a16="http://schemas.microsoft.com/office/drawing/2014/main" id="{4F4DDBA3-DB05-41A4-9FD7-A19AE0CC96F0}"/>
                </a:ext>
              </a:extLst>
            </p:cNvPr>
            <p:cNvSpPr/>
            <p:nvPr/>
          </p:nvSpPr>
          <p:spPr>
            <a:xfrm>
              <a:off x="4343516" y="4900525"/>
              <a:ext cx="676331" cy="325746"/>
            </a:xfrm>
            <a:custGeom>
              <a:avLst/>
              <a:gdLst>
                <a:gd name="connsiteX0" fmla="*/ 0 w 676331"/>
                <a:gd name="connsiteY0" fmla="*/ 0 h 325746"/>
                <a:gd name="connsiteX1" fmla="*/ 513458 w 676331"/>
                <a:gd name="connsiteY1" fmla="*/ 0 h 325746"/>
                <a:gd name="connsiteX2" fmla="*/ 676331 w 676331"/>
                <a:gd name="connsiteY2" fmla="*/ 162873 h 325746"/>
                <a:gd name="connsiteX3" fmla="*/ 513458 w 676331"/>
                <a:gd name="connsiteY3" fmla="*/ 325746 h 325746"/>
                <a:gd name="connsiteX4" fmla="*/ 0 w 676331"/>
                <a:gd name="connsiteY4" fmla="*/ 325746 h 325746"/>
                <a:gd name="connsiteX5" fmla="*/ 162873 w 676331"/>
                <a:gd name="connsiteY5" fmla="*/ 162873 h 325746"/>
                <a:gd name="connsiteX6" fmla="*/ 0 w 676331"/>
                <a:gd name="connsiteY6" fmla="*/ 0 h 32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331" h="325746">
                  <a:moveTo>
                    <a:pt x="0" y="0"/>
                  </a:moveTo>
                  <a:lnTo>
                    <a:pt x="513458" y="0"/>
                  </a:lnTo>
                  <a:lnTo>
                    <a:pt x="676331" y="162873"/>
                  </a:lnTo>
                  <a:lnTo>
                    <a:pt x="513458" y="325746"/>
                  </a:lnTo>
                  <a:lnTo>
                    <a:pt x="0" y="325746"/>
                  </a:lnTo>
                  <a:lnTo>
                    <a:pt x="162873" y="162873"/>
                  </a:lnTo>
                  <a:lnTo>
                    <a:pt x="0" y="0"/>
                  </a:lnTo>
                  <a:close/>
                </a:path>
              </a:pathLst>
            </a:cu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176843" tIns="6985" rIns="162873" bIns="6985" numCol="1" spcCol="1270" anchor="ctr" anchorCtr="0">
              <a:noAutofit/>
            </a:bodyPr>
            <a:lstStyle/>
            <a:p>
              <a:pPr marL="0" lvl="0" indent="0" algn="ctr" defTabSz="488950">
                <a:lnSpc>
                  <a:spcPct val="90000"/>
                </a:lnSpc>
                <a:spcBef>
                  <a:spcPct val="0"/>
                </a:spcBef>
                <a:spcAft>
                  <a:spcPct val="35000"/>
                </a:spcAft>
                <a:buNone/>
              </a:pPr>
              <a:r>
                <a:rPr lang="pl-PL" sz="1100" b="1" kern="1200" dirty="0">
                  <a:solidFill>
                    <a:sysClr val="window" lastClr="FFFFFF"/>
                  </a:solidFill>
                  <a:latin typeface="Lato" panose="020F0502020204030203" pitchFamily="34" charset="-18"/>
                  <a:ea typeface="+mn-ea"/>
                  <a:cs typeface="+mn-cs"/>
                </a:rPr>
                <a:t>Cel</a:t>
              </a:r>
              <a:r>
                <a:rPr lang="pl-PL" sz="1700" kern="1200" dirty="0">
                  <a:solidFill>
                    <a:sysClr val="window" lastClr="FFFFFF"/>
                  </a:solidFill>
                  <a:latin typeface="Calibri" panose="020F0502020204030204"/>
                  <a:ea typeface="+mn-ea"/>
                  <a:cs typeface="+mn-cs"/>
                </a:rPr>
                <a:t> </a:t>
              </a:r>
            </a:p>
          </p:txBody>
        </p:sp>
        <p:sp>
          <p:nvSpPr>
            <p:cNvPr id="44" name="Dowolny kształt: kształt 43">
              <a:extLst>
                <a:ext uri="{FF2B5EF4-FFF2-40B4-BE49-F238E27FC236}">
                  <a16:creationId xmlns:a16="http://schemas.microsoft.com/office/drawing/2014/main" id="{B090DADB-B88B-4438-80BC-EAB0F7C784F3}"/>
                </a:ext>
              </a:extLst>
            </p:cNvPr>
            <p:cNvSpPr/>
            <p:nvPr/>
          </p:nvSpPr>
          <p:spPr>
            <a:xfrm>
              <a:off x="5011947" y="4900525"/>
              <a:ext cx="3842448" cy="304167"/>
            </a:xfrm>
            <a:custGeom>
              <a:avLst/>
              <a:gdLst>
                <a:gd name="connsiteX0" fmla="*/ 0 w 3842448"/>
                <a:gd name="connsiteY0" fmla="*/ 0 h 304167"/>
                <a:gd name="connsiteX1" fmla="*/ 3690365 w 3842448"/>
                <a:gd name="connsiteY1" fmla="*/ 0 h 304167"/>
                <a:gd name="connsiteX2" fmla="*/ 3842448 w 3842448"/>
                <a:gd name="connsiteY2" fmla="*/ 152084 h 304167"/>
                <a:gd name="connsiteX3" fmla="*/ 3690365 w 3842448"/>
                <a:gd name="connsiteY3" fmla="*/ 304167 h 304167"/>
                <a:gd name="connsiteX4" fmla="*/ 0 w 3842448"/>
                <a:gd name="connsiteY4" fmla="*/ 304167 h 304167"/>
                <a:gd name="connsiteX5" fmla="*/ 152084 w 3842448"/>
                <a:gd name="connsiteY5" fmla="*/ 152084 h 304167"/>
                <a:gd name="connsiteX6" fmla="*/ 0 w 3842448"/>
                <a:gd name="connsiteY6" fmla="*/ 0 h 3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2448" h="304167">
                  <a:moveTo>
                    <a:pt x="0" y="0"/>
                  </a:moveTo>
                  <a:lnTo>
                    <a:pt x="3690365" y="0"/>
                  </a:lnTo>
                  <a:lnTo>
                    <a:pt x="3842448" y="152084"/>
                  </a:lnTo>
                  <a:lnTo>
                    <a:pt x="3690365" y="304167"/>
                  </a:lnTo>
                  <a:lnTo>
                    <a:pt x="0" y="304167"/>
                  </a:lnTo>
                  <a:lnTo>
                    <a:pt x="152084" y="152084"/>
                  </a:lnTo>
                  <a:lnTo>
                    <a:pt x="0" y="0"/>
                  </a:lnTo>
                  <a:close/>
                </a:path>
              </a:pathLst>
            </a:cu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p:spPr>
          <p:style>
            <a:lnRef idx="1">
              <a:scrgbClr r="0" g="0" b="0"/>
            </a:lnRef>
            <a:fillRef idx="1">
              <a:scrgbClr r="0" g="0" b="0"/>
            </a:fillRef>
            <a:effectRef idx="2">
              <a:scrgbClr r="0" g="0" b="0"/>
            </a:effectRef>
            <a:fontRef idx="minor">
              <a:schemeClr val="dk1">
                <a:hueOff val="0"/>
                <a:satOff val="0"/>
                <a:lumOff val="0"/>
                <a:alphaOff val="0"/>
              </a:schemeClr>
            </a:fontRef>
          </p:style>
          <p:txBody>
            <a:bodyPr spcFirstLastPara="0" vert="horz" wrap="square" lIns="166054" tIns="6985" rIns="152083"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1">
                      <a:lumMod val="50000"/>
                    </a:schemeClr>
                  </a:solidFill>
                  <a:latin typeface="Lato" panose="020F0502020204030203" pitchFamily="34" charset="-18"/>
                </a:rPr>
                <a:t>Dopuszczenie lokowania instalacji odnawialnych źródeł energii</a:t>
              </a:r>
              <a:endParaRPr lang="pl-PL" sz="1100" b="1" kern="1200" dirty="0">
                <a:solidFill>
                  <a:schemeClr val="accent1">
                    <a:lumMod val="50000"/>
                  </a:schemeClr>
                </a:solidFill>
                <a:latin typeface="Lato" panose="020F0502020204030203" pitchFamily="34" charset="-18"/>
                <a:ea typeface="+mn-ea"/>
                <a:cs typeface="+mn-cs"/>
              </a:endParaRPr>
            </a:p>
          </p:txBody>
        </p:sp>
      </p:grpSp>
      <p:graphicFrame>
        <p:nvGraphicFramePr>
          <p:cNvPr id="32" name="Diagram 31">
            <a:extLst>
              <a:ext uri="{FF2B5EF4-FFF2-40B4-BE49-F238E27FC236}">
                <a16:creationId xmlns:a16="http://schemas.microsoft.com/office/drawing/2014/main" id="{99C5E0A8-89EF-4C25-95D4-655F7F3484CA}"/>
              </a:ext>
            </a:extLst>
          </p:cNvPr>
          <p:cNvGraphicFramePr/>
          <p:nvPr>
            <p:extLst>
              <p:ext uri="{D42A27DB-BD31-4B8C-83A1-F6EECF244321}">
                <p14:modId xmlns:p14="http://schemas.microsoft.com/office/powerpoint/2010/main" val="3238195712"/>
              </p:ext>
            </p:extLst>
          </p:nvPr>
        </p:nvGraphicFramePr>
        <p:xfrm>
          <a:off x="4343516" y="3563794"/>
          <a:ext cx="4510880" cy="1190751"/>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33" name="Diagram 32">
            <a:extLst>
              <a:ext uri="{FF2B5EF4-FFF2-40B4-BE49-F238E27FC236}">
                <a16:creationId xmlns:a16="http://schemas.microsoft.com/office/drawing/2014/main" id="{BBCBE84D-6034-4134-A08B-74B5A987D78A}"/>
              </a:ext>
            </a:extLst>
          </p:cNvPr>
          <p:cNvGraphicFramePr/>
          <p:nvPr>
            <p:extLst>
              <p:ext uri="{D42A27DB-BD31-4B8C-83A1-F6EECF244321}">
                <p14:modId xmlns:p14="http://schemas.microsoft.com/office/powerpoint/2010/main" val="1913458689"/>
              </p:ext>
            </p:extLst>
          </p:nvPr>
        </p:nvGraphicFramePr>
        <p:xfrm>
          <a:off x="4334155" y="2892876"/>
          <a:ext cx="4510880" cy="1190751"/>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pSp>
        <p:nvGrpSpPr>
          <p:cNvPr id="39" name="Grupa 38">
            <a:extLst>
              <a:ext uri="{FF2B5EF4-FFF2-40B4-BE49-F238E27FC236}">
                <a16:creationId xmlns:a16="http://schemas.microsoft.com/office/drawing/2014/main" id="{FADFD6FB-9E4D-4310-A955-EC1023BFBB0D}"/>
              </a:ext>
            </a:extLst>
          </p:cNvPr>
          <p:cNvGrpSpPr/>
          <p:nvPr/>
        </p:nvGrpSpPr>
        <p:grpSpPr>
          <a:xfrm>
            <a:off x="4334155" y="2217970"/>
            <a:ext cx="4510879" cy="325746"/>
            <a:chOff x="4334155" y="2217970"/>
            <a:chExt cx="4510879" cy="325746"/>
          </a:xfrm>
        </p:grpSpPr>
        <p:sp>
          <p:nvSpPr>
            <p:cNvPr id="40" name="Dowolny kształt: kształt 39">
              <a:extLst>
                <a:ext uri="{FF2B5EF4-FFF2-40B4-BE49-F238E27FC236}">
                  <a16:creationId xmlns:a16="http://schemas.microsoft.com/office/drawing/2014/main" id="{B67125D0-1217-4B19-B3B5-0F7CF8BE7483}"/>
                </a:ext>
              </a:extLst>
            </p:cNvPr>
            <p:cNvSpPr/>
            <p:nvPr/>
          </p:nvSpPr>
          <p:spPr>
            <a:xfrm>
              <a:off x="4334155" y="2217970"/>
              <a:ext cx="676331" cy="325746"/>
            </a:xfrm>
            <a:custGeom>
              <a:avLst/>
              <a:gdLst>
                <a:gd name="connsiteX0" fmla="*/ 0 w 676331"/>
                <a:gd name="connsiteY0" fmla="*/ 0 h 325746"/>
                <a:gd name="connsiteX1" fmla="*/ 513458 w 676331"/>
                <a:gd name="connsiteY1" fmla="*/ 0 h 325746"/>
                <a:gd name="connsiteX2" fmla="*/ 676331 w 676331"/>
                <a:gd name="connsiteY2" fmla="*/ 162873 h 325746"/>
                <a:gd name="connsiteX3" fmla="*/ 513458 w 676331"/>
                <a:gd name="connsiteY3" fmla="*/ 325746 h 325746"/>
                <a:gd name="connsiteX4" fmla="*/ 0 w 676331"/>
                <a:gd name="connsiteY4" fmla="*/ 325746 h 325746"/>
                <a:gd name="connsiteX5" fmla="*/ 162873 w 676331"/>
                <a:gd name="connsiteY5" fmla="*/ 162873 h 325746"/>
                <a:gd name="connsiteX6" fmla="*/ 0 w 676331"/>
                <a:gd name="connsiteY6" fmla="*/ 0 h 32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331" h="325746">
                  <a:moveTo>
                    <a:pt x="0" y="0"/>
                  </a:moveTo>
                  <a:lnTo>
                    <a:pt x="513458" y="0"/>
                  </a:lnTo>
                  <a:lnTo>
                    <a:pt x="676331" y="162873"/>
                  </a:lnTo>
                  <a:lnTo>
                    <a:pt x="513458" y="325746"/>
                  </a:lnTo>
                  <a:lnTo>
                    <a:pt x="0" y="325746"/>
                  </a:lnTo>
                  <a:lnTo>
                    <a:pt x="162873" y="162873"/>
                  </a:lnTo>
                  <a:lnTo>
                    <a:pt x="0" y="0"/>
                  </a:lnTo>
                  <a:close/>
                </a:path>
              </a:pathLst>
            </a:cu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176843" tIns="6985" rIns="162873" bIns="6985" numCol="1" spcCol="1270" anchor="ctr" anchorCtr="0">
              <a:noAutofit/>
            </a:bodyPr>
            <a:lstStyle/>
            <a:p>
              <a:pPr marL="0" lvl="0" indent="0" algn="ctr" defTabSz="488950">
                <a:lnSpc>
                  <a:spcPct val="90000"/>
                </a:lnSpc>
                <a:spcBef>
                  <a:spcPct val="0"/>
                </a:spcBef>
                <a:spcAft>
                  <a:spcPct val="35000"/>
                </a:spcAft>
                <a:buNone/>
              </a:pPr>
              <a:r>
                <a:rPr lang="pl-PL" sz="1100" b="1" kern="1200" dirty="0">
                  <a:solidFill>
                    <a:sysClr val="window" lastClr="FFFFFF"/>
                  </a:solidFill>
                  <a:latin typeface="Lato" panose="020F0502020204030203" pitchFamily="34" charset="-18"/>
                  <a:ea typeface="+mn-ea"/>
                  <a:cs typeface="+mn-cs"/>
                </a:rPr>
                <a:t>Cel</a:t>
              </a:r>
              <a:r>
                <a:rPr lang="pl-PL" sz="1700" kern="1200" dirty="0">
                  <a:solidFill>
                    <a:sysClr val="window" lastClr="FFFFFF"/>
                  </a:solidFill>
                  <a:latin typeface="Calibri" panose="020F0502020204030204"/>
                  <a:ea typeface="+mn-ea"/>
                  <a:cs typeface="+mn-cs"/>
                </a:rPr>
                <a:t> </a:t>
              </a:r>
            </a:p>
          </p:txBody>
        </p:sp>
        <p:sp>
          <p:nvSpPr>
            <p:cNvPr id="41" name="Dowolny kształt: kształt 40">
              <a:extLst>
                <a:ext uri="{FF2B5EF4-FFF2-40B4-BE49-F238E27FC236}">
                  <a16:creationId xmlns:a16="http://schemas.microsoft.com/office/drawing/2014/main" id="{2500A1E8-5F97-4979-A653-28E97B344C3B}"/>
                </a:ext>
              </a:extLst>
            </p:cNvPr>
            <p:cNvSpPr/>
            <p:nvPr/>
          </p:nvSpPr>
          <p:spPr>
            <a:xfrm>
              <a:off x="5002586" y="2217970"/>
              <a:ext cx="3842448" cy="304167"/>
            </a:xfrm>
            <a:custGeom>
              <a:avLst/>
              <a:gdLst>
                <a:gd name="connsiteX0" fmla="*/ 0 w 3842448"/>
                <a:gd name="connsiteY0" fmla="*/ 0 h 304167"/>
                <a:gd name="connsiteX1" fmla="*/ 3690365 w 3842448"/>
                <a:gd name="connsiteY1" fmla="*/ 0 h 304167"/>
                <a:gd name="connsiteX2" fmla="*/ 3842448 w 3842448"/>
                <a:gd name="connsiteY2" fmla="*/ 152084 h 304167"/>
                <a:gd name="connsiteX3" fmla="*/ 3690365 w 3842448"/>
                <a:gd name="connsiteY3" fmla="*/ 304167 h 304167"/>
                <a:gd name="connsiteX4" fmla="*/ 0 w 3842448"/>
                <a:gd name="connsiteY4" fmla="*/ 304167 h 304167"/>
                <a:gd name="connsiteX5" fmla="*/ 152084 w 3842448"/>
                <a:gd name="connsiteY5" fmla="*/ 152084 h 304167"/>
                <a:gd name="connsiteX6" fmla="*/ 0 w 3842448"/>
                <a:gd name="connsiteY6" fmla="*/ 0 h 3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2448" h="304167">
                  <a:moveTo>
                    <a:pt x="0" y="0"/>
                  </a:moveTo>
                  <a:lnTo>
                    <a:pt x="3690365" y="0"/>
                  </a:lnTo>
                  <a:lnTo>
                    <a:pt x="3842448" y="152084"/>
                  </a:lnTo>
                  <a:lnTo>
                    <a:pt x="3690365" y="304167"/>
                  </a:lnTo>
                  <a:lnTo>
                    <a:pt x="0" y="304167"/>
                  </a:lnTo>
                  <a:lnTo>
                    <a:pt x="152084" y="152084"/>
                  </a:lnTo>
                  <a:lnTo>
                    <a:pt x="0" y="0"/>
                  </a:lnTo>
                  <a:close/>
                </a:path>
              </a:pathLst>
            </a:cu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p:spPr>
          <p:style>
            <a:lnRef idx="1">
              <a:scrgbClr r="0" g="0" b="0"/>
            </a:lnRef>
            <a:fillRef idx="1">
              <a:scrgbClr r="0" g="0" b="0"/>
            </a:fillRef>
            <a:effectRef idx="2">
              <a:scrgbClr r="0" g="0" b="0"/>
            </a:effectRef>
            <a:fontRef idx="minor">
              <a:schemeClr val="dk1">
                <a:hueOff val="0"/>
                <a:satOff val="0"/>
                <a:lumOff val="0"/>
                <a:alphaOff val="0"/>
              </a:schemeClr>
            </a:fontRef>
          </p:style>
          <p:txBody>
            <a:bodyPr spcFirstLastPara="0" vert="horz" wrap="square" lIns="166054" tIns="6985" rIns="152083"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1">
                      <a:lumMod val="50000"/>
                    </a:schemeClr>
                  </a:solidFill>
                  <a:latin typeface="Lato" panose="020F0502020204030203" pitchFamily="34" charset="-18"/>
                </a:rPr>
                <a:t>Określenie zapisów dla nowo powstającej zabudowy - zabudowa proekologiczna</a:t>
              </a:r>
              <a:endParaRPr lang="pl-PL" sz="1100" b="1" kern="1200" dirty="0">
                <a:solidFill>
                  <a:schemeClr val="accent1">
                    <a:lumMod val="50000"/>
                  </a:schemeClr>
                </a:solidFill>
                <a:latin typeface="Lato" panose="020F0502020204030203" pitchFamily="34" charset="-18"/>
                <a:ea typeface="+mn-ea"/>
                <a:cs typeface="+mn-cs"/>
              </a:endParaRPr>
            </a:p>
          </p:txBody>
        </p:sp>
      </p:grpSp>
      <p:grpSp>
        <p:nvGrpSpPr>
          <p:cNvPr id="12" name="Grupa 11">
            <a:extLst>
              <a:ext uri="{FF2B5EF4-FFF2-40B4-BE49-F238E27FC236}">
                <a16:creationId xmlns:a16="http://schemas.microsoft.com/office/drawing/2014/main" id="{D35452E0-1B2C-4FE8-A07E-8DC97307B6AB}"/>
              </a:ext>
            </a:extLst>
          </p:cNvPr>
          <p:cNvGrpSpPr/>
          <p:nvPr/>
        </p:nvGrpSpPr>
        <p:grpSpPr>
          <a:xfrm>
            <a:off x="4353172" y="1469465"/>
            <a:ext cx="4510879" cy="326064"/>
            <a:chOff x="4353172" y="1469465"/>
            <a:chExt cx="4510879" cy="326064"/>
          </a:xfrm>
        </p:grpSpPr>
        <p:sp>
          <p:nvSpPr>
            <p:cNvPr id="14" name="Dowolny kształt: kształt 13">
              <a:extLst>
                <a:ext uri="{FF2B5EF4-FFF2-40B4-BE49-F238E27FC236}">
                  <a16:creationId xmlns:a16="http://schemas.microsoft.com/office/drawing/2014/main" id="{A2006397-1ED3-43E3-AECF-1456BE6374CF}"/>
                </a:ext>
              </a:extLst>
            </p:cNvPr>
            <p:cNvSpPr/>
            <p:nvPr/>
          </p:nvSpPr>
          <p:spPr>
            <a:xfrm>
              <a:off x="4353172" y="1469465"/>
              <a:ext cx="676992" cy="326064"/>
            </a:xfrm>
            <a:custGeom>
              <a:avLst/>
              <a:gdLst>
                <a:gd name="connsiteX0" fmla="*/ 0 w 676992"/>
                <a:gd name="connsiteY0" fmla="*/ 0 h 326064"/>
                <a:gd name="connsiteX1" fmla="*/ 513960 w 676992"/>
                <a:gd name="connsiteY1" fmla="*/ 0 h 326064"/>
                <a:gd name="connsiteX2" fmla="*/ 676992 w 676992"/>
                <a:gd name="connsiteY2" fmla="*/ 163032 h 326064"/>
                <a:gd name="connsiteX3" fmla="*/ 513960 w 676992"/>
                <a:gd name="connsiteY3" fmla="*/ 326064 h 326064"/>
                <a:gd name="connsiteX4" fmla="*/ 0 w 676992"/>
                <a:gd name="connsiteY4" fmla="*/ 326064 h 326064"/>
                <a:gd name="connsiteX5" fmla="*/ 163032 w 676992"/>
                <a:gd name="connsiteY5" fmla="*/ 163032 h 326064"/>
                <a:gd name="connsiteX6" fmla="*/ 0 w 676992"/>
                <a:gd name="connsiteY6" fmla="*/ 0 h 32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992" h="326064">
                  <a:moveTo>
                    <a:pt x="0" y="0"/>
                  </a:moveTo>
                  <a:lnTo>
                    <a:pt x="513960" y="0"/>
                  </a:lnTo>
                  <a:lnTo>
                    <a:pt x="676992" y="163032"/>
                  </a:lnTo>
                  <a:lnTo>
                    <a:pt x="513960" y="326064"/>
                  </a:lnTo>
                  <a:lnTo>
                    <a:pt x="0" y="326064"/>
                  </a:lnTo>
                  <a:lnTo>
                    <a:pt x="163032" y="163032"/>
                  </a:lnTo>
                  <a:lnTo>
                    <a:pt x="0" y="0"/>
                  </a:lnTo>
                  <a:close/>
                </a:path>
              </a:pathLst>
            </a:cu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177002" tIns="6985" rIns="163032" bIns="6985" numCol="1" spcCol="1270" anchor="ctr" anchorCtr="0">
              <a:noAutofit/>
            </a:bodyPr>
            <a:lstStyle/>
            <a:p>
              <a:pPr marL="0" lvl="0" indent="0" algn="ctr" defTabSz="488950">
                <a:lnSpc>
                  <a:spcPct val="90000"/>
                </a:lnSpc>
                <a:spcBef>
                  <a:spcPct val="0"/>
                </a:spcBef>
                <a:spcAft>
                  <a:spcPct val="35000"/>
                </a:spcAft>
                <a:buNone/>
              </a:pPr>
              <a:r>
                <a:rPr lang="pl-PL" sz="1100" b="1" kern="1200" dirty="0">
                  <a:solidFill>
                    <a:sysClr val="window" lastClr="FFFFFF"/>
                  </a:solidFill>
                  <a:latin typeface="Lato" panose="020F0502020204030203" pitchFamily="34" charset="-18"/>
                  <a:ea typeface="+mn-ea"/>
                  <a:cs typeface="+mn-cs"/>
                </a:rPr>
                <a:t>Cel</a:t>
              </a:r>
              <a:r>
                <a:rPr lang="pl-PL" sz="1700" kern="1200" dirty="0">
                  <a:solidFill>
                    <a:sysClr val="window" lastClr="FFFFFF"/>
                  </a:solidFill>
                  <a:latin typeface="Calibri" panose="020F0502020204030204"/>
                  <a:ea typeface="+mn-ea"/>
                  <a:cs typeface="+mn-cs"/>
                </a:rPr>
                <a:t> </a:t>
              </a:r>
            </a:p>
          </p:txBody>
        </p:sp>
        <p:sp>
          <p:nvSpPr>
            <p:cNvPr id="19" name="Dowolny kształt: kształt 18">
              <a:extLst>
                <a:ext uri="{FF2B5EF4-FFF2-40B4-BE49-F238E27FC236}">
                  <a16:creationId xmlns:a16="http://schemas.microsoft.com/office/drawing/2014/main" id="{C4CA5E24-AE57-491F-81B2-8B59F8F8CD85}"/>
                </a:ext>
              </a:extLst>
            </p:cNvPr>
            <p:cNvSpPr/>
            <p:nvPr/>
          </p:nvSpPr>
          <p:spPr>
            <a:xfrm>
              <a:off x="5017847" y="1469465"/>
              <a:ext cx="3846204" cy="304464"/>
            </a:xfrm>
            <a:custGeom>
              <a:avLst/>
              <a:gdLst>
                <a:gd name="connsiteX0" fmla="*/ 0 w 3846204"/>
                <a:gd name="connsiteY0" fmla="*/ 0 h 304464"/>
                <a:gd name="connsiteX1" fmla="*/ 3693972 w 3846204"/>
                <a:gd name="connsiteY1" fmla="*/ 0 h 304464"/>
                <a:gd name="connsiteX2" fmla="*/ 3846204 w 3846204"/>
                <a:gd name="connsiteY2" fmla="*/ 152232 h 304464"/>
                <a:gd name="connsiteX3" fmla="*/ 3693972 w 3846204"/>
                <a:gd name="connsiteY3" fmla="*/ 304464 h 304464"/>
                <a:gd name="connsiteX4" fmla="*/ 0 w 3846204"/>
                <a:gd name="connsiteY4" fmla="*/ 304464 h 304464"/>
                <a:gd name="connsiteX5" fmla="*/ 152232 w 3846204"/>
                <a:gd name="connsiteY5" fmla="*/ 152232 h 304464"/>
                <a:gd name="connsiteX6" fmla="*/ 0 w 3846204"/>
                <a:gd name="connsiteY6" fmla="*/ 0 h 30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6204" h="304464">
                  <a:moveTo>
                    <a:pt x="0" y="0"/>
                  </a:moveTo>
                  <a:lnTo>
                    <a:pt x="3693972" y="0"/>
                  </a:lnTo>
                  <a:lnTo>
                    <a:pt x="3846204" y="152232"/>
                  </a:lnTo>
                  <a:lnTo>
                    <a:pt x="3693972" y="304464"/>
                  </a:lnTo>
                  <a:lnTo>
                    <a:pt x="0" y="304464"/>
                  </a:lnTo>
                  <a:lnTo>
                    <a:pt x="152232" y="152232"/>
                  </a:lnTo>
                  <a:lnTo>
                    <a:pt x="0" y="0"/>
                  </a:lnTo>
                  <a:close/>
                </a:path>
              </a:pathLst>
            </a:cu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p:spPr>
          <p:style>
            <a:lnRef idx="1">
              <a:scrgbClr r="0" g="0" b="0"/>
            </a:lnRef>
            <a:fillRef idx="1">
              <a:scrgbClr r="0" g="0" b="0"/>
            </a:fillRef>
            <a:effectRef idx="2">
              <a:scrgbClr r="0" g="0" b="0"/>
            </a:effectRef>
            <a:fontRef idx="minor">
              <a:schemeClr val="dk1">
                <a:hueOff val="0"/>
                <a:satOff val="0"/>
                <a:lumOff val="0"/>
                <a:alphaOff val="0"/>
              </a:schemeClr>
            </a:fontRef>
          </p:style>
          <p:txBody>
            <a:bodyPr spcFirstLastPara="0" vert="horz" wrap="square" lIns="166202" tIns="6985" rIns="152232"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Infrastruktura odwodnieniowa i retencyjna w zapisach Studium</a:t>
              </a:r>
              <a:endParaRPr lang="pl-PL" sz="1100" b="1" kern="1200" dirty="0">
                <a:solidFill>
                  <a:schemeClr val="accent1">
                    <a:lumMod val="50000"/>
                  </a:schemeClr>
                </a:solidFill>
                <a:latin typeface="Lato" panose="020F0502020204030203" pitchFamily="34" charset="-18"/>
                <a:ea typeface="+mn-ea"/>
                <a:cs typeface="+mn-cs"/>
              </a:endParaRPr>
            </a:p>
          </p:txBody>
        </p:sp>
      </p:grpSp>
      <p:grpSp>
        <p:nvGrpSpPr>
          <p:cNvPr id="24" name="Grupa 23">
            <a:extLst>
              <a:ext uri="{FF2B5EF4-FFF2-40B4-BE49-F238E27FC236}">
                <a16:creationId xmlns:a16="http://schemas.microsoft.com/office/drawing/2014/main" id="{06377BD4-FE0E-4F8D-A95C-2A322304F218}"/>
              </a:ext>
            </a:extLst>
          </p:cNvPr>
          <p:cNvGrpSpPr/>
          <p:nvPr/>
        </p:nvGrpSpPr>
        <p:grpSpPr>
          <a:xfrm>
            <a:off x="4343516" y="768550"/>
            <a:ext cx="4510879" cy="325746"/>
            <a:chOff x="4343516" y="768550"/>
            <a:chExt cx="4510879" cy="325746"/>
          </a:xfrm>
        </p:grpSpPr>
        <p:sp>
          <p:nvSpPr>
            <p:cNvPr id="25" name="Dowolny kształt: kształt 24">
              <a:extLst>
                <a:ext uri="{FF2B5EF4-FFF2-40B4-BE49-F238E27FC236}">
                  <a16:creationId xmlns:a16="http://schemas.microsoft.com/office/drawing/2014/main" id="{639B5F57-389E-4BDB-9EE6-A739B515583E}"/>
                </a:ext>
              </a:extLst>
            </p:cNvPr>
            <p:cNvSpPr/>
            <p:nvPr/>
          </p:nvSpPr>
          <p:spPr>
            <a:xfrm>
              <a:off x="4343516" y="768550"/>
              <a:ext cx="676331" cy="325746"/>
            </a:xfrm>
            <a:custGeom>
              <a:avLst/>
              <a:gdLst>
                <a:gd name="connsiteX0" fmla="*/ 0 w 676331"/>
                <a:gd name="connsiteY0" fmla="*/ 0 h 325746"/>
                <a:gd name="connsiteX1" fmla="*/ 513458 w 676331"/>
                <a:gd name="connsiteY1" fmla="*/ 0 h 325746"/>
                <a:gd name="connsiteX2" fmla="*/ 676331 w 676331"/>
                <a:gd name="connsiteY2" fmla="*/ 162873 h 325746"/>
                <a:gd name="connsiteX3" fmla="*/ 513458 w 676331"/>
                <a:gd name="connsiteY3" fmla="*/ 325746 h 325746"/>
                <a:gd name="connsiteX4" fmla="*/ 0 w 676331"/>
                <a:gd name="connsiteY4" fmla="*/ 325746 h 325746"/>
                <a:gd name="connsiteX5" fmla="*/ 162873 w 676331"/>
                <a:gd name="connsiteY5" fmla="*/ 162873 h 325746"/>
                <a:gd name="connsiteX6" fmla="*/ 0 w 676331"/>
                <a:gd name="connsiteY6" fmla="*/ 0 h 32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331" h="325746">
                  <a:moveTo>
                    <a:pt x="0" y="0"/>
                  </a:moveTo>
                  <a:lnTo>
                    <a:pt x="513458" y="0"/>
                  </a:lnTo>
                  <a:lnTo>
                    <a:pt x="676331" y="162873"/>
                  </a:lnTo>
                  <a:lnTo>
                    <a:pt x="513458" y="325746"/>
                  </a:lnTo>
                  <a:lnTo>
                    <a:pt x="0" y="325746"/>
                  </a:lnTo>
                  <a:lnTo>
                    <a:pt x="162873" y="162873"/>
                  </a:lnTo>
                  <a:lnTo>
                    <a:pt x="0" y="0"/>
                  </a:lnTo>
                  <a:close/>
                </a:path>
              </a:pathLst>
            </a:cu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176843" tIns="6985" rIns="162873" bIns="6985" numCol="1" spcCol="1270" anchor="ctr" anchorCtr="0">
              <a:noAutofit/>
            </a:bodyPr>
            <a:lstStyle/>
            <a:p>
              <a:pPr marL="0" lvl="0" indent="0" algn="ctr" defTabSz="488950">
                <a:lnSpc>
                  <a:spcPct val="90000"/>
                </a:lnSpc>
                <a:spcBef>
                  <a:spcPct val="0"/>
                </a:spcBef>
                <a:spcAft>
                  <a:spcPct val="35000"/>
                </a:spcAft>
                <a:buNone/>
              </a:pPr>
              <a:r>
                <a:rPr lang="pl-PL" sz="1100" b="1" kern="1200" dirty="0">
                  <a:solidFill>
                    <a:sysClr val="window" lastClr="FFFFFF"/>
                  </a:solidFill>
                  <a:latin typeface="Lato" panose="020F0502020204030203" pitchFamily="34" charset="-18"/>
                  <a:ea typeface="+mn-ea"/>
                  <a:cs typeface="+mn-cs"/>
                </a:rPr>
                <a:t>Cel</a:t>
              </a:r>
              <a:r>
                <a:rPr lang="pl-PL" sz="1700" kern="1200" dirty="0">
                  <a:solidFill>
                    <a:sysClr val="window" lastClr="FFFFFF"/>
                  </a:solidFill>
                  <a:latin typeface="Calibri" panose="020F0502020204030204"/>
                  <a:ea typeface="+mn-ea"/>
                  <a:cs typeface="+mn-cs"/>
                </a:rPr>
                <a:t> </a:t>
              </a:r>
            </a:p>
          </p:txBody>
        </p:sp>
        <p:sp>
          <p:nvSpPr>
            <p:cNvPr id="26" name="Dowolny kształt: kształt 25">
              <a:extLst>
                <a:ext uri="{FF2B5EF4-FFF2-40B4-BE49-F238E27FC236}">
                  <a16:creationId xmlns:a16="http://schemas.microsoft.com/office/drawing/2014/main" id="{2991515A-D2EF-4BC6-B65C-CA720FC943A0}"/>
                </a:ext>
              </a:extLst>
            </p:cNvPr>
            <p:cNvSpPr/>
            <p:nvPr/>
          </p:nvSpPr>
          <p:spPr>
            <a:xfrm>
              <a:off x="5011947" y="768550"/>
              <a:ext cx="3842448" cy="304167"/>
            </a:xfrm>
            <a:custGeom>
              <a:avLst/>
              <a:gdLst>
                <a:gd name="connsiteX0" fmla="*/ 0 w 3842448"/>
                <a:gd name="connsiteY0" fmla="*/ 0 h 304167"/>
                <a:gd name="connsiteX1" fmla="*/ 3690365 w 3842448"/>
                <a:gd name="connsiteY1" fmla="*/ 0 h 304167"/>
                <a:gd name="connsiteX2" fmla="*/ 3842448 w 3842448"/>
                <a:gd name="connsiteY2" fmla="*/ 152084 h 304167"/>
                <a:gd name="connsiteX3" fmla="*/ 3690365 w 3842448"/>
                <a:gd name="connsiteY3" fmla="*/ 304167 h 304167"/>
                <a:gd name="connsiteX4" fmla="*/ 0 w 3842448"/>
                <a:gd name="connsiteY4" fmla="*/ 304167 h 304167"/>
                <a:gd name="connsiteX5" fmla="*/ 152084 w 3842448"/>
                <a:gd name="connsiteY5" fmla="*/ 152084 h 304167"/>
                <a:gd name="connsiteX6" fmla="*/ 0 w 3842448"/>
                <a:gd name="connsiteY6" fmla="*/ 0 h 3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2448" h="304167">
                  <a:moveTo>
                    <a:pt x="0" y="0"/>
                  </a:moveTo>
                  <a:lnTo>
                    <a:pt x="3690365" y="0"/>
                  </a:lnTo>
                  <a:lnTo>
                    <a:pt x="3842448" y="152084"/>
                  </a:lnTo>
                  <a:lnTo>
                    <a:pt x="3690365" y="304167"/>
                  </a:lnTo>
                  <a:lnTo>
                    <a:pt x="0" y="304167"/>
                  </a:lnTo>
                  <a:lnTo>
                    <a:pt x="152084" y="152084"/>
                  </a:lnTo>
                  <a:lnTo>
                    <a:pt x="0" y="0"/>
                  </a:lnTo>
                  <a:close/>
                </a:path>
              </a:pathLst>
            </a:custGeom>
            <a:solidFill>
              <a:srgbClr val="4472C4">
                <a:alpha val="90000"/>
                <a:tint val="40000"/>
                <a:hueOff val="0"/>
                <a:satOff val="0"/>
                <a:lumOff val="0"/>
                <a:alphaOff val="0"/>
              </a:srgbClr>
            </a:solidFill>
            <a:ln w="6350" cap="flat" cmpd="sng" algn="ctr">
              <a:solidFill>
                <a:srgbClr val="4472C4">
                  <a:alpha val="90000"/>
                  <a:tint val="40000"/>
                  <a:hueOff val="0"/>
                  <a:satOff val="0"/>
                  <a:lumOff val="0"/>
                  <a:alphaOff val="0"/>
                </a:srgbClr>
              </a:solidFill>
              <a:prstDash val="solid"/>
              <a:miter lim="800000"/>
            </a:ln>
            <a:effectLst/>
          </p:spPr>
          <p:style>
            <a:lnRef idx="1">
              <a:scrgbClr r="0" g="0" b="0"/>
            </a:lnRef>
            <a:fillRef idx="1">
              <a:scrgbClr r="0" g="0" b="0"/>
            </a:fillRef>
            <a:effectRef idx="2">
              <a:scrgbClr r="0" g="0" b="0"/>
            </a:effectRef>
            <a:fontRef idx="minor">
              <a:schemeClr val="dk1">
                <a:hueOff val="0"/>
                <a:satOff val="0"/>
                <a:lumOff val="0"/>
                <a:alphaOff val="0"/>
              </a:schemeClr>
            </a:fontRef>
          </p:style>
          <p:txBody>
            <a:bodyPr spcFirstLastPara="0" vert="horz" wrap="square" lIns="166054" tIns="6985" rIns="152083" bIns="6985" numCol="1" spcCol="1270" anchor="ctr" anchorCtr="0">
              <a:noAutofit/>
            </a:bodyPr>
            <a:lstStyle/>
            <a:p>
              <a:pPr marL="0" lvl="0" indent="0" algn="l" defTabSz="488950">
                <a:lnSpc>
                  <a:spcPct val="90000"/>
                </a:lnSpc>
                <a:spcBef>
                  <a:spcPct val="0"/>
                </a:spcBef>
                <a:spcAft>
                  <a:spcPct val="35000"/>
                </a:spcAft>
                <a:buNone/>
              </a:pPr>
              <a:r>
                <a:rPr lang="pl-PL" sz="1100" b="1" kern="1200" dirty="0">
                  <a:solidFill>
                    <a:schemeClr val="accent5">
                      <a:lumMod val="50000"/>
                    </a:schemeClr>
                  </a:solidFill>
                  <a:latin typeface="Lato" panose="020F0502020204030203" pitchFamily="34" charset="-18"/>
                </a:rPr>
                <a:t>Ograniczenie i rozszczelnienie powierzchni nieprzepuszczalnych </a:t>
              </a:r>
              <a:endParaRPr lang="pl-PL" sz="1100" b="1" kern="1200" dirty="0">
                <a:solidFill>
                  <a:schemeClr val="accent1">
                    <a:lumMod val="50000"/>
                  </a:schemeClr>
                </a:solidFill>
                <a:latin typeface="Lato" panose="020F0502020204030203" pitchFamily="34" charset="-18"/>
                <a:ea typeface="+mn-ea"/>
                <a:cs typeface="+mn-cs"/>
              </a:endParaRPr>
            </a:p>
          </p:txBody>
        </p:sp>
      </p:grpSp>
      <p:pic>
        <p:nvPicPr>
          <p:cNvPr id="5" name="Obraz 4">
            <a:extLst>
              <a:ext uri="{FF2B5EF4-FFF2-40B4-BE49-F238E27FC236}">
                <a16:creationId xmlns:a16="http://schemas.microsoft.com/office/drawing/2014/main" id="{7663E6B7-16C9-48A9-973C-8CB54A5E68A0}"/>
              </a:ext>
            </a:extLst>
          </p:cNvPr>
          <p:cNvPicPr>
            <a:picLocks noChangeAspect="1"/>
          </p:cNvPicPr>
          <p:nvPr/>
        </p:nvPicPr>
        <p:blipFill rotWithShape="1">
          <a:blip r:embed="rId33"/>
          <a:srcRect b="40315"/>
          <a:stretch/>
        </p:blipFill>
        <p:spPr>
          <a:xfrm>
            <a:off x="3012680" y="6140336"/>
            <a:ext cx="1263830" cy="575352"/>
          </a:xfrm>
          <a:prstGeom prst="rect">
            <a:avLst/>
          </a:prstGeom>
        </p:spPr>
      </p:pic>
      <p:pic>
        <p:nvPicPr>
          <p:cNvPr id="38" name="Obraz 37">
            <a:extLst>
              <a:ext uri="{FF2B5EF4-FFF2-40B4-BE49-F238E27FC236}">
                <a16:creationId xmlns:a16="http://schemas.microsoft.com/office/drawing/2014/main" id="{331F5EF0-CDAC-434D-9201-AC041D7C8457}"/>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t="57002" r="39453" b="6674"/>
          <a:stretch/>
        </p:blipFill>
        <p:spPr>
          <a:xfrm>
            <a:off x="2290469" y="6321368"/>
            <a:ext cx="722211" cy="330941"/>
          </a:xfrm>
          <a:prstGeom prst="rect">
            <a:avLst/>
          </a:prstGeom>
        </p:spPr>
      </p:pic>
    </p:spTree>
    <p:extLst>
      <p:ext uri="{BB962C8B-B14F-4D97-AF65-F5344CB8AC3E}">
        <p14:creationId xmlns:p14="http://schemas.microsoft.com/office/powerpoint/2010/main" val="346992905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az 19">
            <a:extLst>
              <a:ext uri="{FF2B5EF4-FFF2-40B4-BE49-F238E27FC236}">
                <a16:creationId xmlns:a16="http://schemas.microsoft.com/office/drawing/2014/main" id="{660955D9-7747-4380-8852-EE4DA50C863C}"/>
              </a:ext>
            </a:extLst>
          </p:cNvPr>
          <p:cNvPicPr>
            <a:picLocks noChangeAspect="1"/>
          </p:cNvPicPr>
          <p:nvPr/>
        </p:nvPicPr>
        <p:blipFill rotWithShape="1">
          <a:blip r:embed="rId3"/>
          <a:srcRect l="4900" t="9235" r="7213" b="18941"/>
          <a:stretch/>
        </p:blipFill>
        <p:spPr>
          <a:xfrm>
            <a:off x="96473" y="3993156"/>
            <a:ext cx="4802210" cy="2775226"/>
          </a:xfrm>
          <a:prstGeom prst="rect">
            <a:avLst/>
          </a:prstGeom>
        </p:spPr>
      </p:pic>
      <p:grpSp>
        <p:nvGrpSpPr>
          <p:cNvPr id="2" name="Grupa 1">
            <a:extLst>
              <a:ext uri="{FF2B5EF4-FFF2-40B4-BE49-F238E27FC236}">
                <a16:creationId xmlns:a16="http://schemas.microsoft.com/office/drawing/2014/main" id="{617B6B7F-7EF2-48C5-8EAC-577789B4E991}"/>
              </a:ext>
            </a:extLst>
          </p:cNvPr>
          <p:cNvGrpSpPr/>
          <p:nvPr/>
        </p:nvGrpSpPr>
        <p:grpSpPr>
          <a:xfrm>
            <a:off x="91440" y="99060"/>
            <a:ext cx="8953499" cy="6667500"/>
            <a:chOff x="91440" y="99060"/>
            <a:chExt cx="8953499" cy="6667500"/>
          </a:xfrm>
        </p:grpSpPr>
        <p:grpSp>
          <p:nvGrpSpPr>
            <p:cNvPr id="6" name="Grupa 7"/>
            <p:cNvGrpSpPr>
              <a:grpSpLocks/>
            </p:cNvGrpSpPr>
            <p:nvPr/>
          </p:nvGrpSpPr>
          <p:grpSpPr bwMode="auto">
            <a:xfrm>
              <a:off x="91440" y="99060"/>
              <a:ext cx="8953499" cy="6667500"/>
              <a:chOff x="322907" y="324915"/>
              <a:chExt cx="11560408" cy="6206560"/>
            </a:xfrm>
          </p:grpSpPr>
          <p:sp>
            <p:nvSpPr>
              <p:cNvPr id="7" name="Prostokąt 6"/>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8" name="Prostokąt 7"/>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9" name="Prostokąt 8"/>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10" name="Prostokąt 9"/>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grpSp>
        <p:pic>
          <p:nvPicPr>
            <p:cNvPr id="11" name="Obraz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38" y="126343"/>
              <a:ext cx="1513633" cy="485002"/>
            </a:xfrm>
            <a:prstGeom prst="rect">
              <a:avLst/>
            </a:prstGeom>
          </p:spPr>
        </p:pic>
        <p:pic>
          <p:nvPicPr>
            <p:cNvPr id="12" name="Obraz 11">
              <a:extLst>
                <a:ext uri="{FF2B5EF4-FFF2-40B4-BE49-F238E27FC236}">
                  <a16:creationId xmlns:a16="http://schemas.microsoft.com/office/drawing/2014/main" id="{BBA4D71A-391B-454F-9C29-FFE0E82B0FB5}"/>
                </a:ext>
              </a:extLst>
            </p:cNvPr>
            <p:cNvPicPr>
              <a:picLocks noChangeAspect="1"/>
            </p:cNvPicPr>
            <p:nvPr/>
          </p:nvPicPr>
          <p:blipFill rotWithShape="1">
            <a:blip r:embed="rId5"/>
            <a:srcRect t="4055"/>
            <a:stretch/>
          </p:blipFill>
          <p:spPr>
            <a:xfrm>
              <a:off x="127910" y="868348"/>
              <a:ext cx="4776857" cy="2849650"/>
            </a:xfrm>
            <a:prstGeom prst="rect">
              <a:avLst/>
            </a:prstGeom>
          </p:spPr>
        </p:pic>
      </p:grpSp>
      <p:sp>
        <p:nvSpPr>
          <p:cNvPr id="3" name="Prostokąt 2">
            <a:extLst>
              <a:ext uri="{FF2B5EF4-FFF2-40B4-BE49-F238E27FC236}">
                <a16:creationId xmlns:a16="http://schemas.microsoft.com/office/drawing/2014/main" id="{F775968B-D2EB-4221-82A2-FC6B71DAE9A6}"/>
              </a:ext>
            </a:extLst>
          </p:cNvPr>
          <p:cNvSpPr/>
          <p:nvPr/>
        </p:nvSpPr>
        <p:spPr>
          <a:xfrm>
            <a:off x="3973298" y="2434460"/>
            <a:ext cx="737755" cy="589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n>
                <a:solidFill>
                  <a:schemeClr val="bg1"/>
                </a:solidFill>
              </a:ln>
              <a:solidFill>
                <a:schemeClr val="bg1"/>
              </a:solidFill>
            </a:endParaRPr>
          </a:p>
        </p:txBody>
      </p:sp>
      <p:pic>
        <p:nvPicPr>
          <p:cNvPr id="15" name="Obraz 14">
            <a:extLst>
              <a:ext uri="{FF2B5EF4-FFF2-40B4-BE49-F238E27FC236}">
                <a16:creationId xmlns:a16="http://schemas.microsoft.com/office/drawing/2014/main" id="{2476BC64-27E6-45FB-B8AF-4F3D76F0DC9B}"/>
              </a:ext>
            </a:extLst>
          </p:cNvPr>
          <p:cNvPicPr>
            <a:picLocks noChangeAspect="1"/>
          </p:cNvPicPr>
          <p:nvPr/>
        </p:nvPicPr>
        <p:blipFill>
          <a:blip r:embed="rId6"/>
          <a:stretch>
            <a:fillRect/>
          </a:stretch>
        </p:blipFill>
        <p:spPr>
          <a:xfrm>
            <a:off x="2626305" y="3258249"/>
            <a:ext cx="1188637" cy="444476"/>
          </a:xfrm>
          <a:prstGeom prst="rect">
            <a:avLst/>
          </a:prstGeom>
        </p:spPr>
      </p:pic>
      <p:sp>
        <p:nvSpPr>
          <p:cNvPr id="4" name="Strzałka: w dół 3">
            <a:extLst>
              <a:ext uri="{FF2B5EF4-FFF2-40B4-BE49-F238E27FC236}">
                <a16:creationId xmlns:a16="http://schemas.microsoft.com/office/drawing/2014/main" id="{AD0EF408-E26D-4E88-9908-B621B4F23A9E}"/>
              </a:ext>
            </a:extLst>
          </p:cNvPr>
          <p:cNvSpPr/>
          <p:nvPr/>
        </p:nvSpPr>
        <p:spPr>
          <a:xfrm>
            <a:off x="4069812" y="3235354"/>
            <a:ext cx="142450" cy="1073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ole tekstowe 17">
            <a:extLst>
              <a:ext uri="{FF2B5EF4-FFF2-40B4-BE49-F238E27FC236}">
                <a16:creationId xmlns:a16="http://schemas.microsoft.com/office/drawing/2014/main" id="{A9E8FBD1-CC67-403C-A287-6416B35AE182}"/>
              </a:ext>
            </a:extLst>
          </p:cNvPr>
          <p:cNvSpPr txBox="1"/>
          <p:nvPr/>
        </p:nvSpPr>
        <p:spPr>
          <a:xfrm>
            <a:off x="1645644" y="157270"/>
            <a:ext cx="7133154" cy="707886"/>
          </a:xfrm>
          <a:prstGeom prst="rect">
            <a:avLst/>
          </a:prstGeom>
          <a:noFill/>
        </p:spPr>
        <p:txBody>
          <a:bodyPr wrap="square" rtlCol="0">
            <a:spAutoFit/>
          </a:bodyPr>
          <a:lstStyle/>
          <a:p>
            <a:r>
              <a:rPr lang="pl-PL" sz="2000" b="1" dirty="0">
                <a:solidFill>
                  <a:srgbClr val="0064A7"/>
                </a:solidFill>
                <a:latin typeface="Lato" panose="020F0502020204030203" pitchFamily="34" charset="-18"/>
              </a:rPr>
              <a:t>KRAKÓW </a:t>
            </a:r>
            <a:r>
              <a:rPr lang="pl-PL" sz="1600" b="1" dirty="0">
                <a:solidFill>
                  <a:srgbClr val="0064A7"/>
                </a:solidFill>
                <a:latin typeface="Lato" panose="020F0502020204030203" pitchFamily="34" charset="-18"/>
              </a:rPr>
              <a:t>Z DOBRYM MIESZKANIEM</a:t>
            </a:r>
          </a:p>
          <a:p>
            <a:endParaRPr lang="pl-PL" sz="2000" b="1" dirty="0">
              <a:solidFill>
                <a:srgbClr val="0064A7"/>
              </a:solidFill>
              <a:latin typeface="Lato" panose="020F0502020204030203" pitchFamily="34" charset="-18"/>
            </a:endParaRPr>
          </a:p>
        </p:txBody>
      </p:sp>
      <p:pic>
        <p:nvPicPr>
          <p:cNvPr id="22" name="Obraz 21">
            <a:extLst>
              <a:ext uri="{FF2B5EF4-FFF2-40B4-BE49-F238E27FC236}">
                <a16:creationId xmlns:a16="http://schemas.microsoft.com/office/drawing/2014/main" id="{023FF027-57D5-4D8B-A7EB-4779D9A36C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0902" y="4986305"/>
            <a:ext cx="2052685" cy="1600125"/>
          </a:xfrm>
          <a:prstGeom prst="rect">
            <a:avLst/>
          </a:prstGeom>
        </p:spPr>
      </p:pic>
      <p:sp>
        <p:nvSpPr>
          <p:cNvPr id="5" name="Prostokąt 4">
            <a:extLst>
              <a:ext uri="{FF2B5EF4-FFF2-40B4-BE49-F238E27FC236}">
                <a16:creationId xmlns:a16="http://schemas.microsoft.com/office/drawing/2014/main" id="{F5B6DC45-15DF-4E23-9587-ADD719CAF117}"/>
              </a:ext>
            </a:extLst>
          </p:cNvPr>
          <p:cNvSpPr/>
          <p:nvPr/>
        </p:nvSpPr>
        <p:spPr>
          <a:xfrm>
            <a:off x="2559393" y="6228272"/>
            <a:ext cx="2441919" cy="177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a:extLst>
              <a:ext uri="{FF2B5EF4-FFF2-40B4-BE49-F238E27FC236}">
                <a16:creationId xmlns:a16="http://schemas.microsoft.com/office/drawing/2014/main" id="{06DA31F0-91FE-480B-8514-4272281597B6}"/>
              </a:ext>
            </a:extLst>
          </p:cNvPr>
          <p:cNvSpPr txBox="1"/>
          <p:nvPr/>
        </p:nvSpPr>
        <p:spPr>
          <a:xfrm>
            <a:off x="132009" y="3729965"/>
            <a:ext cx="2823722" cy="276999"/>
          </a:xfrm>
          <a:prstGeom prst="rect">
            <a:avLst/>
          </a:prstGeom>
          <a:solidFill>
            <a:schemeClr val="bg1"/>
          </a:solidFill>
        </p:spPr>
        <p:txBody>
          <a:bodyPr wrap="none" rtlCol="0">
            <a:spAutoFit/>
          </a:bodyPr>
          <a:lstStyle/>
          <a:p>
            <a:r>
              <a:rPr lang="pl-PL" sz="1200" b="1" dirty="0">
                <a:latin typeface="Lato" panose="020F0502020204030203" pitchFamily="34" charset="-18"/>
              </a:rPr>
              <a:t>Miejski program rewitalizacji Krakowa</a:t>
            </a:r>
          </a:p>
        </p:txBody>
      </p:sp>
      <p:pic>
        <p:nvPicPr>
          <p:cNvPr id="24" name="Obraz 23">
            <a:extLst>
              <a:ext uri="{FF2B5EF4-FFF2-40B4-BE49-F238E27FC236}">
                <a16:creationId xmlns:a16="http://schemas.microsoft.com/office/drawing/2014/main" id="{41003461-924C-41CD-A318-0BDE1C2267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45181" y="5023190"/>
            <a:ext cx="2065059" cy="1531448"/>
          </a:xfrm>
          <a:prstGeom prst="rect">
            <a:avLst/>
          </a:prstGeom>
        </p:spPr>
      </p:pic>
      <p:sp>
        <p:nvSpPr>
          <p:cNvPr id="29" name="pole tekstowe 28">
            <a:extLst>
              <a:ext uri="{FF2B5EF4-FFF2-40B4-BE49-F238E27FC236}">
                <a16:creationId xmlns:a16="http://schemas.microsoft.com/office/drawing/2014/main" id="{727E5134-D2FC-4C86-B481-2640322102B7}"/>
              </a:ext>
            </a:extLst>
          </p:cNvPr>
          <p:cNvSpPr txBox="1"/>
          <p:nvPr/>
        </p:nvSpPr>
        <p:spPr>
          <a:xfrm>
            <a:off x="194020" y="612217"/>
            <a:ext cx="3395032" cy="276999"/>
          </a:xfrm>
          <a:prstGeom prst="rect">
            <a:avLst/>
          </a:prstGeom>
          <a:solidFill>
            <a:schemeClr val="bg1"/>
          </a:solidFill>
        </p:spPr>
        <p:txBody>
          <a:bodyPr wrap="none" rtlCol="0">
            <a:spAutoFit/>
          </a:bodyPr>
          <a:lstStyle/>
          <a:p>
            <a:r>
              <a:rPr lang="pl-PL" sz="1200" b="1" dirty="0">
                <a:latin typeface="Lato" panose="020F0502020204030203" pitchFamily="34" charset="-18"/>
              </a:rPr>
              <a:t>Obszary zabudowy mieszkaniowej w Krakowie</a:t>
            </a:r>
          </a:p>
        </p:txBody>
      </p:sp>
      <p:sp>
        <p:nvSpPr>
          <p:cNvPr id="30" name="Prostokąt 29">
            <a:extLst>
              <a:ext uri="{FF2B5EF4-FFF2-40B4-BE49-F238E27FC236}">
                <a16:creationId xmlns:a16="http://schemas.microsoft.com/office/drawing/2014/main" id="{68F5449F-5561-4150-A12F-DF21CE7DAD53}"/>
              </a:ext>
            </a:extLst>
          </p:cNvPr>
          <p:cNvSpPr/>
          <p:nvPr/>
        </p:nvSpPr>
        <p:spPr>
          <a:xfrm>
            <a:off x="356156" y="884746"/>
            <a:ext cx="540991" cy="294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rostokąt 30">
            <a:extLst>
              <a:ext uri="{FF2B5EF4-FFF2-40B4-BE49-F238E27FC236}">
                <a16:creationId xmlns:a16="http://schemas.microsoft.com/office/drawing/2014/main" id="{11394A59-7444-4793-970C-3388B0D23026}"/>
              </a:ext>
            </a:extLst>
          </p:cNvPr>
          <p:cNvSpPr/>
          <p:nvPr/>
        </p:nvSpPr>
        <p:spPr>
          <a:xfrm>
            <a:off x="2664604" y="3227716"/>
            <a:ext cx="1319197" cy="136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ole tekstowe 15">
            <a:extLst>
              <a:ext uri="{FF2B5EF4-FFF2-40B4-BE49-F238E27FC236}">
                <a16:creationId xmlns:a16="http://schemas.microsoft.com/office/drawing/2014/main" id="{CB2FB1BD-4FB6-47E4-B66F-4E22C8E65D23}"/>
              </a:ext>
            </a:extLst>
          </p:cNvPr>
          <p:cNvSpPr txBox="1"/>
          <p:nvPr/>
        </p:nvSpPr>
        <p:spPr>
          <a:xfrm>
            <a:off x="3057422" y="2473365"/>
            <a:ext cx="2203420" cy="1154162"/>
          </a:xfrm>
          <a:prstGeom prst="rect">
            <a:avLst/>
          </a:prstGeom>
          <a:noFill/>
        </p:spPr>
        <p:txBody>
          <a:bodyPr wrap="square" rtlCol="0">
            <a:spAutoFit/>
          </a:bodyPr>
          <a:lstStyle/>
          <a:p>
            <a:pPr algn="ctr"/>
            <a:r>
              <a:rPr lang="pl-PL" sz="900" dirty="0">
                <a:solidFill>
                  <a:srgbClr val="0064A7"/>
                </a:solidFill>
                <a:latin typeface="Lato" panose="020F0502020204030203" pitchFamily="34" charset="-18"/>
              </a:rPr>
              <a:t>Średnia powierzchnia użytkowa mieszkania na 1 osobę</a:t>
            </a:r>
          </a:p>
          <a:p>
            <a:pPr algn="ctr"/>
            <a:r>
              <a:rPr lang="pl-PL" sz="900" b="1" dirty="0">
                <a:solidFill>
                  <a:srgbClr val="E2AC00"/>
                </a:solidFill>
                <a:latin typeface="Lato" panose="020F0502020204030203" pitchFamily="34" charset="-18"/>
              </a:rPr>
              <a:t>2014 r. – 26,7 m</a:t>
            </a:r>
            <a:r>
              <a:rPr lang="pl-PL" sz="900" b="1" baseline="30000" dirty="0">
                <a:solidFill>
                  <a:srgbClr val="E2AC00"/>
                </a:solidFill>
                <a:latin typeface="Lato" panose="020F0502020204030203" pitchFamily="34" charset="-18"/>
              </a:rPr>
              <a:t>2</a:t>
            </a:r>
          </a:p>
          <a:p>
            <a:pPr algn="ctr"/>
            <a:r>
              <a:rPr lang="pl-PL" sz="900" b="1" dirty="0">
                <a:solidFill>
                  <a:schemeClr val="accent6">
                    <a:lumMod val="75000"/>
                  </a:schemeClr>
                </a:solidFill>
                <a:latin typeface="Lato" panose="020F0502020204030203" pitchFamily="34" charset="-18"/>
              </a:rPr>
              <a:t>2017 r. – 27,8 m</a:t>
            </a:r>
            <a:r>
              <a:rPr lang="pl-PL" sz="900" b="1" baseline="30000" dirty="0">
                <a:solidFill>
                  <a:schemeClr val="accent6">
                    <a:lumMod val="75000"/>
                  </a:schemeClr>
                </a:solidFill>
                <a:latin typeface="Lato" panose="020F0502020204030203" pitchFamily="34" charset="-18"/>
              </a:rPr>
              <a:t>2</a:t>
            </a:r>
          </a:p>
          <a:p>
            <a:pPr algn="ctr"/>
            <a:r>
              <a:rPr lang="pl-PL" sz="900" b="1" dirty="0">
                <a:solidFill>
                  <a:srgbClr val="7A5B2E"/>
                </a:solidFill>
                <a:latin typeface="Lato" panose="020F0502020204030203" pitchFamily="34" charset="-18"/>
              </a:rPr>
              <a:t>2020 r. - 30,5 m</a:t>
            </a:r>
            <a:r>
              <a:rPr lang="pl-PL" sz="900" b="1" baseline="30000" dirty="0">
                <a:solidFill>
                  <a:srgbClr val="7A5B2E"/>
                </a:solidFill>
                <a:latin typeface="Lato" panose="020F0502020204030203" pitchFamily="34" charset="-18"/>
              </a:rPr>
              <a:t>2</a:t>
            </a:r>
          </a:p>
          <a:p>
            <a:pPr algn="ctr"/>
            <a:endParaRPr lang="pl-PL" sz="900" b="1" dirty="0">
              <a:solidFill>
                <a:srgbClr val="7A5B2E"/>
              </a:solidFill>
              <a:latin typeface="Lato" panose="020F0502020204030203" pitchFamily="34" charset="-18"/>
            </a:endParaRPr>
          </a:p>
          <a:p>
            <a:pPr algn="ctr"/>
            <a:r>
              <a:rPr lang="pl-PL" sz="900" b="1" dirty="0">
                <a:solidFill>
                  <a:srgbClr val="002060"/>
                </a:solidFill>
                <a:latin typeface="Lato" panose="020F0502020204030203" pitchFamily="34" charset="-18"/>
              </a:rPr>
              <a:t>2050 r. - 40m</a:t>
            </a:r>
            <a:r>
              <a:rPr lang="pl-PL" sz="900" b="1" baseline="30000" dirty="0">
                <a:solidFill>
                  <a:srgbClr val="002060"/>
                </a:solidFill>
                <a:latin typeface="Lato" panose="020F0502020204030203" pitchFamily="34" charset="-18"/>
              </a:rPr>
              <a:t>2</a:t>
            </a:r>
          </a:p>
          <a:p>
            <a:pPr algn="ctr"/>
            <a:endParaRPr lang="pl-PL" sz="900" b="1" baseline="30000" dirty="0">
              <a:solidFill>
                <a:srgbClr val="7A5B2E"/>
              </a:solidFill>
              <a:latin typeface="Lato" panose="020F0502020204030203" pitchFamily="34" charset="-18"/>
            </a:endParaRPr>
          </a:p>
        </p:txBody>
      </p:sp>
      <p:graphicFrame>
        <p:nvGraphicFramePr>
          <p:cNvPr id="32" name="Diagram 31">
            <a:extLst>
              <a:ext uri="{FF2B5EF4-FFF2-40B4-BE49-F238E27FC236}">
                <a16:creationId xmlns:a16="http://schemas.microsoft.com/office/drawing/2014/main" id="{69C31A7C-695A-4EF1-B6BE-C0736D730D88}"/>
              </a:ext>
            </a:extLst>
          </p:cNvPr>
          <p:cNvGraphicFramePr/>
          <p:nvPr>
            <p:extLst>
              <p:ext uri="{D42A27DB-BD31-4B8C-83A1-F6EECF244321}">
                <p14:modId xmlns:p14="http://schemas.microsoft.com/office/powerpoint/2010/main" val="3543545079"/>
              </p:ext>
            </p:extLst>
          </p:nvPr>
        </p:nvGraphicFramePr>
        <p:xfrm>
          <a:off x="4452704" y="3344439"/>
          <a:ext cx="4775159" cy="145609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37" name="Diagram 36">
            <a:extLst>
              <a:ext uri="{FF2B5EF4-FFF2-40B4-BE49-F238E27FC236}">
                <a16:creationId xmlns:a16="http://schemas.microsoft.com/office/drawing/2014/main" id="{7442582F-F9F7-4BE5-95A0-C72773F969B8}"/>
              </a:ext>
            </a:extLst>
          </p:cNvPr>
          <p:cNvGraphicFramePr/>
          <p:nvPr>
            <p:extLst>
              <p:ext uri="{D42A27DB-BD31-4B8C-83A1-F6EECF244321}">
                <p14:modId xmlns:p14="http://schemas.microsoft.com/office/powerpoint/2010/main" val="1939484555"/>
              </p:ext>
            </p:extLst>
          </p:nvPr>
        </p:nvGraphicFramePr>
        <p:xfrm>
          <a:off x="4503322" y="2429345"/>
          <a:ext cx="4775159" cy="145609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38" name="Diagram 37">
            <a:extLst>
              <a:ext uri="{FF2B5EF4-FFF2-40B4-BE49-F238E27FC236}">
                <a16:creationId xmlns:a16="http://schemas.microsoft.com/office/drawing/2014/main" id="{8E9E9401-CB3F-4E64-A7FC-2B18AC013647}"/>
              </a:ext>
            </a:extLst>
          </p:cNvPr>
          <p:cNvGraphicFramePr/>
          <p:nvPr>
            <p:extLst>
              <p:ext uri="{D42A27DB-BD31-4B8C-83A1-F6EECF244321}">
                <p14:modId xmlns:p14="http://schemas.microsoft.com/office/powerpoint/2010/main" val="1012814220"/>
              </p:ext>
            </p:extLst>
          </p:nvPr>
        </p:nvGraphicFramePr>
        <p:xfrm>
          <a:off x="4522660" y="1512434"/>
          <a:ext cx="4775159" cy="1456097"/>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39" name="Diagram 38">
            <a:extLst>
              <a:ext uri="{FF2B5EF4-FFF2-40B4-BE49-F238E27FC236}">
                <a16:creationId xmlns:a16="http://schemas.microsoft.com/office/drawing/2014/main" id="{AD529F2F-D5F5-4E9F-958B-5B26D28DBC46}"/>
              </a:ext>
            </a:extLst>
          </p:cNvPr>
          <p:cNvGraphicFramePr/>
          <p:nvPr>
            <p:extLst>
              <p:ext uri="{D42A27DB-BD31-4B8C-83A1-F6EECF244321}">
                <p14:modId xmlns:p14="http://schemas.microsoft.com/office/powerpoint/2010/main" val="11981277"/>
              </p:ext>
            </p:extLst>
          </p:nvPr>
        </p:nvGraphicFramePr>
        <p:xfrm>
          <a:off x="4474587" y="693083"/>
          <a:ext cx="4775159" cy="1456097"/>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27" name="Diagram 26">
            <a:extLst>
              <a:ext uri="{FF2B5EF4-FFF2-40B4-BE49-F238E27FC236}">
                <a16:creationId xmlns:a16="http://schemas.microsoft.com/office/drawing/2014/main" id="{06C59DF3-0295-4ECF-88FA-3A74B9F03FB3}"/>
              </a:ext>
            </a:extLst>
          </p:cNvPr>
          <p:cNvGraphicFramePr/>
          <p:nvPr>
            <p:extLst>
              <p:ext uri="{D42A27DB-BD31-4B8C-83A1-F6EECF244321}">
                <p14:modId xmlns:p14="http://schemas.microsoft.com/office/powerpoint/2010/main" val="314335100"/>
              </p:ext>
            </p:extLst>
          </p:nvPr>
        </p:nvGraphicFramePr>
        <p:xfrm>
          <a:off x="4490804" y="4135014"/>
          <a:ext cx="4775159" cy="1456097"/>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Tree>
    <p:extLst>
      <p:ext uri="{BB962C8B-B14F-4D97-AF65-F5344CB8AC3E}">
        <p14:creationId xmlns:p14="http://schemas.microsoft.com/office/powerpoint/2010/main" val="77148895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F51FBEB8-6B39-47A2-813E-EFC62F5372E9}"/>
              </a:ext>
            </a:extLst>
          </p:cNvPr>
          <p:cNvGrpSpPr/>
          <p:nvPr/>
        </p:nvGrpSpPr>
        <p:grpSpPr>
          <a:xfrm>
            <a:off x="91442" y="99060"/>
            <a:ext cx="8953499" cy="6667500"/>
            <a:chOff x="91442" y="99060"/>
            <a:chExt cx="8953499" cy="6667500"/>
          </a:xfrm>
        </p:grpSpPr>
        <p:grpSp>
          <p:nvGrpSpPr>
            <p:cNvPr id="6" name="Grupa 7">
              <a:extLst>
                <a:ext uri="{FF2B5EF4-FFF2-40B4-BE49-F238E27FC236}">
                  <a16:creationId xmlns:a16="http://schemas.microsoft.com/office/drawing/2014/main" id="{456B03C4-3601-4124-9F5B-3F44513EC974}"/>
                </a:ext>
              </a:extLst>
            </p:cNvPr>
            <p:cNvGrpSpPr>
              <a:grpSpLocks/>
            </p:cNvGrpSpPr>
            <p:nvPr/>
          </p:nvGrpSpPr>
          <p:grpSpPr bwMode="auto">
            <a:xfrm>
              <a:off x="91442" y="99060"/>
              <a:ext cx="8953499" cy="6667500"/>
              <a:chOff x="322907" y="324915"/>
              <a:chExt cx="11560408" cy="6206560"/>
            </a:xfrm>
          </p:grpSpPr>
          <p:sp>
            <p:nvSpPr>
              <p:cNvPr id="7" name="Prostokąt 6">
                <a:extLst>
                  <a:ext uri="{FF2B5EF4-FFF2-40B4-BE49-F238E27FC236}">
                    <a16:creationId xmlns:a16="http://schemas.microsoft.com/office/drawing/2014/main" id="{D34FD957-300B-4CD6-BA77-6915A77D5F52}"/>
                  </a:ext>
                </a:extLst>
              </p:cNvPr>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latin typeface="Lato" panose="020F0502020204030203" pitchFamily="34" charset="-18"/>
                </a:endParaRPr>
              </a:p>
            </p:txBody>
          </p:sp>
          <p:sp>
            <p:nvSpPr>
              <p:cNvPr id="8" name="Prostokąt 7">
                <a:extLst>
                  <a:ext uri="{FF2B5EF4-FFF2-40B4-BE49-F238E27FC236}">
                    <a16:creationId xmlns:a16="http://schemas.microsoft.com/office/drawing/2014/main" id="{29E974AE-C68C-4B67-BB88-0260D9595460}"/>
                  </a:ext>
                </a:extLst>
              </p:cNvPr>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latin typeface="Lato" panose="020F0502020204030203" pitchFamily="34" charset="-18"/>
                </a:endParaRPr>
              </a:p>
            </p:txBody>
          </p:sp>
          <p:sp>
            <p:nvSpPr>
              <p:cNvPr id="9" name="Prostokąt 8">
                <a:extLst>
                  <a:ext uri="{FF2B5EF4-FFF2-40B4-BE49-F238E27FC236}">
                    <a16:creationId xmlns:a16="http://schemas.microsoft.com/office/drawing/2014/main" id="{E5D7AD4C-0288-4904-8ED7-6981C0C3B740}"/>
                  </a:ext>
                </a:extLst>
              </p:cNvPr>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latin typeface="Lato" panose="020F0502020204030203" pitchFamily="34" charset="-18"/>
                </a:endParaRPr>
              </a:p>
            </p:txBody>
          </p:sp>
          <p:sp>
            <p:nvSpPr>
              <p:cNvPr id="10" name="Prostokąt 9">
                <a:extLst>
                  <a:ext uri="{FF2B5EF4-FFF2-40B4-BE49-F238E27FC236}">
                    <a16:creationId xmlns:a16="http://schemas.microsoft.com/office/drawing/2014/main" id="{8431CDA4-DA8F-42EF-A889-EA8D475DD9EA}"/>
                  </a:ext>
                </a:extLst>
              </p:cNvPr>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latin typeface="Lato" panose="020F0502020204030203" pitchFamily="34" charset="-18"/>
                </a:endParaRPr>
              </a:p>
            </p:txBody>
          </p:sp>
        </p:grpSp>
        <p:pic>
          <p:nvPicPr>
            <p:cNvPr id="11" name="Obraz 10">
              <a:extLst>
                <a:ext uri="{FF2B5EF4-FFF2-40B4-BE49-F238E27FC236}">
                  <a16:creationId xmlns:a16="http://schemas.microsoft.com/office/drawing/2014/main" id="{B39BAAD6-865A-490D-B7BF-8F654B1F08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011" y="126343"/>
              <a:ext cx="1513633" cy="485002"/>
            </a:xfrm>
            <a:prstGeom prst="rect">
              <a:avLst/>
            </a:prstGeom>
          </p:spPr>
        </p:pic>
      </p:grpSp>
      <p:sp>
        <p:nvSpPr>
          <p:cNvPr id="17" name="pole tekstowe 16">
            <a:extLst>
              <a:ext uri="{FF2B5EF4-FFF2-40B4-BE49-F238E27FC236}">
                <a16:creationId xmlns:a16="http://schemas.microsoft.com/office/drawing/2014/main" id="{9BC45CBC-ED40-4F27-B450-F39E888EA465}"/>
              </a:ext>
            </a:extLst>
          </p:cNvPr>
          <p:cNvSpPr txBox="1"/>
          <p:nvPr/>
        </p:nvSpPr>
        <p:spPr>
          <a:xfrm>
            <a:off x="1645644" y="180910"/>
            <a:ext cx="7498356" cy="400110"/>
          </a:xfrm>
          <a:prstGeom prst="rect">
            <a:avLst/>
          </a:prstGeom>
          <a:noFill/>
        </p:spPr>
        <p:txBody>
          <a:bodyPr wrap="square" rtlCol="0">
            <a:spAutoFit/>
          </a:bodyPr>
          <a:lstStyle/>
          <a:p>
            <a:r>
              <a:rPr lang="pl-PL" sz="2000" b="1" dirty="0">
                <a:solidFill>
                  <a:srgbClr val="0063AF"/>
                </a:solidFill>
                <a:latin typeface="Lato" panose="020F0502020204030203" pitchFamily="34" charset="-18"/>
              </a:rPr>
              <a:t>KRAKÓW </a:t>
            </a:r>
            <a:r>
              <a:rPr lang="pl-PL" sz="1600" b="1" dirty="0">
                <a:solidFill>
                  <a:srgbClr val="0063AF"/>
                </a:solidFill>
                <a:latin typeface="Lato" panose="020F0502020204030203" pitchFamily="34" charset="-18"/>
              </a:rPr>
              <a:t>MIASTEM ZRÓWNOWAŻONEJ MOBILNOŚCI</a:t>
            </a:r>
            <a:endParaRPr lang="pl-PL" sz="2000" b="1" dirty="0">
              <a:solidFill>
                <a:srgbClr val="0063AF"/>
              </a:solidFill>
              <a:latin typeface="Lato" panose="020F0502020204030203" pitchFamily="34" charset="-18"/>
            </a:endParaRPr>
          </a:p>
        </p:txBody>
      </p:sp>
      <p:sp>
        <p:nvSpPr>
          <p:cNvPr id="16" name="pole tekstowe 15">
            <a:extLst>
              <a:ext uri="{FF2B5EF4-FFF2-40B4-BE49-F238E27FC236}">
                <a16:creationId xmlns:a16="http://schemas.microsoft.com/office/drawing/2014/main" id="{8702515A-F7D5-4EFF-8FA9-FCD366366ADD}"/>
              </a:ext>
            </a:extLst>
          </p:cNvPr>
          <p:cNvSpPr txBox="1"/>
          <p:nvPr/>
        </p:nvSpPr>
        <p:spPr>
          <a:xfrm>
            <a:off x="74138" y="3438788"/>
            <a:ext cx="1568058" cy="246221"/>
          </a:xfrm>
          <a:prstGeom prst="rect">
            <a:avLst/>
          </a:prstGeom>
          <a:noFill/>
        </p:spPr>
        <p:txBody>
          <a:bodyPr wrap="none" rtlCol="0">
            <a:spAutoFit/>
          </a:bodyPr>
          <a:lstStyle/>
          <a:p>
            <a:pPr algn="ctr"/>
            <a:r>
              <a:rPr lang="pl-PL" sz="1000" dirty="0"/>
              <a:t>Woonerf na ul. Krupniczej:</a:t>
            </a:r>
          </a:p>
        </p:txBody>
      </p:sp>
      <p:pic>
        <p:nvPicPr>
          <p:cNvPr id="19" name="Obraz 18">
            <a:extLst>
              <a:ext uri="{FF2B5EF4-FFF2-40B4-BE49-F238E27FC236}">
                <a16:creationId xmlns:a16="http://schemas.microsoft.com/office/drawing/2014/main" id="{85672A51-DF65-46D4-9A8E-99B4087A5FCD}"/>
              </a:ext>
            </a:extLst>
          </p:cNvPr>
          <p:cNvPicPr>
            <a:picLocks noChangeAspect="1"/>
          </p:cNvPicPr>
          <p:nvPr/>
        </p:nvPicPr>
        <p:blipFill>
          <a:blip r:embed="rId4"/>
          <a:stretch>
            <a:fillRect/>
          </a:stretch>
        </p:blipFill>
        <p:spPr>
          <a:xfrm>
            <a:off x="143421" y="5348710"/>
            <a:ext cx="1429492" cy="1262763"/>
          </a:xfrm>
          <a:prstGeom prst="rect">
            <a:avLst/>
          </a:prstGeom>
        </p:spPr>
      </p:pic>
      <p:pic>
        <p:nvPicPr>
          <p:cNvPr id="20" name="Obraz 19">
            <a:extLst>
              <a:ext uri="{FF2B5EF4-FFF2-40B4-BE49-F238E27FC236}">
                <a16:creationId xmlns:a16="http://schemas.microsoft.com/office/drawing/2014/main" id="{47219993-CBBC-469B-A1D2-AE123D03CAE1}"/>
              </a:ext>
            </a:extLst>
          </p:cNvPr>
          <p:cNvPicPr>
            <a:picLocks noChangeAspect="1"/>
          </p:cNvPicPr>
          <p:nvPr/>
        </p:nvPicPr>
        <p:blipFill>
          <a:blip r:embed="rId5"/>
          <a:stretch>
            <a:fillRect/>
          </a:stretch>
        </p:blipFill>
        <p:spPr>
          <a:xfrm>
            <a:off x="1579282" y="5345532"/>
            <a:ext cx="1672695" cy="1278397"/>
          </a:xfrm>
          <a:prstGeom prst="rect">
            <a:avLst/>
          </a:prstGeom>
        </p:spPr>
      </p:pic>
      <p:sp>
        <p:nvSpPr>
          <p:cNvPr id="29" name="pole tekstowe 28">
            <a:extLst>
              <a:ext uri="{FF2B5EF4-FFF2-40B4-BE49-F238E27FC236}">
                <a16:creationId xmlns:a16="http://schemas.microsoft.com/office/drawing/2014/main" id="{725DF1C1-7A04-4EC4-9CD0-F45F07514EC8}"/>
              </a:ext>
            </a:extLst>
          </p:cNvPr>
          <p:cNvSpPr txBox="1"/>
          <p:nvPr/>
        </p:nvSpPr>
        <p:spPr>
          <a:xfrm>
            <a:off x="631627" y="4954139"/>
            <a:ext cx="1981632" cy="400110"/>
          </a:xfrm>
          <a:prstGeom prst="rect">
            <a:avLst/>
          </a:prstGeom>
          <a:noFill/>
        </p:spPr>
        <p:txBody>
          <a:bodyPr wrap="none" rtlCol="0">
            <a:spAutoFit/>
          </a:bodyPr>
          <a:lstStyle/>
          <a:p>
            <a:pPr algn="ctr"/>
            <a:r>
              <a:rPr lang="pl-PL" sz="1000" dirty="0"/>
              <a:t>Racjonalne wykorzystanie węzłów </a:t>
            </a:r>
          </a:p>
          <a:p>
            <a:pPr algn="ctr"/>
            <a:r>
              <a:rPr lang="pl-PL" sz="1000" dirty="0"/>
              <a:t>komunikacyjnych:</a:t>
            </a:r>
          </a:p>
        </p:txBody>
      </p:sp>
      <p:graphicFrame>
        <p:nvGraphicFramePr>
          <p:cNvPr id="30" name="Diagram 29">
            <a:extLst>
              <a:ext uri="{FF2B5EF4-FFF2-40B4-BE49-F238E27FC236}">
                <a16:creationId xmlns:a16="http://schemas.microsoft.com/office/drawing/2014/main" id="{3294A1AA-C991-4D41-99C8-FA08793AA687}"/>
              </a:ext>
            </a:extLst>
          </p:cNvPr>
          <p:cNvGraphicFramePr/>
          <p:nvPr>
            <p:extLst/>
          </p:nvPr>
        </p:nvGraphicFramePr>
        <p:xfrm>
          <a:off x="3282387" y="3732286"/>
          <a:ext cx="5732145" cy="3632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31" name="Diagram 30">
            <a:extLst>
              <a:ext uri="{FF2B5EF4-FFF2-40B4-BE49-F238E27FC236}">
                <a16:creationId xmlns:a16="http://schemas.microsoft.com/office/drawing/2014/main" id="{72CF0564-E8FD-4288-9CC8-430E26CB5EB5}"/>
              </a:ext>
            </a:extLst>
          </p:cNvPr>
          <p:cNvGraphicFramePr/>
          <p:nvPr>
            <p:extLst/>
          </p:nvPr>
        </p:nvGraphicFramePr>
        <p:xfrm>
          <a:off x="3282388" y="4358393"/>
          <a:ext cx="5732145" cy="31051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32" name="Diagram 31">
            <a:extLst>
              <a:ext uri="{FF2B5EF4-FFF2-40B4-BE49-F238E27FC236}">
                <a16:creationId xmlns:a16="http://schemas.microsoft.com/office/drawing/2014/main" id="{5EC28EA8-CA9F-4899-8CA4-3FC3406FB7F6}"/>
              </a:ext>
            </a:extLst>
          </p:cNvPr>
          <p:cNvGraphicFramePr/>
          <p:nvPr>
            <p:extLst/>
          </p:nvPr>
        </p:nvGraphicFramePr>
        <p:xfrm>
          <a:off x="3282388" y="4930317"/>
          <a:ext cx="5732145" cy="310515"/>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33" name="Diagram 32">
            <a:extLst>
              <a:ext uri="{FF2B5EF4-FFF2-40B4-BE49-F238E27FC236}">
                <a16:creationId xmlns:a16="http://schemas.microsoft.com/office/drawing/2014/main" id="{FBA9B90A-5D1F-4062-98E5-90D03B6064C8}"/>
              </a:ext>
            </a:extLst>
          </p:cNvPr>
          <p:cNvGraphicFramePr/>
          <p:nvPr>
            <p:extLst/>
          </p:nvPr>
        </p:nvGraphicFramePr>
        <p:xfrm>
          <a:off x="3282387" y="5502241"/>
          <a:ext cx="5732145" cy="310515"/>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graphicFrame>
        <p:nvGraphicFramePr>
          <p:cNvPr id="35" name="Diagram 34">
            <a:extLst>
              <a:ext uri="{FF2B5EF4-FFF2-40B4-BE49-F238E27FC236}">
                <a16:creationId xmlns:a16="http://schemas.microsoft.com/office/drawing/2014/main" id="{0CD4215F-AEFC-4098-AC86-45E6E15D9B68}"/>
              </a:ext>
            </a:extLst>
          </p:cNvPr>
          <p:cNvGraphicFramePr/>
          <p:nvPr>
            <p:extLst/>
          </p:nvPr>
        </p:nvGraphicFramePr>
        <p:xfrm>
          <a:off x="3282386" y="6055360"/>
          <a:ext cx="5732145" cy="310515"/>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pic>
        <p:nvPicPr>
          <p:cNvPr id="14" name="Obraz 13">
            <a:extLst>
              <a:ext uri="{FF2B5EF4-FFF2-40B4-BE49-F238E27FC236}">
                <a16:creationId xmlns:a16="http://schemas.microsoft.com/office/drawing/2014/main" id="{2C5407BE-5355-444F-8374-78DEB3AC6208}"/>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12529" b="9111"/>
          <a:stretch/>
        </p:blipFill>
        <p:spPr>
          <a:xfrm>
            <a:off x="4344201" y="766838"/>
            <a:ext cx="4466753" cy="2475129"/>
          </a:xfrm>
          <a:prstGeom prst="rect">
            <a:avLst/>
          </a:prstGeom>
        </p:spPr>
      </p:pic>
      <p:sp>
        <p:nvSpPr>
          <p:cNvPr id="27" name="pole tekstowe 26">
            <a:extLst>
              <a:ext uri="{FF2B5EF4-FFF2-40B4-BE49-F238E27FC236}">
                <a16:creationId xmlns:a16="http://schemas.microsoft.com/office/drawing/2014/main" id="{90F1ED78-3CAA-47FF-B26C-B43F57423083}"/>
              </a:ext>
            </a:extLst>
          </p:cNvPr>
          <p:cNvSpPr txBox="1"/>
          <p:nvPr/>
        </p:nvSpPr>
        <p:spPr>
          <a:xfrm>
            <a:off x="4440504" y="549568"/>
            <a:ext cx="3102644" cy="276999"/>
          </a:xfrm>
          <a:prstGeom prst="rect">
            <a:avLst/>
          </a:prstGeom>
          <a:solidFill>
            <a:schemeClr val="bg1"/>
          </a:solidFill>
        </p:spPr>
        <p:txBody>
          <a:bodyPr wrap="none" rtlCol="0">
            <a:spAutoFit/>
          </a:bodyPr>
          <a:lstStyle/>
          <a:p>
            <a:r>
              <a:rPr lang="pl-PL" sz="1200" b="1" dirty="0">
                <a:latin typeface="Lato" panose="020F0502020204030203" pitchFamily="34" charset="-18"/>
              </a:rPr>
              <a:t>System transportu szynowego w Krakowie</a:t>
            </a:r>
          </a:p>
        </p:txBody>
      </p:sp>
      <p:sp>
        <p:nvSpPr>
          <p:cNvPr id="37" name="pole tekstowe 36">
            <a:extLst>
              <a:ext uri="{FF2B5EF4-FFF2-40B4-BE49-F238E27FC236}">
                <a16:creationId xmlns:a16="http://schemas.microsoft.com/office/drawing/2014/main" id="{3A126A51-6D60-45DD-8DE0-5F47DDB183B1}"/>
              </a:ext>
            </a:extLst>
          </p:cNvPr>
          <p:cNvSpPr txBox="1"/>
          <p:nvPr/>
        </p:nvSpPr>
        <p:spPr>
          <a:xfrm>
            <a:off x="164966" y="631013"/>
            <a:ext cx="2302746" cy="276999"/>
          </a:xfrm>
          <a:prstGeom prst="rect">
            <a:avLst/>
          </a:prstGeom>
          <a:solidFill>
            <a:schemeClr val="bg1"/>
          </a:solidFill>
        </p:spPr>
        <p:txBody>
          <a:bodyPr wrap="none" rtlCol="0">
            <a:spAutoFit/>
          </a:bodyPr>
          <a:lstStyle/>
          <a:p>
            <a:r>
              <a:rPr lang="pl-PL" sz="1200" b="1" dirty="0">
                <a:latin typeface="Lato" panose="020F0502020204030203" pitchFamily="34" charset="-18"/>
              </a:rPr>
              <a:t>System transportu w Krakowie</a:t>
            </a:r>
          </a:p>
        </p:txBody>
      </p:sp>
      <p:pic>
        <p:nvPicPr>
          <p:cNvPr id="5" name="Obraz 4">
            <a:extLst>
              <a:ext uri="{FF2B5EF4-FFF2-40B4-BE49-F238E27FC236}">
                <a16:creationId xmlns:a16="http://schemas.microsoft.com/office/drawing/2014/main" id="{44FD8955-F750-4964-8351-1BB3D39A378B}"/>
              </a:ext>
            </a:extLst>
          </p:cNvPr>
          <p:cNvPicPr>
            <a:picLocks noChangeAspect="1"/>
          </p:cNvPicPr>
          <p:nvPr/>
        </p:nvPicPr>
        <p:blipFill rotWithShape="1">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rcRect l="1083" t="13563" r="3594" b="8862"/>
          <a:stretch/>
        </p:blipFill>
        <p:spPr>
          <a:xfrm>
            <a:off x="112340" y="824917"/>
            <a:ext cx="4243929" cy="2442343"/>
          </a:xfrm>
          <a:prstGeom prst="rect">
            <a:avLst/>
          </a:prstGeom>
        </p:spPr>
      </p:pic>
      <p:pic>
        <p:nvPicPr>
          <p:cNvPr id="1030" name="Picture 6" descr="Zdjęcie">
            <a:extLst>
              <a:ext uri="{FF2B5EF4-FFF2-40B4-BE49-F238E27FC236}">
                <a16:creationId xmlns:a16="http://schemas.microsoft.com/office/drawing/2014/main" id="{4C48D28B-6E5F-4522-B84B-65F3C1E91848}"/>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12657" r="16315"/>
          <a:stretch/>
        </p:blipFill>
        <p:spPr bwMode="auto">
          <a:xfrm>
            <a:off x="129467" y="3681874"/>
            <a:ext cx="1443446" cy="11431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iniaturka Kładka Ludwinów-Kazimierz">
            <a:extLst>
              <a:ext uri="{FF2B5EF4-FFF2-40B4-BE49-F238E27FC236}">
                <a16:creationId xmlns:a16="http://schemas.microsoft.com/office/drawing/2014/main" id="{16E8DA2F-DCE5-4E84-BC5E-0FED019A7A5B}"/>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511975" y="3681874"/>
            <a:ext cx="1740001" cy="1156840"/>
          </a:xfrm>
          <a:prstGeom prst="rect">
            <a:avLst/>
          </a:prstGeom>
          <a:noFill/>
          <a:extLst>
            <a:ext uri="{909E8E84-426E-40DD-AFC4-6F175D3DCCD1}">
              <a14:hiddenFill xmlns:a14="http://schemas.microsoft.com/office/drawing/2010/main">
                <a:solidFill>
                  <a:srgbClr val="FFFFFF"/>
                </a:solidFill>
              </a14:hiddenFill>
            </a:ext>
          </a:extLst>
        </p:spPr>
      </p:pic>
      <p:sp>
        <p:nvSpPr>
          <p:cNvPr id="34" name="pole tekstowe 33">
            <a:extLst>
              <a:ext uri="{FF2B5EF4-FFF2-40B4-BE49-F238E27FC236}">
                <a16:creationId xmlns:a16="http://schemas.microsoft.com/office/drawing/2014/main" id="{1F036FD6-37FC-40C4-A2BB-3D7C273EA320}"/>
              </a:ext>
            </a:extLst>
          </p:cNvPr>
          <p:cNvSpPr txBox="1"/>
          <p:nvPr/>
        </p:nvSpPr>
        <p:spPr>
          <a:xfrm>
            <a:off x="1611035" y="3435653"/>
            <a:ext cx="1667444" cy="246221"/>
          </a:xfrm>
          <a:prstGeom prst="rect">
            <a:avLst/>
          </a:prstGeom>
          <a:noFill/>
        </p:spPr>
        <p:txBody>
          <a:bodyPr wrap="none" rtlCol="0">
            <a:spAutoFit/>
          </a:bodyPr>
          <a:lstStyle/>
          <a:p>
            <a:pPr algn="ctr"/>
            <a:r>
              <a:rPr lang="pl-PL" sz="1000" dirty="0"/>
              <a:t>Kładka Ludwinów-Kazimierz:</a:t>
            </a:r>
          </a:p>
        </p:txBody>
      </p:sp>
    </p:spTree>
    <p:extLst>
      <p:ext uri="{BB962C8B-B14F-4D97-AF65-F5344CB8AC3E}">
        <p14:creationId xmlns:p14="http://schemas.microsoft.com/office/powerpoint/2010/main" val="140836055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17">
            <a:extLst>
              <a:ext uri="{FF2B5EF4-FFF2-40B4-BE49-F238E27FC236}">
                <a16:creationId xmlns:a16="http://schemas.microsoft.com/office/drawing/2014/main" id="{319E083C-3842-416C-A079-AD50F10237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736"/>
          <a:stretch/>
        </p:blipFill>
        <p:spPr>
          <a:xfrm>
            <a:off x="4618841" y="4156240"/>
            <a:ext cx="3908536" cy="2648550"/>
          </a:xfrm>
          <a:prstGeom prst="rect">
            <a:avLst/>
          </a:prstGeom>
        </p:spPr>
      </p:pic>
      <p:grpSp>
        <p:nvGrpSpPr>
          <p:cNvPr id="4" name="Grupa 3">
            <a:extLst>
              <a:ext uri="{FF2B5EF4-FFF2-40B4-BE49-F238E27FC236}">
                <a16:creationId xmlns:a16="http://schemas.microsoft.com/office/drawing/2014/main" id="{F51FBEB8-6B39-47A2-813E-EFC62F5372E9}"/>
              </a:ext>
            </a:extLst>
          </p:cNvPr>
          <p:cNvGrpSpPr/>
          <p:nvPr/>
        </p:nvGrpSpPr>
        <p:grpSpPr>
          <a:xfrm>
            <a:off x="91442" y="99060"/>
            <a:ext cx="8953499" cy="6667500"/>
            <a:chOff x="91442" y="99060"/>
            <a:chExt cx="8953499" cy="6667500"/>
          </a:xfrm>
        </p:grpSpPr>
        <p:grpSp>
          <p:nvGrpSpPr>
            <p:cNvPr id="6" name="Grupa 7">
              <a:extLst>
                <a:ext uri="{FF2B5EF4-FFF2-40B4-BE49-F238E27FC236}">
                  <a16:creationId xmlns:a16="http://schemas.microsoft.com/office/drawing/2014/main" id="{456B03C4-3601-4124-9F5B-3F44513EC974}"/>
                </a:ext>
              </a:extLst>
            </p:cNvPr>
            <p:cNvGrpSpPr>
              <a:grpSpLocks/>
            </p:cNvGrpSpPr>
            <p:nvPr/>
          </p:nvGrpSpPr>
          <p:grpSpPr bwMode="auto">
            <a:xfrm>
              <a:off x="91442" y="99060"/>
              <a:ext cx="8953499" cy="6667500"/>
              <a:chOff x="322907" y="324915"/>
              <a:chExt cx="11560408" cy="6206560"/>
            </a:xfrm>
          </p:grpSpPr>
          <p:sp>
            <p:nvSpPr>
              <p:cNvPr id="7" name="Prostokąt 6">
                <a:extLst>
                  <a:ext uri="{FF2B5EF4-FFF2-40B4-BE49-F238E27FC236}">
                    <a16:creationId xmlns:a16="http://schemas.microsoft.com/office/drawing/2014/main" id="{D34FD957-300B-4CD6-BA77-6915A77D5F52}"/>
                  </a:ext>
                </a:extLst>
              </p:cNvPr>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sp>
            <p:nvSpPr>
              <p:cNvPr id="8" name="Prostokąt 7">
                <a:extLst>
                  <a:ext uri="{FF2B5EF4-FFF2-40B4-BE49-F238E27FC236}">
                    <a16:creationId xmlns:a16="http://schemas.microsoft.com/office/drawing/2014/main" id="{29E974AE-C68C-4B67-BB88-0260D9595460}"/>
                  </a:ext>
                </a:extLst>
              </p:cNvPr>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sp>
            <p:nvSpPr>
              <p:cNvPr id="9" name="Prostokąt 8">
                <a:extLst>
                  <a:ext uri="{FF2B5EF4-FFF2-40B4-BE49-F238E27FC236}">
                    <a16:creationId xmlns:a16="http://schemas.microsoft.com/office/drawing/2014/main" id="{E5D7AD4C-0288-4904-8ED7-6981C0C3B740}"/>
                  </a:ext>
                </a:extLst>
              </p:cNvPr>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sp>
            <p:nvSpPr>
              <p:cNvPr id="10" name="Prostokąt 9">
                <a:extLst>
                  <a:ext uri="{FF2B5EF4-FFF2-40B4-BE49-F238E27FC236}">
                    <a16:creationId xmlns:a16="http://schemas.microsoft.com/office/drawing/2014/main" id="{8431CDA4-DA8F-42EF-A889-EA8D475DD9EA}"/>
                  </a:ext>
                </a:extLst>
              </p:cNvPr>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a typeface="+mn-ea"/>
                  <a:cs typeface="+mn-cs"/>
                </a:endParaRPr>
              </a:p>
            </p:txBody>
          </p:sp>
        </p:grpSp>
        <p:pic>
          <p:nvPicPr>
            <p:cNvPr id="11" name="Obraz 10">
              <a:extLst>
                <a:ext uri="{FF2B5EF4-FFF2-40B4-BE49-F238E27FC236}">
                  <a16:creationId xmlns:a16="http://schemas.microsoft.com/office/drawing/2014/main" id="{B39BAAD6-865A-490D-B7BF-8F654B1F082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2011" y="126343"/>
              <a:ext cx="1513633" cy="485002"/>
            </a:xfrm>
            <a:prstGeom prst="rect">
              <a:avLst/>
            </a:prstGeom>
          </p:spPr>
        </p:pic>
      </p:grpSp>
      <p:sp>
        <p:nvSpPr>
          <p:cNvPr id="12" name="pole tekstowe 11">
            <a:extLst>
              <a:ext uri="{FF2B5EF4-FFF2-40B4-BE49-F238E27FC236}">
                <a16:creationId xmlns:a16="http://schemas.microsoft.com/office/drawing/2014/main" id="{6DFE2D0D-3706-4AFF-879A-5B5531465501}"/>
              </a:ext>
            </a:extLst>
          </p:cNvPr>
          <p:cNvSpPr txBox="1"/>
          <p:nvPr/>
        </p:nvSpPr>
        <p:spPr>
          <a:xfrm>
            <a:off x="1645644" y="180910"/>
            <a:ext cx="7498356" cy="400110"/>
          </a:xfrm>
          <a:prstGeom prst="rect">
            <a:avLst/>
          </a:prstGeom>
          <a:noFill/>
        </p:spPr>
        <p:txBody>
          <a:bodyPr wrap="square" rtlCol="0">
            <a:spAutoFit/>
          </a:bodyPr>
          <a:lstStyle/>
          <a:p>
            <a:r>
              <a:rPr lang="pl-PL" sz="2000" b="1" dirty="0">
                <a:solidFill>
                  <a:srgbClr val="0063AF"/>
                </a:solidFill>
                <a:latin typeface="Lato" panose="020F0502020204030203" pitchFamily="34" charset="-18"/>
              </a:rPr>
              <a:t>KRAKÓW </a:t>
            </a:r>
            <a:r>
              <a:rPr lang="pl-PL" sz="1600" b="1" dirty="0">
                <a:solidFill>
                  <a:srgbClr val="0063AF"/>
                </a:solidFill>
                <a:latin typeface="Lato" panose="020F0502020204030203" pitchFamily="34" charset="-18"/>
              </a:rPr>
              <a:t>O MOCNEJ GOSPODARCE</a:t>
            </a:r>
            <a:endParaRPr lang="pl-PL" sz="2000" b="1" dirty="0">
              <a:solidFill>
                <a:srgbClr val="0063AF"/>
              </a:solidFill>
              <a:latin typeface="Lato" panose="020F0502020204030203" pitchFamily="34" charset="-18"/>
            </a:endParaRPr>
          </a:p>
        </p:txBody>
      </p:sp>
      <p:graphicFrame>
        <p:nvGraphicFramePr>
          <p:cNvPr id="13" name="Diagram 12">
            <a:extLst>
              <a:ext uri="{FF2B5EF4-FFF2-40B4-BE49-F238E27FC236}">
                <a16:creationId xmlns:a16="http://schemas.microsoft.com/office/drawing/2014/main" id="{14872D26-80D8-483B-A03D-606B8482ADB6}"/>
              </a:ext>
            </a:extLst>
          </p:cNvPr>
          <p:cNvGraphicFramePr/>
          <p:nvPr>
            <p:extLst>
              <p:ext uri="{D42A27DB-BD31-4B8C-83A1-F6EECF244321}">
                <p14:modId xmlns:p14="http://schemas.microsoft.com/office/powerpoint/2010/main" val="1985060086"/>
              </p:ext>
            </p:extLst>
          </p:nvPr>
        </p:nvGraphicFramePr>
        <p:xfrm>
          <a:off x="3014171" y="659878"/>
          <a:ext cx="5732145" cy="5524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Obraz 2"/>
          <p:cNvPicPr>
            <a:picLocks noChangeAspect="1"/>
          </p:cNvPicPr>
          <p:nvPr/>
        </p:nvPicPr>
        <p:blipFill rotWithShape="1">
          <a:blip r:embed="rId10" cstate="print">
            <a:extLst>
              <a:ext uri="{28A0092B-C50C-407E-A947-70E740481C1C}">
                <a14:useLocalDpi xmlns:a14="http://schemas.microsoft.com/office/drawing/2010/main" val="0"/>
              </a:ext>
            </a:extLst>
          </a:blip>
          <a:srcRect r="7124" b="25682"/>
          <a:stretch/>
        </p:blipFill>
        <p:spPr>
          <a:xfrm>
            <a:off x="152736" y="4438307"/>
            <a:ext cx="3971748" cy="2247110"/>
          </a:xfrm>
          <a:prstGeom prst="rect">
            <a:avLst/>
          </a:prstGeom>
        </p:spPr>
      </p:pic>
      <p:pic>
        <p:nvPicPr>
          <p:cNvPr id="20" name="Obraz 19">
            <a:extLst>
              <a:ext uri="{FF2B5EF4-FFF2-40B4-BE49-F238E27FC236}">
                <a16:creationId xmlns:a16="http://schemas.microsoft.com/office/drawing/2014/main" id="{D7862E7B-756A-40FC-ABA0-BED3DF9B8B78}"/>
              </a:ext>
            </a:extLst>
          </p:cNvPr>
          <p:cNvPicPr>
            <a:picLocks noChangeAspect="1"/>
          </p:cNvPicPr>
          <p:nvPr/>
        </p:nvPicPr>
        <p:blipFill rotWithShape="1">
          <a:blip r:embed="rId11"/>
          <a:srcRect l="2078" t="6168"/>
          <a:stretch/>
        </p:blipFill>
        <p:spPr>
          <a:xfrm>
            <a:off x="269945" y="790575"/>
            <a:ext cx="2499354" cy="1594018"/>
          </a:xfrm>
          <a:prstGeom prst="rect">
            <a:avLst/>
          </a:prstGeom>
        </p:spPr>
      </p:pic>
      <p:sp>
        <p:nvSpPr>
          <p:cNvPr id="21" name="pole tekstowe 20">
            <a:extLst>
              <a:ext uri="{FF2B5EF4-FFF2-40B4-BE49-F238E27FC236}">
                <a16:creationId xmlns:a16="http://schemas.microsoft.com/office/drawing/2014/main" id="{BB36DBCF-05A0-4104-81A7-E80EDB7FEE39}"/>
              </a:ext>
            </a:extLst>
          </p:cNvPr>
          <p:cNvSpPr txBox="1"/>
          <p:nvPr/>
        </p:nvSpPr>
        <p:spPr>
          <a:xfrm>
            <a:off x="611219" y="571905"/>
            <a:ext cx="1816806" cy="246221"/>
          </a:xfrm>
          <a:prstGeom prst="rect">
            <a:avLst/>
          </a:prstGeom>
          <a:noFill/>
        </p:spPr>
        <p:txBody>
          <a:bodyPr wrap="square" rtlCol="0">
            <a:spAutoFit/>
          </a:bodyPr>
          <a:lstStyle/>
          <a:p>
            <a:pPr algn="ctr"/>
            <a:r>
              <a:rPr lang="pl-PL" sz="1000" i="1" dirty="0">
                <a:latin typeface="Lato" panose="020F0502020204030203" pitchFamily="34" charset="-18"/>
              </a:rPr>
              <a:t>Uniwersytet Jagielloński</a:t>
            </a:r>
          </a:p>
        </p:txBody>
      </p:sp>
      <p:pic>
        <p:nvPicPr>
          <p:cNvPr id="24" name="Obraz 23">
            <a:extLst>
              <a:ext uri="{FF2B5EF4-FFF2-40B4-BE49-F238E27FC236}">
                <a16:creationId xmlns:a16="http://schemas.microsoft.com/office/drawing/2014/main" id="{0E903146-C8D6-47FD-BE77-D947D0FFB43A}"/>
              </a:ext>
            </a:extLst>
          </p:cNvPr>
          <p:cNvPicPr>
            <a:picLocks noChangeAspect="1"/>
          </p:cNvPicPr>
          <p:nvPr/>
        </p:nvPicPr>
        <p:blipFill rotWithShape="1">
          <a:blip r:embed="rId12"/>
          <a:srcRect b="10569"/>
          <a:stretch/>
        </p:blipFill>
        <p:spPr>
          <a:xfrm>
            <a:off x="269945" y="2698797"/>
            <a:ext cx="2499354" cy="1409036"/>
          </a:xfrm>
          <a:prstGeom prst="rect">
            <a:avLst/>
          </a:prstGeom>
        </p:spPr>
      </p:pic>
      <p:sp>
        <p:nvSpPr>
          <p:cNvPr id="25" name="pole tekstowe 24">
            <a:extLst>
              <a:ext uri="{FF2B5EF4-FFF2-40B4-BE49-F238E27FC236}">
                <a16:creationId xmlns:a16="http://schemas.microsoft.com/office/drawing/2014/main" id="{6EB97E40-0F2A-4086-9209-0F479EEB973F}"/>
              </a:ext>
            </a:extLst>
          </p:cNvPr>
          <p:cNvSpPr txBox="1"/>
          <p:nvPr/>
        </p:nvSpPr>
        <p:spPr>
          <a:xfrm>
            <a:off x="186272" y="2352811"/>
            <a:ext cx="2666699" cy="400110"/>
          </a:xfrm>
          <a:prstGeom prst="rect">
            <a:avLst/>
          </a:prstGeom>
          <a:noFill/>
        </p:spPr>
        <p:txBody>
          <a:bodyPr wrap="square" rtlCol="0">
            <a:spAutoFit/>
          </a:bodyPr>
          <a:lstStyle/>
          <a:p>
            <a:pPr algn="ctr"/>
            <a:r>
              <a:rPr lang="pl-PL" sz="1000" i="1" dirty="0">
                <a:latin typeface="Lato" panose="020F0502020204030203" pitchFamily="34" charset="-18"/>
              </a:rPr>
              <a:t>Narodowe Centrum Promieniowania </a:t>
            </a:r>
          </a:p>
          <a:p>
            <a:pPr algn="ctr"/>
            <a:r>
              <a:rPr lang="pl-PL" sz="1000" i="1" dirty="0">
                <a:latin typeface="Lato" panose="020F0502020204030203" pitchFamily="34" charset="-18"/>
              </a:rPr>
              <a:t>Synchrotronowego SOLARIS</a:t>
            </a:r>
            <a:endParaRPr lang="pl-PL" sz="1400" i="1" dirty="0"/>
          </a:p>
        </p:txBody>
      </p:sp>
      <p:sp>
        <p:nvSpPr>
          <p:cNvPr id="26" name="pole tekstowe 25">
            <a:extLst>
              <a:ext uri="{FF2B5EF4-FFF2-40B4-BE49-F238E27FC236}">
                <a16:creationId xmlns:a16="http://schemas.microsoft.com/office/drawing/2014/main" id="{6BE56BA2-21F2-4FE3-8873-D52EAC766165}"/>
              </a:ext>
            </a:extLst>
          </p:cNvPr>
          <p:cNvSpPr txBox="1"/>
          <p:nvPr/>
        </p:nvSpPr>
        <p:spPr>
          <a:xfrm>
            <a:off x="132011" y="4137059"/>
            <a:ext cx="5069333" cy="461665"/>
          </a:xfrm>
          <a:prstGeom prst="rect">
            <a:avLst/>
          </a:prstGeom>
          <a:solidFill>
            <a:schemeClr val="bg1"/>
          </a:solidFill>
        </p:spPr>
        <p:txBody>
          <a:bodyPr wrap="square" rtlCol="0">
            <a:spAutoFit/>
          </a:bodyPr>
          <a:lstStyle/>
          <a:p>
            <a:r>
              <a:rPr lang="pl-PL" sz="1200" b="1" dirty="0">
                <a:latin typeface="Lato" panose="020F0502020204030203" pitchFamily="34" charset="-18"/>
              </a:rPr>
              <a:t>Sytuacja przemysłowo-logistyczna w Krakowie</a:t>
            </a:r>
            <a:br>
              <a:rPr lang="pl-PL" sz="1200" b="1" dirty="0">
                <a:latin typeface="Lato" panose="020F0502020204030203" pitchFamily="34" charset="-18"/>
              </a:rPr>
            </a:br>
            <a:r>
              <a:rPr lang="pl-PL" sz="1200" b="1" dirty="0">
                <a:latin typeface="Lato" panose="020F0502020204030203" pitchFamily="34" charset="-18"/>
              </a:rPr>
              <a:t> oraz Gminach Ościennych</a:t>
            </a:r>
          </a:p>
        </p:txBody>
      </p:sp>
      <p:sp>
        <p:nvSpPr>
          <p:cNvPr id="27" name="pole tekstowe 26">
            <a:extLst>
              <a:ext uri="{FF2B5EF4-FFF2-40B4-BE49-F238E27FC236}">
                <a16:creationId xmlns:a16="http://schemas.microsoft.com/office/drawing/2014/main" id="{8EE2D465-6380-4EDA-B258-8F882CB02743}"/>
              </a:ext>
            </a:extLst>
          </p:cNvPr>
          <p:cNvSpPr txBox="1"/>
          <p:nvPr/>
        </p:nvSpPr>
        <p:spPr>
          <a:xfrm>
            <a:off x="4534250" y="4145712"/>
            <a:ext cx="3466783" cy="276999"/>
          </a:xfrm>
          <a:prstGeom prst="rect">
            <a:avLst/>
          </a:prstGeom>
          <a:solidFill>
            <a:schemeClr val="bg1"/>
          </a:solidFill>
        </p:spPr>
        <p:txBody>
          <a:bodyPr wrap="none" rtlCol="0">
            <a:spAutoFit/>
          </a:bodyPr>
          <a:lstStyle/>
          <a:p>
            <a:r>
              <a:rPr lang="pl-PL" sz="1200" b="1" dirty="0">
                <a:latin typeface="Lato" panose="020F0502020204030203" pitchFamily="34" charset="-18"/>
              </a:rPr>
              <a:t>Tereny zabudowy usług i przemysłu w Krakowie</a:t>
            </a:r>
          </a:p>
        </p:txBody>
      </p:sp>
      <p:graphicFrame>
        <p:nvGraphicFramePr>
          <p:cNvPr id="30" name="Diagram 29">
            <a:extLst>
              <a:ext uri="{FF2B5EF4-FFF2-40B4-BE49-F238E27FC236}">
                <a16:creationId xmlns:a16="http://schemas.microsoft.com/office/drawing/2014/main" id="{F52029DE-F4F8-4626-8F3C-A76D799F23C4}"/>
              </a:ext>
            </a:extLst>
          </p:cNvPr>
          <p:cNvGraphicFramePr/>
          <p:nvPr>
            <p:extLst>
              <p:ext uri="{D42A27DB-BD31-4B8C-83A1-F6EECF244321}">
                <p14:modId xmlns:p14="http://schemas.microsoft.com/office/powerpoint/2010/main" val="575211043"/>
              </p:ext>
            </p:extLst>
          </p:nvPr>
        </p:nvGraphicFramePr>
        <p:xfrm>
          <a:off x="3014170" y="1372026"/>
          <a:ext cx="5732145" cy="55245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31" name="Diagram 30">
            <a:extLst>
              <a:ext uri="{FF2B5EF4-FFF2-40B4-BE49-F238E27FC236}">
                <a16:creationId xmlns:a16="http://schemas.microsoft.com/office/drawing/2014/main" id="{E8990B05-CB47-426B-8322-189188C784C9}"/>
              </a:ext>
            </a:extLst>
          </p:cNvPr>
          <p:cNvGraphicFramePr/>
          <p:nvPr>
            <p:extLst>
              <p:ext uri="{D42A27DB-BD31-4B8C-83A1-F6EECF244321}">
                <p14:modId xmlns:p14="http://schemas.microsoft.com/office/powerpoint/2010/main" val="3204975665"/>
              </p:ext>
            </p:extLst>
          </p:nvPr>
        </p:nvGraphicFramePr>
        <p:xfrm>
          <a:off x="3014169" y="2087299"/>
          <a:ext cx="5732145" cy="55245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32" name="Diagram 31">
            <a:extLst>
              <a:ext uri="{FF2B5EF4-FFF2-40B4-BE49-F238E27FC236}">
                <a16:creationId xmlns:a16="http://schemas.microsoft.com/office/drawing/2014/main" id="{421B1C4D-B45F-445B-BD50-4886452DBEC2}"/>
              </a:ext>
            </a:extLst>
          </p:cNvPr>
          <p:cNvGraphicFramePr/>
          <p:nvPr>
            <p:extLst>
              <p:ext uri="{D42A27DB-BD31-4B8C-83A1-F6EECF244321}">
                <p14:modId xmlns:p14="http://schemas.microsoft.com/office/powerpoint/2010/main" val="2556279170"/>
              </p:ext>
            </p:extLst>
          </p:nvPr>
        </p:nvGraphicFramePr>
        <p:xfrm>
          <a:off x="2994167" y="2802256"/>
          <a:ext cx="5732145" cy="55245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36" name="Diagram 35">
            <a:extLst>
              <a:ext uri="{FF2B5EF4-FFF2-40B4-BE49-F238E27FC236}">
                <a16:creationId xmlns:a16="http://schemas.microsoft.com/office/drawing/2014/main" id="{84A9EAA4-D5A9-4CD1-B90F-80AFA8D87443}"/>
              </a:ext>
            </a:extLst>
          </p:cNvPr>
          <p:cNvGraphicFramePr/>
          <p:nvPr>
            <p:extLst>
              <p:ext uri="{D42A27DB-BD31-4B8C-83A1-F6EECF244321}">
                <p14:modId xmlns:p14="http://schemas.microsoft.com/office/powerpoint/2010/main" val="3348277727"/>
              </p:ext>
            </p:extLst>
          </p:nvPr>
        </p:nvGraphicFramePr>
        <p:xfrm>
          <a:off x="2994166" y="3517529"/>
          <a:ext cx="5732145" cy="55245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Tree>
    <p:extLst>
      <p:ext uri="{BB962C8B-B14F-4D97-AF65-F5344CB8AC3E}">
        <p14:creationId xmlns:p14="http://schemas.microsoft.com/office/powerpoint/2010/main" val="410825828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F51FBEB8-6B39-47A2-813E-EFC62F5372E9}"/>
              </a:ext>
            </a:extLst>
          </p:cNvPr>
          <p:cNvGrpSpPr/>
          <p:nvPr/>
        </p:nvGrpSpPr>
        <p:grpSpPr>
          <a:xfrm>
            <a:off x="91442" y="99060"/>
            <a:ext cx="8953499" cy="6667500"/>
            <a:chOff x="91442" y="99060"/>
            <a:chExt cx="8953499" cy="6667500"/>
          </a:xfrm>
        </p:grpSpPr>
        <p:grpSp>
          <p:nvGrpSpPr>
            <p:cNvPr id="6" name="Grupa 7">
              <a:extLst>
                <a:ext uri="{FF2B5EF4-FFF2-40B4-BE49-F238E27FC236}">
                  <a16:creationId xmlns:a16="http://schemas.microsoft.com/office/drawing/2014/main" id="{456B03C4-3601-4124-9F5B-3F44513EC974}"/>
                </a:ext>
              </a:extLst>
            </p:cNvPr>
            <p:cNvGrpSpPr>
              <a:grpSpLocks/>
            </p:cNvGrpSpPr>
            <p:nvPr/>
          </p:nvGrpSpPr>
          <p:grpSpPr bwMode="auto">
            <a:xfrm>
              <a:off x="91442" y="99060"/>
              <a:ext cx="8953499" cy="6667500"/>
              <a:chOff x="322907" y="324915"/>
              <a:chExt cx="11560408" cy="6206560"/>
            </a:xfrm>
          </p:grpSpPr>
          <p:sp>
            <p:nvSpPr>
              <p:cNvPr id="7" name="Prostokąt 6">
                <a:extLst>
                  <a:ext uri="{FF2B5EF4-FFF2-40B4-BE49-F238E27FC236}">
                    <a16:creationId xmlns:a16="http://schemas.microsoft.com/office/drawing/2014/main" id="{D34FD957-300B-4CD6-BA77-6915A77D5F52}"/>
                  </a:ext>
                </a:extLst>
              </p:cNvPr>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latin typeface="Lato" panose="020F0502020204030203" pitchFamily="34" charset="-18"/>
                </a:endParaRPr>
              </a:p>
            </p:txBody>
          </p:sp>
          <p:sp>
            <p:nvSpPr>
              <p:cNvPr id="8" name="Prostokąt 7">
                <a:extLst>
                  <a:ext uri="{FF2B5EF4-FFF2-40B4-BE49-F238E27FC236}">
                    <a16:creationId xmlns:a16="http://schemas.microsoft.com/office/drawing/2014/main" id="{29E974AE-C68C-4B67-BB88-0260D9595460}"/>
                  </a:ext>
                </a:extLst>
              </p:cNvPr>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latin typeface="Lato" panose="020F0502020204030203" pitchFamily="34" charset="-18"/>
                </a:endParaRPr>
              </a:p>
            </p:txBody>
          </p:sp>
          <p:sp>
            <p:nvSpPr>
              <p:cNvPr id="9" name="Prostokąt 8">
                <a:extLst>
                  <a:ext uri="{FF2B5EF4-FFF2-40B4-BE49-F238E27FC236}">
                    <a16:creationId xmlns:a16="http://schemas.microsoft.com/office/drawing/2014/main" id="{E5D7AD4C-0288-4904-8ED7-6981C0C3B740}"/>
                  </a:ext>
                </a:extLst>
              </p:cNvPr>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latin typeface="Lato" panose="020F0502020204030203" pitchFamily="34" charset="-18"/>
                </a:endParaRPr>
              </a:p>
            </p:txBody>
          </p:sp>
          <p:sp>
            <p:nvSpPr>
              <p:cNvPr id="10" name="Prostokąt 9">
                <a:extLst>
                  <a:ext uri="{FF2B5EF4-FFF2-40B4-BE49-F238E27FC236}">
                    <a16:creationId xmlns:a16="http://schemas.microsoft.com/office/drawing/2014/main" id="{8431CDA4-DA8F-42EF-A889-EA8D475DD9EA}"/>
                  </a:ext>
                </a:extLst>
              </p:cNvPr>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latin typeface="Lato" panose="020F0502020204030203" pitchFamily="34" charset="-18"/>
                </a:endParaRPr>
              </a:p>
            </p:txBody>
          </p:sp>
        </p:grpSp>
        <p:pic>
          <p:nvPicPr>
            <p:cNvPr id="11" name="Obraz 10">
              <a:extLst>
                <a:ext uri="{FF2B5EF4-FFF2-40B4-BE49-F238E27FC236}">
                  <a16:creationId xmlns:a16="http://schemas.microsoft.com/office/drawing/2014/main" id="{B39BAAD6-865A-490D-B7BF-8F654B1F08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011" y="126343"/>
              <a:ext cx="1513633" cy="485002"/>
            </a:xfrm>
            <a:prstGeom prst="rect">
              <a:avLst/>
            </a:prstGeom>
          </p:spPr>
        </p:pic>
      </p:grpSp>
      <p:pic>
        <p:nvPicPr>
          <p:cNvPr id="2" name="Obraz 1">
            <a:extLst>
              <a:ext uri="{FF2B5EF4-FFF2-40B4-BE49-F238E27FC236}">
                <a16:creationId xmlns:a16="http://schemas.microsoft.com/office/drawing/2014/main" id="{26A5C29F-9E0E-457F-B898-8149AB2676B7}"/>
              </a:ext>
            </a:extLst>
          </p:cNvPr>
          <p:cNvPicPr>
            <a:picLocks noChangeAspect="1"/>
          </p:cNvPicPr>
          <p:nvPr/>
        </p:nvPicPr>
        <p:blipFill>
          <a:blip r:embed="rId4"/>
          <a:stretch>
            <a:fillRect/>
          </a:stretch>
        </p:blipFill>
        <p:spPr>
          <a:xfrm>
            <a:off x="235440" y="811774"/>
            <a:ext cx="3227206" cy="1909871"/>
          </a:xfrm>
          <a:prstGeom prst="rect">
            <a:avLst/>
          </a:prstGeom>
        </p:spPr>
      </p:pic>
      <p:pic>
        <p:nvPicPr>
          <p:cNvPr id="13" name="Obraz 12">
            <a:extLst>
              <a:ext uri="{FF2B5EF4-FFF2-40B4-BE49-F238E27FC236}">
                <a16:creationId xmlns:a16="http://schemas.microsoft.com/office/drawing/2014/main" id="{9D01BB5C-BCA6-460F-B657-92BC2BEAAC87}"/>
              </a:ext>
            </a:extLst>
          </p:cNvPr>
          <p:cNvPicPr>
            <a:picLocks noChangeAspect="1"/>
          </p:cNvPicPr>
          <p:nvPr/>
        </p:nvPicPr>
        <p:blipFill>
          <a:blip r:embed="rId5"/>
          <a:stretch>
            <a:fillRect/>
          </a:stretch>
        </p:blipFill>
        <p:spPr>
          <a:xfrm>
            <a:off x="252106" y="2784614"/>
            <a:ext cx="3144674" cy="1685071"/>
          </a:xfrm>
          <a:prstGeom prst="rect">
            <a:avLst/>
          </a:prstGeom>
          <a:ln w="28575">
            <a:noFill/>
          </a:ln>
        </p:spPr>
      </p:pic>
      <p:pic>
        <p:nvPicPr>
          <p:cNvPr id="3" name="Obraz 2">
            <a:extLst>
              <a:ext uri="{FF2B5EF4-FFF2-40B4-BE49-F238E27FC236}">
                <a16:creationId xmlns:a16="http://schemas.microsoft.com/office/drawing/2014/main" id="{CC05669D-F86E-4DDC-A5C8-872308B978A8}"/>
              </a:ext>
            </a:extLst>
          </p:cNvPr>
          <p:cNvPicPr>
            <a:picLocks noChangeAspect="1"/>
          </p:cNvPicPr>
          <p:nvPr/>
        </p:nvPicPr>
        <p:blipFill rotWithShape="1">
          <a:blip r:embed="rId6"/>
          <a:srcRect t="3946"/>
          <a:stretch/>
        </p:blipFill>
        <p:spPr>
          <a:xfrm>
            <a:off x="226534" y="4610100"/>
            <a:ext cx="3195818" cy="2020570"/>
          </a:xfrm>
          <a:prstGeom prst="rect">
            <a:avLst/>
          </a:prstGeom>
          <a:ln w="22225">
            <a:noFill/>
          </a:ln>
        </p:spPr>
      </p:pic>
      <p:sp>
        <p:nvSpPr>
          <p:cNvPr id="38" name="pole tekstowe 37">
            <a:extLst>
              <a:ext uri="{FF2B5EF4-FFF2-40B4-BE49-F238E27FC236}">
                <a16:creationId xmlns:a16="http://schemas.microsoft.com/office/drawing/2014/main" id="{5133E431-5522-4CBB-99D1-81FDCD944E32}"/>
              </a:ext>
            </a:extLst>
          </p:cNvPr>
          <p:cNvSpPr txBox="1"/>
          <p:nvPr/>
        </p:nvSpPr>
        <p:spPr>
          <a:xfrm>
            <a:off x="1645644" y="180910"/>
            <a:ext cx="7498356" cy="400110"/>
          </a:xfrm>
          <a:prstGeom prst="rect">
            <a:avLst/>
          </a:prstGeom>
          <a:noFill/>
        </p:spPr>
        <p:txBody>
          <a:bodyPr wrap="square" rtlCol="0">
            <a:spAutoFit/>
          </a:bodyPr>
          <a:lstStyle/>
          <a:p>
            <a:r>
              <a:rPr lang="pl-PL" sz="2000" b="1" dirty="0">
                <a:solidFill>
                  <a:srgbClr val="0063AF"/>
                </a:solidFill>
                <a:latin typeface="Lato" panose="020F0502020204030203" pitchFamily="34" charset="-18"/>
              </a:rPr>
              <a:t>KRAKÓW </a:t>
            </a:r>
            <a:r>
              <a:rPr lang="pl-PL" sz="1600" b="1" dirty="0">
                <a:solidFill>
                  <a:srgbClr val="0063AF"/>
                </a:solidFill>
                <a:latin typeface="Lato" panose="020F0502020204030203" pitchFamily="34" charset="-18"/>
              </a:rPr>
              <a:t>PAMIĘTAJĄCY O SWOIM DZIEDZICTWIE</a:t>
            </a:r>
            <a:endParaRPr lang="pl-PL" sz="2000" b="1" dirty="0">
              <a:solidFill>
                <a:srgbClr val="0063AF"/>
              </a:solidFill>
              <a:latin typeface="Lato" panose="020F0502020204030203" pitchFamily="34" charset="-18"/>
            </a:endParaRPr>
          </a:p>
        </p:txBody>
      </p:sp>
      <p:sp>
        <p:nvSpPr>
          <p:cNvPr id="39" name="pole tekstowe 38">
            <a:extLst>
              <a:ext uri="{FF2B5EF4-FFF2-40B4-BE49-F238E27FC236}">
                <a16:creationId xmlns:a16="http://schemas.microsoft.com/office/drawing/2014/main" id="{D6DE4002-1AD0-40AD-8D5D-E1FB3FEFFFC9}"/>
              </a:ext>
            </a:extLst>
          </p:cNvPr>
          <p:cNvSpPr txBox="1"/>
          <p:nvPr/>
        </p:nvSpPr>
        <p:spPr>
          <a:xfrm>
            <a:off x="1934068" y="4161473"/>
            <a:ext cx="1568058" cy="246221"/>
          </a:xfrm>
          <a:prstGeom prst="rect">
            <a:avLst/>
          </a:prstGeom>
          <a:noFill/>
        </p:spPr>
        <p:txBody>
          <a:bodyPr wrap="none" rtlCol="0">
            <a:spAutoFit/>
          </a:bodyPr>
          <a:lstStyle/>
          <a:p>
            <a:r>
              <a:rPr lang="pl-PL" sz="1000" b="1" dirty="0">
                <a:latin typeface="Lato" panose="020F0502020204030203" pitchFamily="34" charset="-18"/>
              </a:rPr>
              <a:t>Osiedla modernistyczne</a:t>
            </a:r>
          </a:p>
        </p:txBody>
      </p:sp>
      <p:graphicFrame>
        <p:nvGraphicFramePr>
          <p:cNvPr id="41" name="Diagram 40">
            <a:extLst>
              <a:ext uri="{FF2B5EF4-FFF2-40B4-BE49-F238E27FC236}">
                <a16:creationId xmlns:a16="http://schemas.microsoft.com/office/drawing/2014/main" id="{797A165F-D7B9-4E8B-B1AC-4936750CC487}"/>
              </a:ext>
            </a:extLst>
          </p:cNvPr>
          <p:cNvGraphicFramePr/>
          <p:nvPr>
            <p:extLst>
              <p:ext uri="{D42A27DB-BD31-4B8C-83A1-F6EECF244321}">
                <p14:modId xmlns:p14="http://schemas.microsoft.com/office/powerpoint/2010/main" val="3367322136"/>
              </p:ext>
            </p:extLst>
          </p:nvPr>
        </p:nvGraphicFramePr>
        <p:xfrm>
          <a:off x="3683934" y="957386"/>
          <a:ext cx="5236606" cy="3797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2" name="Diagram 41">
            <a:extLst>
              <a:ext uri="{FF2B5EF4-FFF2-40B4-BE49-F238E27FC236}">
                <a16:creationId xmlns:a16="http://schemas.microsoft.com/office/drawing/2014/main" id="{7DE8FB65-25AB-4A4E-8EA3-8C5F7E6A571B}"/>
              </a:ext>
            </a:extLst>
          </p:cNvPr>
          <p:cNvGraphicFramePr/>
          <p:nvPr>
            <p:extLst>
              <p:ext uri="{D42A27DB-BD31-4B8C-83A1-F6EECF244321}">
                <p14:modId xmlns:p14="http://schemas.microsoft.com/office/powerpoint/2010/main" val="2100623582"/>
              </p:ext>
            </p:extLst>
          </p:nvPr>
        </p:nvGraphicFramePr>
        <p:xfrm>
          <a:off x="3680861" y="1500613"/>
          <a:ext cx="5236606" cy="37973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43" name="Diagram 42">
            <a:extLst>
              <a:ext uri="{FF2B5EF4-FFF2-40B4-BE49-F238E27FC236}">
                <a16:creationId xmlns:a16="http://schemas.microsoft.com/office/drawing/2014/main" id="{79A8A3E8-F478-4C09-9D4D-FF1F20583467}"/>
              </a:ext>
            </a:extLst>
          </p:cNvPr>
          <p:cNvGraphicFramePr/>
          <p:nvPr>
            <p:extLst>
              <p:ext uri="{D42A27DB-BD31-4B8C-83A1-F6EECF244321}">
                <p14:modId xmlns:p14="http://schemas.microsoft.com/office/powerpoint/2010/main" val="3008249303"/>
              </p:ext>
            </p:extLst>
          </p:nvPr>
        </p:nvGraphicFramePr>
        <p:xfrm>
          <a:off x="3680861" y="2034315"/>
          <a:ext cx="5236606" cy="37973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44" name="Diagram 43">
            <a:extLst>
              <a:ext uri="{FF2B5EF4-FFF2-40B4-BE49-F238E27FC236}">
                <a16:creationId xmlns:a16="http://schemas.microsoft.com/office/drawing/2014/main" id="{70BB60E0-6DAD-40B2-BE0C-B2D95CA1C4C9}"/>
              </a:ext>
            </a:extLst>
          </p:cNvPr>
          <p:cNvGraphicFramePr/>
          <p:nvPr>
            <p:extLst>
              <p:ext uri="{D42A27DB-BD31-4B8C-83A1-F6EECF244321}">
                <p14:modId xmlns:p14="http://schemas.microsoft.com/office/powerpoint/2010/main" val="765241481"/>
              </p:ext>
            </p:extLst>
          </p:nvPr>
        </p:nvGraphicFramePr>
        <p:xfrm>
          <a:off x="3697016" y="2555353"/>
          <a:ext cx="5236606" cy="37973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45" name="Diagram 44">
            <a:extLst>
              <a:ext uri="{FF2B5EF4-FFF2-40B4-BE49-F238E27FC236}">
                <a16:creationId xmlns:a16="http://schemas.microsoft.com/office/drawing/2014/main" id="{6E0D34B6-0572-47B3-AA60-A2FE0F8EF531}"/>
              </a:ext>
            </a:extLst>
          </p:cNvPr>
          <p:cNvGraphicFramePr/>
          <p:nvPr>
            <p:extLst>
              <p:ext uri="{D42A27DB-BD31-4B8C-83A1-F6EECF244321}">
                <p14:modId xmlns:p14="http://schemas.microsoft.com/office/powerpoint/2010/main" val="380394139"/>
              </p:ext>
            </p:extLst>
          </p:nvPr>
        </p:nvGraphicFramePr>
        <p:xfrm>
          <a:off x="3680861" y="3043179"/>
          <a:ext cx="5236606" cy="379730"/>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pic>
        <p:nvPicPr>
          <p:cNvPr id="12" name="Obraz 11">
            <a:extLst>
              <a:ext uri="{FF2B5EF4-FFF2-40B4-BE49-F238E27FC236}">
                <a16:creationId xmlns:a16="http://schemas.microsoft.com/office/drawing/2014/main" id="{B018D705-3170-4A83-9D58-4BFF44337F3C}"/>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t="-1" b="14829"/>
          <a:stretch/>
        </p:blipFill>
        <p:spPr>
          <a:xfrm>
            <a:off x="3706433" y="3767010"/>
            <a:ext cx="5185461" cy="2868120"/>
          </a:xfrm>
          <a:prstGeom prst="rect">
            <a:avLst/>
          </a:prstGeom>
        </p:spPr>
      </p:pic>
      <p:sp>
        <p:nvSpPr>
          <p:cNvPr id="5" name="Prostokąt 4">
            <a:extLst>
              <a:ext uri="{FF2B5EF4-FFF2-40B4-BE49-F238E27FC236}">
                <a16:creationId xmlns:a16="http://schemas.microsoft.com/office/drawing/2014/main" id="{6A56F60D-ECA1-4B37-BD3D-29B4BE5813C1}"/>
              </a:ext>
            </a:extLst>
          </p:cNvPr>
          <p:cNvSpPr/>
          <p:nvPr/>
        </p:nvSpPr>
        <p:spPr>
          <a:xfrm>
            <a:off x="2466975" y="1918349"/>
            <a:ext cx="1035151" cy="803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pole tekstowe 46">
            <a:extLst>
              <a:ext uri="{FF2B5EF4-FFF2-40B4-BE49-F238E27FC236}">
                <a16:creationId xmlns:a16="http://schemas.microsoft.com/office/drawing/2014/main" id="{6BF1E0C6-38EC-4CA0-B40D-C7A7CF2A136E}"/>
              </a:ext>
            </a:extLst>
          </p:cNvPr>
          <p:cNvSpPr txBox="1"/>
          <p:nvPr/>
        </p:nvSpPr>
        <p:spPr>
          <a:xfrm>
            <a:off x="2456318" y="1957879"/>
            <a:ext cx="1108075" cy="707886"/>
          </a:xfrm>
          <a:prstGeom prst="rect">
            <a:avLst/>
          </a:prstGeom>
          <a:solidFill>
            <a:schemeClr val="bg1"/>
          </a:solidFill>
        </p:spPr>
        <p:txBody>
          <a:bodyPr wrap="square" rtlCol="0">
            <a:spAutoFit/>
          </a:bodyPr>
          <a:lstStyle/>
          <a:p>
            <a:pPr algn="ctr"/>
            <a:r>
              <a:rPr lang="pl-PL" sz="1000" b="1" dirty="0">
                <a:latin typeface="Lato" panose="020F0502020204030203" pitchFamily="34" charset="-18"/>
              </a:rPr>
              <a:t>Najważniejsze elementy</a:t>
            </a:r>
          </a:p>
          <a:p>
            <a:pPr algn="ctr"/>
            <a:r>
              <a:rPr lang="pl-PL" sz="1000" b="1" dirty="0">
                <a:latin typeface="Lato" panose="020F0502020204030203" pitchFamily="34" charset="-18"/>
              </a:rPr>
              <a:t>dziedzictwa</a:t>
            </a:r>
            <a:r>
              <a:rPr lang="pl-PL" sz="1000" dirty="0"/>
              <a:t> </a:t>
            </a:r>
            <a:r>
              <a:rPr lang="pl-PL" sz="1000" b="1" dirty="0">
                <a:latin typeface="Lato" panose="020F0502020204030203" pitchFamily="34" charset="-18"/>
              </a:rPr>
              <a:t>kulturowego</a:t>
            </a:r>
          </a:p>
        </p:txBody>
      </p:sp>
      <p:sp>
        <p:nvSpPr>
          <p:cNvPr id="23" name="Prostokąt 22">
            <a:extLst>
              <a:ext uri="{FF2B5EF4-FFF2-40B4-BE49-F238E27FC236}">
                <a16:creationId xmlns:a16="http://schemas.microsoft.com/office/drawing/2014/main" id="{B6354CF0-E74E-4B3F-B083-7D3362846DE9}"/>
              </a:ext>
            </a:extLst>
          </p:cNvPr>
          <p:cNvSpPr/>
          <p:nvPr/>
        </p:nvSpPr>
        <p:spPr>
          <a:xfrm>
            <a:off x="2427495" y="5784553"/>
            <a:ext cx="1035151" cy="803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pole tekstowe 45">
            <a:extLst>
              <a:ext uri="{FF2B5EF4-FFF2-40B4-BE49-F238E27FC236}">
                <a16:creationId xmlns:a16="http://schemas.microsoft.com/office/drawing/2014/main" id="{28903893-0665-49A3-8576-38A9F5743069}"/>
              </a:ext>
            </a:extLst>
          </p:cNvPr>
          <p:cNvSpPr txBox="1"/>
          <p:nvPr/>
        </p:nvSpPr>
        <p:spPr>
          <a:xfrm>
            <a:off x="1951451" y="6158085"/>
            <a:ext cx="1612942" cy="400110"/>
          </a:xfrm>
          <a:prstGeom prst="rect">
            <a:avLst/>
          </a:prstGeom>
          <a:solidFill>
            <a:schemeClr val="bg1"/>
          </a:solidFill>
        </p:spPr>
        <p:txBody>
          <a:bodyPr wrap="none" rtlCol="0">
            <a:spAutoFit/>
          </a:bodyPr>
          <a:lstStyle/>
          <a:p>
            <a:r>
              <a:rPr lang="pl-PL" sz="1000" b="1" dirty="0">
                <a:latin typeface="Lato" panose="020F0502020204030203" pitchFamily="34" charset="-18"/>
              </a:rPr>
              <a:t>Walory </a:t>
            </a:r>
            <a:r>
              <a:rPr lang="pl-PL" sz="1000" b="1" dirty="0" err="1">
                <a:latin typeface="Lato" panose="020F0502020204030203" pitchFamily="34" charset="-18"/>
              </a:rPr>
              <a:t>architektoniczno</a:t>
            </a:r>
            <a:endParaRPr lang="pl-PL" sz="1000" b="1" dirty="0">
              <a:latin typeface="Lato" panose="020F0502020204030203" pitchFamily="34" charset="-18"/>
            </a:endParaRPr>
          </a:p>
          <a:p>
            <a:r>
              <a:rPr lang="pl-PL" sz="1000" b="1" dirty="0">
                <a:latin typeface="Lato" panose="020F0502020204030203" pitchFamily="34" charset="-18"/>
              </a:rPr>
              <a:t>-krajobrazowe</a:t>
            </a:r>
          </a:p>
        </p:txBody>
      </p:sp>
    </p:spTree>
    <p:extLst>
      <p:ext uri="{BB962C8B-B14F-4D97-AF65-F5344CB8AC3E}">
        <p14:creationId xmlns:p14="http://schemas.microsoft.com/office/powerpoint/2010/main" val="149185405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A21AEA77-5B0D-482C-9648-1F97419E534A}"/>
              </a:ext>
            </a:extLst>
          </p:cNvPr>
          <p:cNvGrpSpPr/>
          <p:nvPr/>
        </p:nvGrpSpPr>
        <p:grpSpPr>
          <a:xfrm>
            <a:off x="91442" y="99060"/>
            <a:ext cx="8953499" cy="6667500"/>
            <a:chOff x="91442" y="99060"/>
            <a:chExt cx="8953499" cy="6667500"/>
          </a:xfrm>
        </p:grpSpPr>
        <p:grpSp>
          <p:nvGrpSpPr>
            <p:cNvPr id="4" name="Grupa 5"/>
            <p:cNvGrpSpPr>
              <a:grpSpLocks/>
            </p:cNvGrpSpPr>
            <p:nvPr/>
          </p:nvGrpSpPr>
          <p:grpSpPr bwMode="auto">
            <a:xfrm>
              <a:off x="91442" y="99060"/>
              <a:ext cx="8953499" cy="6667500"/>
              <a:chOff x="322907" y="325720"/>
              <a:chExt cx="11560408" cy="6206560"/>
            </a:xfrm>
          </p:grpSpPr>
          <p:pic>
            <p:nvPicPr>
              <p:cNvPr id="5" name="Obraz 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817240" y="5644312"/>
                <a:ext cx="2040800" cy="85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a 7"/>
              <p:cNvGrpSpPr>
                <a:grpSpLocks/>
              </p:cNvGrpSpPr>
              <p:nvPr/>
            </p:nvGrpSpPr>
            <p:grpSpPr bwMode="auto">
              <a:xfrm>
                <a:off x="322907" y="325720"/>
                <a:ext cx="11560408" cy="6206560"/>
                <a:chOff x="322907" y="324915"/>
                <a:chExt cx="11560408" cy="6206560"/>
              </a:xfrm>
            </p:grpSpPr>
            <p:sp>
              <p:nvSpPr>
                <p:cNvPr id="7" name="Prostokąt 6"/>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8" name="Prostokąt 7"/>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9" name="Prostokąt 8"/>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10" name="Prostokąt 9"/>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grpSp>
        </p:grpSp>
        <p:pic>
          <p:nvPicPr>
            <p:cNvPr id="11" name="Obraz 1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32011" y="126343"/>
              <a:ext cx="1513633" cy="485002"/>
            </a:xfrm>
            <a:prstGeom prst="rect">
              <a:avLst/>
            </a:prstGeom>
          </p:spPr>
        </p:pic>
        <p:pic>
          <p:nvPicPr>
            <p:cNvPr id="14" name="Obraz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188" y="186166"/>
              <a:ext cx="3036826" cy="361376"/>
            </a:xfrm>
            <a:prstGeom prst="rect">
              <a:avLst/>
            </a:prstGeom>
          </p:spPr>
        </p:pic>
        <p:pic>
          <p:nvPicPr>
            <p:cNvPr id="17" name="Obraz 6"/>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flipH="1">
              <a:off x="112338" y="5933305"/>
              <a:ext cx="1584000" cy="77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Obraz 14">
            <a:extLst>
              <a:ext uri="{FF2B5EF4-FFF2-40B4-BE49-F238E27FC236}">
                <a16:creationId xmlns:a16="http://schemas.microsoft.com/office/drawing/2014/main" id="{79E8AB7C-A856-4B23-93D1-92193642E2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714" y="2089223"/>
            <a:ext cx="7219355" cy="1551033"/>
          </a:xfrm>
          <a:prstGeom prst="rect">
            <a:avLst/>
          </a:prstGeom>
        </p:spPr>
      </p:pic>
      <p:sp>
        <p:nvSpPr>
          <p:cNvPr id="16" name="pole tekstowe 15">
            <a:extLst>
              <a:ext uri="{FF2B5EF4-FFF2-40B4-BE49-F238E27FC236}">
                <a16:creationId xmlns:a16="http://schemas.microsoft.com/office/drawing/2014/main" id="{D0E3DC8D-54DC-4463-9A35-FF1B9689590A}"/>
              </a:ext>
            </a:extLst>
          </p:cNvPr>
          <p:cNvSpPr txBox="1"/>
          <p:nvPr/>
        </p:nvSpPr>
        <p:spPr>
          <a:xfrm>
            <a:off x="1458291" y="1131340"/>
            <a:ext cx="6898309" cy="664413"/>
          </a:xfrm>
          <a:prstGeom prst="rect">
            <a:avLst/>
          </a:prstGeom>
          <a:noFill/>
        </p:spPr>
        <p:txBody>
          <a:bodyPr wrap="square" rtlCol="0">
            <a:spAutoFit/>
          </a:bodyPr>
          <a:lstStyle/>
          <a:p>
            <a:pPr marL="1143000" indent="-1143000">
              <a:lnSpc>
                <a:spcPct val="114000"/>
              </a:lnSpc>
              <a:buAutoNum type="arabicPeriod"/>
            </a:pPr>
            <a:r>
              <a:rPr lang="pl-PL" sz="3600" b="1" dirty="0">
                <a:solidFill>
                  <a:srgbClr val="0063AF"/>
                </a:solidFill>
                <a:latin typeface="Lato" panose="020F0502020204030203" pitchFamily="34" charset="-18"/>
              </a:rPr>
              <a:t>Uwarunkowania prawne</a:t>
            </a:r>
          </a:p>
        </p:txBody>
      </p:sp>
      <p:sp>
        <p:nvSpPr>
          <p:cNvPr id="18" name="Prostokąt 17">
            <a:extLst>
              <a:ext uri="{FF2B5EF4-FFF2-40B4-BE49-F238E27FC236}">
                <a16:creationId xmlns:a16="http://schemas.microsoft.com/office/drawing/2014/main" id="{E84345B5-5AB2-49BC-86D7-72A8F353D06E}"/>
              </a:ext>
            </a:extLst>
          </p:cNvPr>
          <p:cNvSpPr/>
          <p:nvPr/>
        </p:nvSpPr>
        <p:spPr>
          <a:xfrm>
            <a:off x="1015714" y="990523"/>
            <a:ext cx="7219355" cy="3064815"/>
          </a:xfrm>
          <a:prstGeom prst="rect">
            <a:avLst/>
          </a:prstGeom>
          <a:noFill/>
          <a:ln w="38100">
            <a:solidFill>
              <a:srgbClr val="0063AF"/>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20" name="Obraz 19">
            <a:extLst>
              <a:ext uri="{FF2B5EF4-FFF2-40B4-BE49-F238E27FC236}">
                <a16:creationId xmlns:a16="http://schemas.microsoft.com/office/drawing/2014/main" id="{D00A83CF-2E46-4555-ABAD-70DB3136682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463348" y="1856259"/>
            <a:ext cx="2578541" cy="4855539"/>
          </a:xfrm>
          <a:prstGeom prst="rect">
            <a:avLst/>
          </a:prstGeom>
        </p:spPr>
      </p:pic>
    </p:spTree>
    <p:extLst>
      <p:ext uri="{BB962C8B-B14F-4D97-AF65-F5344CB8AC3E}">
        <p14:creationId xmlns:p14="http://schemas.microsoft.com/office/powerpoint/2010/main" val="134840185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braz 29">
            <a:extLst>
              <a:ext uri="{FF2B5EF4-FFF2-40B4-BE49-F238E27FC236}">
                <a16:creationId xmlns:a16="http://schemas.microsoft.com/office/drawing/2014/main" id="{F2A323C1-F6C6-4EA2-BA1D-4A4E3C66A5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276" y="3565051"/>
            <a:ext cx="4124150" cy="2409699"/>
          </a:xfrm>
          <a:prstGeom prst="rect">
            <a:avLst/>
          </a:prstGeom>
        </p:spPr>
      </p:pic>
      <p:sp>
        <p:nvSpPr>
          <p:cNvPr id="32" name="pole tekstowe 31">
            <a:extLst>
              <a:ext uri="{FF2B5EF4-FFF2-40B4-BE49-F238E27FC236}">
                <a16:creationId xmlns:a16="http://schemas.microsoft.com/office/drawing/2014/main" id="{3539E0D3-34E1-4C54-B991-0076151F1AEF}"/>
              </a:ext>
            </a:extLst>
          </p:cNvPr>
          <p:cNvSpPr txBox="1"/>
          <p:nvPr/>
        </p:nvSpPr>
        <p:spPr>
          <a:xfrm>
            <a:off x="303078" y="5952000"/>
            <a:ext cx="30380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6CB7"/>
                </a:solidFill>
                <a:effectLst/>
                <a:uLnTx/>
                <a:uFillTx/>
                <a:latin typeface="Lato" panose="020F0502020204030203" pitchFamily="34" charset="-18"/>
              </a:rPr>
              <a:t>72% - obecne pokrycie </a:t>
            </a:r>
            <a:r>
              <a:rPr kumimoji="0" lang="pl-PL" sz="1400" b="1" i="0" u="none" strike="noStrike" kern="1200" cap="none" spc="0" normalizeH="0" baseline="0" noProof="0" dirty="0" err="1">
                <a:ln>
                  <a:noFill/>
                </a:ln>
                <a:solidFill>
                  <a:srgbClr val="006CB7"/>
                </a:solidFill>
                <a:effectLst/>
                <a:uLnTx/>
                <a:uFillTx/>
                <a:latin typeface="Lato" panose="020F0502020204030203" pitchFamily="34" charset="-18"/>
              </a:rPr>
              <a:t>mpzp</a:t>
            </a:r>
            <a:endParaRPr kumimoji="0" lang="pl-PL" sz="1400" b="1" i="0" u="none" strike="noStrike" kern="1200" cap="none" spc="0" normalizeH="0" baseline="0" noProof="0" dirty="0">
              <a:ln>
                <a:noFill/>
              </a:ln>
              <a:solidFill>
                <a:srgbClr val="006CB7"/>
              </a:solidFill>
              <a:effectLst/>
              <a:uLnTx/>
              <a:uFillTx/>
              <a:latin typeface="Lato" panose="020F0502020204030203" pitchFamily="34" charset="-18"/>
            </a:endParaRPr>
          </a:p>
        </p:txBody>
      </p:sp>
      <p:sp>
        <p:nvSpPr>
          <p:cNvPr id="18" name="pole tekstowe 17">
            <a:extLst>
              <a:ext uri="{FF2B5EF4-FFF2-40B4-BE49-F238E27FC236}">
                <a16:creationId xmlns:a16="http://schemas.microsoft.com/office/drawing/2014/main" id="{BA31AE4E-32D1-4091-BA33-CF15EA273D57}"/>
              </a:ext>
            </a:extLst>
          </p:cNvPr>
          <p:cNvSpPr txBox="1"/>
          <p:nvPr/>
        </p:nvSpPr>
        <p:spPr>
          <a:xfrm>
            <a:off x="284448" y="6349059"/>
            <a:ext cx="346909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B050"/>
                </a:solidFill>
                <a:effectLst/>
                <a:uLnTx/>
                <a:uFillTx/>
                <a:latin typeface="Lato" panose="020F0502020204030203" pitchFamily="34" charset="-18"/>
              </a:rPr>
              <a:t>88% - obecne i sporządzane </a:t>
            </a:r>
            <a:r>
              <a:rPr kumimoji="0" lang="pl-PL" sz="1400" b="1" i="0" u="none" strike="noStrike" kern="1200" cap="none" spc="0" normalizeH="0" baseline="0" noProof="0" dirty="0" err="1">
                <a:ln>
                  <a:noFill/>
                </a:ln>
                <a:solidFill>
                  <a:srgbClr val="00B050"/>
                </a:solidFill>
                <a:effectLst/>
                <a:uLnTx/>
                <a:uFillTx/>
                <a:latin typeface="Lato" panose="020F0502020204030203" pitchFamily="34" charset="-18"/>
              </a:rPr>
              <a:t>mpzp</a:t>
            </a:r>
            <a:endParaRPr kumimoji="0" lang="pl-PL" sz="1400" b="1" i="0" u="none" strike="noStrike" kern="1200" cap="none" spc="0" normalizeH="0" baseline="0" noProof="0" dirty="0">
              <a:ln>
                <a:noFill/>
              </a:ln>
              <a:solidFill>
                <a:srgbClr val="00B050"/>
              </a:solidFill>
              <a:effectLst/>
              <a:uLnTx/>
              <a:uFillTx/>
              <a:latin typeface="Lato" panose="020F0502020204030203" pitchFamily="34" charset="-18"/>
            </a:endParaRPr>
          </a:p>
        </p:txBody>
      </p:sp>
      <p:grpSp>
        <p:nvGrpSpPr>
          <p:cNvPr id="4" name="Grupa 3">
            <a:extLst>
              <a:ext uri="{FF2B5EF4-FFF2-40B4-BE49-F238E27FC236}">
                <a16:creationId xmlns:a16="http://schemas.microsoft.com/office/drawing/2014/main" id="{F51FBEB8-6B39-47A2-813E-EFC62F5372E9}"/>
              </a:ext>
            </a:extLst>
          </p:cNvPr>
          <p:cNvGrpSpPr/>
          <p:nvPr/>
        </p:nvGrpSpPr>
        <p:grpSpPr>
          <a:xfrm>
            <a:off x="91442" y="99060"/>
            <a:ext cx="8953499" cy="6667500"/>
            <a:chOff x="91442" y="99060"/>
            <a:chExt cx="8953499" cy="6667500"/>
          </a:xfrm>
        </p:grpSpPr>
        <p:grpSp>
          <p:nvGrpSpPr>
            <p:cNvPr id="6" name="Grupa 7">
              <a:extLst>
                <a:ext uri="{FF2B5EF4-FFF2-40B4-BE49-F238E27FC236}">
                  <a16:creationId xmlns:a16="http://schemas.microsoft.com/office/drawing/2014/main" id="{456B03C4-3601-4124-9F5B-3F44513EC974}"/>
                </a:ext>
              </a:extLst>
            </p:cNvPr>
            <p:cNvGrpSpPr>
              <a:grpSpLocks/>
            </p:cNvGrpSpPr>
            <p:nvPr/>
          </p:nvGrpSpPr>
          <p:grpSpPr bwMode="auto">
            <a:xfrm>
              <a:off x="91442" y="99060"/>
              <a:ext cx="8953499" cy="6667500"/>
              <a:chOff x="322907" y="324915"/>
              <a:chExt cx="11560408" cy="6206560"/>
            </a:xfrm>
          </p:grpSpPr>
          <p:sp>
            <p:nvSpPr>
              <p:cNvPr id="7" name="Prostokąt 6">
                <a:extLst>
                  <a:ext uri="{FF2B5EF4-FFF2-40B4-BE49-F238E27FC236}">
                    <a16:creationId xmlns:a16="http://schemas.microsoft.com/office/drawing/2014/main" id="{D34FD957-300B-4CD6-BA77-6915A77D5F52}"/>
                  </a:ext>
                </a:extLst>
              </p:cNvPr>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ndParaRPr>
              </a:p>
            </p:txBody>
          </p:sp>
          <p:sp>
            <p:nvSpPr>
              <p:cNvPr id="8" name="Prostokąt 7">
                <a:extLst>
                  <a:ext uri="{FF2B5EF4-FFF2-40B4-BE49-F238E27FC236}">
                    <a16:creationId xmlns:a16="http://schemas.microsoft.com/office/drawing/2014/main" id="{29E974AE-C68C-4B67-BB88-0260D9595460}"/>
                  </a:ext>
                </a:extLst>
              </p:cNvPr>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ndParaRPr>
              </a:p>
            </p:txBody>
          </p:sp>
          <p:sp>
            <p:nvSpPr>
              <p:cNvPr id="9" name="Prostokąt 8">
                <a:extLst>
                  <a:ext uri="{FF2B5EF4-FFF2-40B4-BE49-F238E27FC236}">
                    <a16:creationId xmlns:a16="http://schemas.microsoft.com/office/drawing/2014/main" id="{E5D7AD4C-0288-4904-8ED7-6981C0C3B740}"/>
                  </a:ext>
                </a:extLst>
              </p:cNvPr>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ndParaRPr>
              </a:p>
            </p:txBody>
          </p:sp>
          <p:sp>
            <p:nvSpPr>
              <p:cNvPr id="10" name="Prostokąt 9">
                <a:extLst>
                  <a:ext uri="{FF2B5EF4-FFF2-40B4-BE49-F238E27FC236}">
                    <a16:creationId xmlns:a16="http://schemas.microsoft.com/office/drawing/2014/main" id="{8431CDA4-DA8F-42EF-A889-EA8D475DD9EA}"/>
                  </a:ext>
                </a:extLst>
              </p:cNvPr>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ndParaRPr>
              </a:p>
            </p:txBody>
          </p:sp>
        </p:grpSp>
        <p:pic>
          <p:nvPicPr>
            <p:cNvPr id="11" name="Obraz 10">
              <a:extLst>
                <a:ext uri="{FF2B5EF4-FFF2-40B4-BE49-F238E27FC236}">
                  <a16:creationId xmlns:a16="http://schemas.microsoft.com/office/drawing/2014/main" id="{B39BAAD6-865A-490D-B7BF-8F654B1F082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2011" y="126343"/>
              <a:ext cx="1513633" cy="485002"/>
            </a:xfrm>
            <a:prstGeom prst="rect">
              <a:avLst/>
            </a:prstGeom>
          </p:spPr>
        </p:pic>
      </p:grpSp>
      <p:sp>
        <p:nvSpPr>
          <p:cNvPr id="15" name="pole tekstowe 14">
            <a:extLst>
              <a:ext uri="{FF2B5EF4-FFF2-40B4-BE49-F238E27FC236}">
                <a16:creationId xmlns:a16="http://schemas.microsoft.com/office/drawing/2014/main" id="{D3D7BB58-8154-4DB2-AEDD-D2CE883B740F}"/>
              </a:ext>
            </a:extLst>
          </p:cNvPr>
          <p:cNvSpPr txBox="1"/>
          <p:nvPr/>
        </p:nvSpPr>
        <p:spPr>
          <a:xfrm>
            <a:off x="1645644" y="180910"/>
            <a:ext cx="7498356" cy="400110"/>
          </a:xfrm>
          <a:prstGeom prst="rect">
            <a:avLst/>
          </a:prstGeom>
          <a:noFill/>
        </p:spPr>
        <p:txBody>
          <a:bodyPr wrap="square" rtlCol="0">
            <a:spAutoFit/>
          </a:bodyPr>
          <a:lstStyle/>
          <a:p>
            <a:r>
              <a:rPr lang="pl-PL" sz="2000" b="1" dirty="0">
                <a:solidFill>
                  <a:srgbClr val="0063AF"/>
                </a:solidFill>
                <a:latin typeface="Lato" panose="020F0502020204030203" pitchFamily="34" charset="-18"/>
              </a:rPr>
              <a:t>KRAKÓW </a:t>
            </a:r>
            <a:r>
              <a:rPr lang="pl-PL" sz="1600" b="1" dirty="0">
                <a:solidFill>
                  <a:srgbClr val="0063AF"/>
                </a:solidFill>
                <a:latin typeface="Lato" panose="020F0502020204030203" pitchFamily="34" charset="-18"/>
              </a:rPr>
              <a:t>OBJĘTY PRAWEM MIEJSCOWYM</a:t>
            </a:r>
          </a:p>
        </p:txBody>
      </p:sp>
      <p:pic>
        <p:nvPicPr>
          <p:cNvPr id="19" name="Obraz 18">
            <a:extLst>
              <a:ext uri="{FF2B5EF4-FFF2-40B4-BE49-F238E27FC236}">
                <a16:creationId xmlns:a16="http://schemas.microsoft.com/office/drawing/2014/main" id="{CA4256A8-0360-4930-8147-133BEB35D581}"/>
              </a:ext>
            </a:extLst>
          </p:cNvPr>
          <p:cNvPicPr>
            <a:picLocks noChangeAspect="1"/>
          </p:cNvPicPr>
          <p:nvPr/>
        </p:nvPicPr>
        <p:blipFill rotWithShape="1">
          <a:blip r:embed="rId5"/>
          <a:srcRect l="14416" t="2865" r="22527" b="3960"/>
          <a:stretch/>
        </p:blipFill>
        <p:spPr>
          <a:xfrm>
            <a:off x="4185348" y="3309639"/>
            <a:ext cx="1766880" cy="1569253"/>
          </a:xfrm>
          <a:prstGeom prst="rect">
            <a:avLst/>
          </a:prstGeom>
        </p:spPr>
      </p:pic>
      <p:pic>
        <p:nvPicPr>
          <p:cNvPr id="22" name="Obraz 21">
            <a:extLst>
              <a:ext uri="{FF2B5EF4-FFF2-40B4-BE49-F238E27FC236}">
                <a16:creationId xmlns:a16="http://schemas.microsoft.com/office/drawing/2014/main" id="{662057E8-3726-467C-AD7B-BA8238D06A4C}"/>
              </a:ext>
            </a:extLst>
          </p:cNvPr>
          <p:cNvPicPr>
            <a:picLocks noChangeAspect="1"/>
          </p:cNvPicPr>
          <p:nvPr/>
        </p:nvPicPr>
        <p:blipFill>
          <a:blip r:embed="rId6"/>
          <a:stretch>
            <a:fillRect/>
          </a:stretch>
        </p:blipFill>
        <p:spPr>
          <a:xfrm>
            <a:off x="4235462" y="5129638"/>
            <a:ext cx="1825349" cy="1502596"/>
          </a:xfrm>
          <a:prstGeom prst="rect">
            <a:avLst/>
          </a:prstGeom>
        </p:spPr>
      </p:pic>
      <p:pic>
        <p:nvPicPr>
          <p:cNvPr id="2" name="Obraz 1"/>
          <p:cNvPicPr>
            <a:picLocks noChangeAspect="1"/>
          </p:cNvPicPr>
          <p:nvPr/>
        </p:nvPicPr>
        <p:blipFill rotWithShape="1">
          <a:blip r:embed="rId7" cstate="print">
            <a:extLst>
              <a:ext uri="{28A0092B-C50C-407E-A947-70E740481C1C}">
                <a14:useLocalDpi xmlns:a14="http://schemas.microsoft.com/office/drawing/2010/main" val="0"/>
              </a:ext>
            </a:extLst>
          </a:blip>
          <a:srcRect t="7957" b="8016"/>
          <a:stretch/>
        </p:blipFill>
        <p:spPr>
          <a:xfrm>
            <a:off x="5952228" y="1352105"/>
            <a:ext cx="3033283" cy="1802423"/>
          </a:xfrm>
          <a:prstGeom prst="rect">
            <a:avLst/>
          </a:prstGeom>
        </p:spPr>
      </p:pic>
      <p:pic>
        <p:nvPicPr>
          <p:cNvPr id="3" name="Obraz 2"/>
          <p:cNvPicPr>
            <a:picLocks noChangeAspect="1"/>
          </p:cNvPicPr>
          <p:nvPr/>
        </p:nvPicPr>
        <p:blipFill rotWithShape="1">
          <a:blip r:embed="rId8" cstate="print">
            <a:extLst>
              <a:ext uri="{28A0092B-C50C-407E-A947-70E740481C1C}">
                <a14:useLocalDpi xmlns:a14="http://schemas.microsoft.com/office/drawing/2010/main" val="0"/>
              </a:ext>
            </a:extLst>
          </a:blip>
          <a:srcRect t="7714" b="8072"/>
          <a:stretch/>
        </p:blipFill>
        <p:spPr>
          <a:xfrm>
            <a:off x="5952228" y="3077658"/>
            <a:ext cx="3011846" cy="1793631"/>
          </a:xfrm>
          <a:prstGeom prst="rect">
            <a:avLst/>
          </a:prstGeom>
        </p:spPr>
      </p:pic>
      <p:pic>
        <p:nvPicPr>
          <p:cNvPr id="5" name="Obraz 4"/>
          <p:cNvPicPr>
            <a:picLocks noChangeAspect="1"/>
          </p:cNvPicPr>
          <p:nvPr/>
        </p:nvPicPr>
        <p:blipFill rotWithShape="1">
          <a:blip r:embed="rId9" cstate="print">
            <a:extLst>
              <a:ext uri="{28A0092B-C50C-407E-A947-70E740481C1C}">
                <a14:useLocalDpi xmlns:a14="http://schemas.microsoft.com/office/drawing/2010/main" val="0"/>
              </a:ext>
            </a:extLst>
          </a:blip>
          <a:srcRect t="8368" b="8014"/>
          <a:stretch/>
        </p:blipFill>
        <p:spPr>
          <a:xfrm>
            <a:off x="5963922" y="4878892"/>
            <a:ext cx="3025777" cy="1789186"/>
          </a:xfrm>
          <a:prstGeom prst="rect">
            <a:avLst/>
          </a:prstGeom>
        </p:spPr>
      </p:pic>
      <p:sp>
        <p:nvSpPr>
          <p:cNvPr id="20" name="Prostokąt 19">
            <a:extLst>
              <a:ext uri="{FF2B5EF4-FFF2-40B4-BE49-F238E27FC236}">
                <a16:creationId xmlns:a16="http://schemas.microsoft.com/office/drawing/2014/main" id="{F48B5E16-9519-4CD8-9D8A-3B37317B7639}"/>
              </a:ext>
            </a:extLst>
          </p:cNvPr>
          <p:cNvSpPr/>
          <p:nvPr/>
        </p:nvSpPr>
        <p:spPr>
          <a:xfrm>
            <a:off x="7990339" y="2756744"/>
            <a:ext cx="916201" cy="276999"/>
          </a:xfrm>
          <a:prstGeom prst="rect">
            <a:avLst/>
          </a:prstGeom>
        </p:spPr>
        <p:txBody>
          <a:bodyPr wrap="square" anchor="ctr">
            <a:spAutoFit/>
          </a:bodyPr>
          <a:lstStyle/>
          <a:p>
            <a:r>
              <a:rPr lang="pl-PL" sz="1200" b="1" dirty="0">
                <a:solidFill>
                  <a:srgbClr val="0064A7"/>
                </a:solidFill>
                <a:latin typeface="Lato" panose="020F0502020204030203" pitchFamily="34" charset="-18"/>
              </a:rPr>
              <a:t>4 590,1 ha</a:t>
            </a:r>
            <a:endParaRPr lang="pl-PL" sz="1000" i="1" dirty="0">
              <a:latin typeface="Lato" panose="020F0502020204030203" pitchFamily="34" charset="-18"/>
            </a:endParaRPr>
          </a:p>
        </p:txBody>
      </p:sp>
      <p:sp>
        <p:nvSpPr>
          <p:cNvPr id="21" name="Prostokąt 20">
            <a:extLst>
              <a:ext uri="{FF2B5EF4-FFF2-40B4-BE49-F238E27FC236}">
                <a16:creationId xmlns:a16="http://schemas.microsoft.com/office/drawing/2014/main" id="{0351ED77-F644-494D-B940-F4E7032F4674}"/>
              </a:ext>
            </a:extLst>
          </p:cNvPr>
          <p:cNvSpPr/>
          <p:nvPr/>
        </p:nvSpPr>
        <p:spPr>
          <a:xfrm>
            <a:off x="7986201" y="4503460"/>
            <a:ext cx="920339" cy="276999"/>
          </a:xfrm>
          <a:prstGeom prst="rect">
            <a:avLst/>
          </a:prstGeom>
        </p:spPr>
        <p:txBody>
          <a:bodyPr wrap="square">
            <a:spAutoFit/>
          </a:bodyPr>
          <a:lstStyle/>
          <a:p>
            <a:r>
              <a:rPr lang="pl-PL" sz="1200" b="1" dirty="0">
                <a:solidFill>
                  <a:srgbClr val="0064A7"/>
                </a:solidFill>
                <a:latin typeface="Lato" panose="020F0502020204030203" pitchFamily="34" charset="-18"/>
              </a:rPr>
              <a:t>1 174,3 ha</a:t>
            </a:r>
            <a:endParaRPr lang="pl-PL" sz="600" i="1" dirty="0">
              <a:latin typeface="Lato" panose="020F0502020204030203" pitchFamily="34" charset="-18"/>
            </a:endParaRPr>
          </a:p>
        </p:txBody>
      </p:sp>
      <p:graphicFrame>
        <p:nvGraphicFramePr>
          <p:cNvPr id="28" name="Diagram 27">
            <a:extLst>
              <a:ext uri="{FF2B5EF4-FFF2-40B4-BE49-F238E27FC236}">
                <a16:creationId xmlns:a16="http://schemas.microsoft.com/office/drawing/2014/main" id="{5B493C0A-D8F4-4602-A677-EB4C8255E65E}"/>
              </a:ext>
            </a:extLst>
          </p:cNvPr>
          <p:cNvGraphicFramePr/>
          <p:nvPr>
            <p:extLst>
              <p:ext uri="{D42A27DB-BD31-4B8C-83A1-F6EECF244321}">
                <p14:modId xmlns:p14="http://schemas.microsoft.com/office/powerpoint/2010/main" val="1098624038"/>
              </p:ext>
            </p:extLst>
          </p:nvPr>
        </p:nvGraphicFramePr>
        <p:xfrm>
          <a:off x="187433" y="2079192"/>
          <a:ext cx="4191836" cy="31051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pole tekstowe 11">
            <a:extLst>
              <a:ext uri="{FF2B5EF4-FFF2-40B4-BE49-F238E27FC236}">
                <a16:creationId xmlns:a16="http://schemas.microsoft.com/office/drawing/2014/main" id="{D9D97CFD-BAE3-4F8A-9C0D-1195732A07C8}"/>
              </a:ext>
            </a:extLst>
          </p:cNvPr>
          <p:cNvSpPr txBox="1"/>
          <p:nvPr/>
        </p:nvSpPr>
        <p:spPr>
          <a:xfrm>
            <a:off x="4458240" y="617441"/>
            <a:ext cx="4448300" cy="461665"/>
          </a:xfrm>
          <a:prstGeom prst="rect">
            <a:avLst/>
          </a:prstGeom>
          <a:noFill/>
        </p:spPr>
        <p:txBody>
          <a:bodyPr wrap="square" rtlCol="0">
            <a:spAutoFit/>
          </a:bodyPr>
          <a:lstStyle/>
          <a:p>
            <a:r>
              <a:rPr lang="pl-PL" sz="1200" dirty="0">
                <a:latin typeface="Lato" panose="020F0502020204030203" pitchFamily="34" charset="-18"/>
              </a:rPr>
              <a:t>Bilans terenów mieszkaniowych wskazuje na rezerwy mieszkaniowe na poziomie od 180 </a:t>
            </a:r>
            <a:r>
              <a:rPr lang="pl-PL" sz="1200" dirty="0" err="1">
                <a:latin typeface="Lato" panose="020F0502020204030203" pitchFamily="34" charset="-18"/>
              </a:rPr>
              <a:t>tys</a:t>
            </a:r>
            <a:r>
              <a:rPr lang="pl-PL" sz="1200" dirty="0">
                <a:latin typeface="Lato" panose="020F0502020204030203" pitchFamily="34" charset="-18"/>
              </a:rPr>
              <a:t> do 310 </a:t>
            </a:r>
            <a:r>
              <a:rPr lang="pl-PL" sz="1200" dirty="0" err="1">
                <a:latin typeface="Lato" panose="020F0502020204030203" pitchFamily="34" charset="-18"/>
              </a:rPr>
              <a:t>tys</a:t>
            </a:r>
            <a:r>
              <a:rPr lang="pl-PL" sz="1200" dirty="0">
                <a:latin typeface="Lato" panose="020F0502020204030203" pitchFamily="34" charset="-18"/>
              </a:rPr>
              <a:t> mieszkańców</a:t>
            </a:r>
          </a:p>
        </p:txBody>
      </p:sp>
      <p:pic>
        <p:nvPicPr>
          <p:cNvPr id="17" name="Obraz 16">
            <a:extLst>
              <a:ext uri="{FF2B5EF4-FFF2-40B4-BE49-F238E27FC236}">
                <a16:creationId xmlns:a16="http://schemas.microsoft.com/office/drawing/2014/main" id="{FD7EC176-539C-4E17-800F-10584224B883}"/>
              </a:ext>
            </a:extLst>
          </p:cNvPr>
          <p:cNvPicPr>
            <a:picLocks noChangeAspect="1"/>
          </p:cNvPicPr>
          <p:nvPr/>
        </p:nvPicPr>
        <p:blipFill rotWithShape="1">
          <a:blip r:embed="rId15">
            <a:clrChange>
              <a:clrFrom>
                <a:srgbClr val="FFFFFF"/>
              </a:clrFrom>
              <a:clrTo>
                <a:srgbClr val="FFFFFF">
                  <a:alpha val="0"/>
                </a:srgbClr>
              </a:clrTo>
            </a:clrChange>
          </a:blip>
          <a:srcRect l="14945" t="1590" r="13940" b="-1590"/>
          <a:stretch/>
        </p:blipFill>
        <p:spPr>
          <a:xfrm>
            <a:off x="4354562" y="1627126"/>
            <a:ext cx="1833249" cy="1551505"/>
          </a:xfrm>
          <a:prstGeom prst="rect">
            <a:avLst/>
          </a:prstGeom>
        </p:spPr>
      </p:pic>
      <p:graphicFrame>
        <p:nvGraphicFramePr>
          <p:cNvPr id="26" name="Diagram 25">
            <a:extLst>
              <a:ext uri="{FF2B5EF4-FFF2-40B4-BE49-F238E27FC236}">
                <a16:creationId xmlns:a16="http://schemas.microsoft.com/office/drawing/2014/main" id="{FDEF0DE1-B7E5-4A66-8D94-8C459FE2694B}"/>
              </a:ext>
            </a:extLst>
          </p:cNvPr>
          <p:cNvGraphicFramePr/>
          <p:nvPr>
            <p:extLst>
              <p:ext uri="{D42A27DB-BD31-4B8C-83A1-F6EECF244321}">
                <p14:modId xmlns:p14="http://schemas.microsoft.com/office/powerpoint/2010/main" val="1258100617"/>
              </p:ext>
            </p:extLst>
          </p:nvPr>
        </p:nvGraphicFramePr>
        <p:xfrm>
          <a:off x="187433" y="2674139"/>
          <a:ext cx="3919231" cy="310515"/>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13" name="Prostokąt 12">
            <a:extLst>
              <a:ext uri="{FF2B5EF4-FFF2-40B4-BE49-F238E27FC236}">
                <a16:creationId xmlns:a16="http://schemas.microsoft.com/office/drawing/2014/main" id="{6E0A4A83-5099-4361-A5A1-F59CFA1AC5C4}"/>
              </a:ext>
            </a:extLst>
          </p:cNvPr>
          <p:cNvSpPr/>
          <p:nvPr/>
        </p:nvSpPr>
        <p:spPr>
          <a:xfrm>
            <a:off x="132011" y="3238275"/>
            <a:ext cx="2799356" cy="276999"/>
          </a:xfrm>
          <a:prstGeom prst="rect">
            <a:avLst/>
          </a:prstGeom>
        </p:spPr>
        <p:txBody>
          <a:bodyPr wrap="none">
            <a:spAutoFit/>
          </a:bodyPr>
          <a:lstStyle/>
          <a:p>
            <a:r>
              <a:rPr lang="pl-PL" sz="1200" b="1" dirty="0">
                <a:latin typeface="Lato" panose="020F0502020204030203" pitchFamily="34" charset="-18"/>
              </a:rPr>
              <a:t>Sytuacja planistyczna miasta Krakowa</a:t>
            </a:r>
          </a:p>
        </p:txBody>
      </p:sp>
      <p:graphicFrame>
        <p:nvGraphicFramePr>
          <p:cNvPr id="27" name="Diagram 26">
            <a:extLst>
              <a:ext uri="{FF2B5EF4-FFF2-40B4-BE49-F238E27FC236}">
                <a16:creationId xmlns:a16="http://schemas.microsoft.com/office/drawing/2014/main" id="{FA6DDAE7-2CE0-400C-A2C3-F74C7C2FE709}"/>
              </a:ext>
            </a:extLst>
          </p:cNvPr>
          <p:cNvGraphicFramePr/>
          <p:nvPr>
            <p:extLst>
              <p:ext uri="{D42A27DB-BD31-4B8C-83A1-F6EECF244321}">
                <p14:modId xmlns:p14="http://schemas.microsoft.com/office/powerpoint/2010/main" val="1674861965"/>
              </p:ext>
            </p:extLst>
          </p:nvPr>
        </p:nvGraphicFramePr>
        <p:xfrm>
          <a:off x="213332" y="2106771"/>
          <a:ext cx="3919231" cy="310515"/>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graphicFrame>
        <p:nvGraphicFramePr>
          <p:cNvPr id="33" name="Diagram 32">
            <a:extLst>
              <a:ext uri="{FF2B5EF4-FFF2-40B4-BE49-F238E27FC236}">
                <a16:creationId xmlns:a16="http://schemas.microsoft.com/office/drawing/2014/main" id="{1E48C3EC-9D9E-41A0-8AA2-C5B70A791345}"/>
              </a:ext>
            </a:extLst>
          </p:cNvPr>
          <p:cNvGraphicFramePr/>
          <p:nvPr>
            <p:extLst>
              <p:ext uri="{D42A27DB-BD31-4B8C-83A1-F6EECF244321}">
                <p14:modId xmlns:p14="http://schemas.microsoft.com/office/powerpoint/2010/main" val="4087904677"/>
              </p:ext>
            </p:extLst>
          </p:nvPr>
        </p:nvGraphicFramePr>
        <p:xfrm>
          <a:off x="187432" y="1505352"/>
          <a:ext cx="3919231" cy="310515"/>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graphicFrame>
        <p:nvGraphicFramePr>
          <p:cNvPr id="34" name="Diagram 33">
            <a:extLst>
              <a:ext uri="{FF2B5EF4-FFF2-40B4-BE49-F238E27FC236}">
                <a16:creationId xmlns:a16="http://schemas.microsoft.com/office/drawing/2014/main" id="{1ABE8654-91E2-49CF-B06F-324A6C30BBA5}"/>
              </a:ext>
            </a:extLst>
          </p:cNvPr>
          <p:cNvGraphicFramePr/>
          <p:nvPr>
            <p:extLst>
              <p:ext uri="{D42A27DB-BD31-4B8C-83A1-F6EECF244321}">
                <p14:modId xmlns:p14="http://schemas.microsoft.com/office/powerpoint/2010/main" val="2452185942"/>
              </p:ext>
            </p:extLst>
          </p:nvPr>
        </p:nvGraphicFramePr>
        <p:xfrm>
          <a:off x="169490" y="910405"/>
          <a:ext cx="3919231" cy="310515"/>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spTree>
    <p:extLst>
      <p:ext uri="{BB962C8B-B14F-4D97-AF65-F5344CB8AC3E}">
        <p14:creationId xmlns:p14="http://schemas.microsoft.com/office/powerpoint/2010/main" val="344417735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az 22">
            <a:extLst>
              <a:ext uri="{FF2B5EF4-FFF2-40B4-BE49-F238E27FC236}">
                <a16:creationId xmlns:a16="http://schemas.microsoft.com/office/drawing/2014/main" id="{DDF491B7-D97D-490D-A562-F3F3354125E3}"/>
              </a:ext>
            </a:extLst>
          </p:cNvPr>
          <p:cNvPicPr>
            <a:picLocks noChangeAspect="1"/>
          </p:cNvPicPr>
          <p:nvPr/>
        </p:nvPicPr>
        <p:blipFill rotWithShape="1">
          <a:blip r:embed="rId3"/>
          <a:srcRect l="620" t="359" r="276" b="1509"/>
          <a:stretch/>
        </p:blipFill>
        <p:spPr>
          <a:xfrm>
            <a:off x="204391" y="828450"/>
            <a:ext cx="3650880" cy="1975771"/>
          </a:xfrm>
          <a:prstGeom prst="rect">
            <a:avLst/>
          </a:prstGeom>
        </p:spPr>
      </p:pic>
      <p:pic>
        <p:nvPicPr>
          <p:cNvPr id="10" name="Obraz 9">
            <a:extLst>
              <a:ext uri="{FF2B5EF4-FFF2-40B4-BE49-F238E27FC236}">
                <a16:creationId xmlns:a16="http://schemas.microsoft.com/office/drawing/2014/main" id="{03768F25-5770-4E2C-8A9F-43158D480C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 t="4774" r="77" b="-217"/>
          <a:stretch/>
        </p:blipFill>
        <p:spPr>
          <a:xfrm>
            <a:off x="134768" y="3073514"/>
            <a:ext cx="3720504" cy="2510994"/>
          </a:xfrm>
          <a:prstGeom prst="rect">
            <a:avLst/>
          </a:prstGeom>
        </p:spPr>
      </p:pic>
      <p:pic>
        <p:nvPicPr>
          <p:cNvPr id="15" name="Obraz 14">
            <a:extLst>
              <a:ext uri="{FF2B5EF4-FFF2-40B4-BE49-F238E27FC236}">
                <a16:creationId xmlns:a16="http://schemas.microsoft.com/office/drawing/2014/main" id="{A19567AF-5696-42E9-BABE-AA902E0C5D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908" y="113970"/>
            <a:ext cx="1513633" cy="485002"/>
          </a:xfrm>
          <a:prstGeom prst="rect">
            <a:avLst/>
          </a:prstGeom>
        </p:spPr>
      </p:pic>
      <p:sp>
        <p:nvSpPr>
          <p:cNvPr id="16" name="Prostokąt 15">
            <a:extLst>
              <a:ext uri="{FF2B5EF4-FFF2-40B4-BE49-F238E27FC236}">
                <a16:creationId xmlns:a16="http://schemas.microsoft.com/office/drawing/2014/main" id="{0BFFED1A-3710-456B-A5C8-AF88D8686F07}"/>
              </a:ext>
            </a:extLst>
          </p:cNvPr>
          <p:cNvSpPr/>
          <p:nvPr/>
        </p:nvSpPr>
        <p:spPr>
          <a:xfrm>
            <a:off x="115908" y="113970"/>
            <a:ext cx="8899649" cy="6594018"/>
          </a:xfrm>
          <a:prstGeom prst="rect">
            <a:avLst/>
          </a:prstGeom>
          <a:noFill/>
          <a:ln w="57150">
            <a:solidFill>
              <a:srgbClr val="0063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ole tekstowe 5">
            <a:extLst>
              <a:ext uri="{FF2B5EF4-FFF2-40B4-BE49-F238E27FC236}">
                <a16:creationId xmlns:a16="http://schemas.microsoft.com/office/drawing/2014/main" id="{E0C810FE-CEDC-406E-9254-865E4D075C29}"/>
              </a:ext>
            </a:extLst>
          </p:cNvPr>
          <p:cNvSpPr txBox="1"/>
          <p:nvPr/>
        </p:nvSpPr>
        <p:spPr>
          <a:xfrm>
            <a:off x="1645644" y="180910"/>
            <a:ext cx="7498356" cy="400110"/>
          </a:xfrm>
          <a:prstGeom prst="rect">
            <a:avLst/>
          </a:prstGeom>
          <a:noFill/>
        </p:spPr>
        <p:txBody>
          <a:bodyPr wrap="square" rtlCol="0">
            <a:spAutoFit/>
          </a:bodyPr>
          <a:lstStyle/>
          <a:p>
            <a:r>
              <a:rPr lang="pl-PL" sz="2000" b="1" dirty="0">
                <a:solidFill>
                  <a:srgbClr val="0063AF"/>
                </a:solidFill>
                <a:latin typeface="Lato" panose="020F0502020204030203" pitchFamily="34" charset="-18"/>
              </a:rPr>
              <a:t>KRAKÓW </a:t>
            </a:r>
            <a:r>
              <a:rPr lang="pl-PL" sz="1600" b="1" dirty="0">
                <a:solidFill>
                  <a:srgbClr val="0063AF"/>
                </a:solidFill>
                <a:latin typeface="Lato" panose="020F0502020204030203" pitchFamily="34" charset="-18"/>
              </a:rPr>
              <a:t>METROPOLIĄ</a:t>
            </a:r>
            <a:endParaRPr lang="pl-PL" sz="2000" b="1" dirty="0">
              <a:solidFill>
                <a:srgbClr val="0063AF"/>
              </a:solidFill>
              <a:latin typeface="Lato" panose="020F0502020204030203" pitchFamily="34" charset="-18"/>
            </a:endParaRPr>
          </a:p>
        </p:txBody>
      </p:sp>
      <p:sp>
        <p:nvSpPr>
          <p:cNvPr id="7" name="pole tekstowe 6">
            <a:extLst>
              <a:ext uri="{FF2B5EF4-FFF2-40B4-BE49-F238E27FC236}">
                <a16:creationId xmlns:a16="http://schemas.microsoft.com/office/drawing/2014/main" id="{FFD34E4D-16CE-4DE8-A910-FB4A3640AD6E}"/>
              </a:ext>
            </a:extLst>
          </p:cNvPr>
          <p:cNvSpPr txBox="1"/>
          <p:nvPr/>
        </p:nvSpPr>
        <p:spPr>
          <a:xfrm>
            <a:off x="3389576" y="5272771"/>
            <a:ext cx="313956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             </a:t>
            </a:r>
            <a:r>
              <a:rPr kumimoji="0" lang="pl-PL" sz="1100" b="1" i="0" u="none" strike="noStrike" kern="1200" cap="none" spc="0" normalizeH="0" baseline="0" noProof="0" dirty="0">
                <a:ln>
                  <a:noFill/>
                </a:ln>
                <a:solidFill>
                  <a:prstClr val="black"/>
                </a:solidFill>
                <a:effectLst/>
                <a:uLnTx/>
                <a:uFillTx/>
                <a:latin typeface="Lato" panose="020F0502020204030203" pitchFamily="34" charset="-18"/>
                <a:ea typeface="+mn-ea"/>
                <a:cs typeface="+mn-cs"/>
              </a:rPr>
              <a:t>OBSZARY STRATEGICZNE:</a:t>
            </a:r>
          </a:p>
        </p:txBody>
      </p:sp>
      <p:pic>
        <p:nvPicPr>
          <p:cNvPr id="8" name="Obraz 7">
            <a:extLst>
              <a:ext uri="{FF2B5EF4-FFF2-40B4-BE49-F238E27FC236}">
                <a16:creationId xmlns:a16="http://schemas.microsoft.com/office/drawing/2014/main" id="{FED3D892-6A34-4B4A-AD35-F4EFFA549C70}"/>
              </a:ext>
            </a:extLst>
          </p:cNvPr>
          <p:cNvPicPr>
            <a:picLocks noChangeAspect="1"/>
          </p:cNvPicPr>
          <p:nvPr/>
        </p:nvPicPr>
        <p:blipFill>
          <a:blip r:embed="rId6"/>
          <a:stretch>
            <a:fillRect/>
          </a:stretch>
        </p:blipFill>
        <p:spPr>
          <a:xfrm>
            <a:off x="317040" y="5529654"/>
            <a:ext cx="2071599" cy="941293"/>
          </a:xfrm>
          <a:prstGeom prst="rect">
            <a:avLst/>
          </a:prstGeom>
        </p:spPr>
      </p:pic>
      <p:sp>
        <p:nvSpPr>
          <p:cNvPr id="9" name="Prostokąt 8">
            <a:extLst>
              <a:ext uri="{FF2B5EF4-FFF2-40B4-BE49-F238E27FC236}">
                <a16:creationId xmlns:a16="http://schemas.microsoft.com/office/drawing/2014/main" id="{C1DECC73-8B7D-400F-AE48-A13B3BAC8AB1}"/>
              </a:ext>
            </a:extLst>
          </p:cNvPr>
          <p:cNvSpPr/>
          <p:nvPr/>
        </p:nvSpPr>
        <p:spPr>
          <a:xfrm>
            <a:off x="204391" y="6480646"/>
            <a:ext cx="2473754" cy="246221"/>
          </a:xfrm>
          <a:prstGeom prst="rect">
            <a:avLst/>
          </a:prstGeom>
        </p:spPr>
        <p:txBody>
          <a:bodyPr wrap="none">
            <a:spAutoFit/>
          </a:bodyPr>
          <a:lstStyle/>
          <a:p>
            <a:pPr lvl="0">
              <a:defRPr/>
            </a:pPr>
            <a:r>
              <a:rPr lang="pl-PL" sz="1000" b="1" dirty="0">
                <a:solidFill>
                  <a:srgbClr val="0064A7"/>
                </a:solidFill>
                <a:latin typeface="Lato" panose="020F0502020204030203" pitchFamily="34" charset="-18"/>
              </a:rPr>
              <a:t>KRAKÓW NOWA HUTA PRZYSZŁOŚCI</a:t>
            </a:r>
          </a:p>
        </p:txBody>
      </p:sp>
      <p:pic>
        <p:nvPicPr>
          <p:cNvPr id="11" name="Obraz 10">
            <a:extLst>
              <a:ext uri="{FF2B5EF4-FFF2-40B4-BE49-F238E27FC236}">
                <a16:creationId xmlns:a16="http://schemas.microsoft.com/office/drawing/2014/main" id="{83F362E2-2D06-4ECA-B825-D2094B6919D6}"/>
              </a:ext>
            </a:extLst>
          </p:cNvPr>
          <p:cNvPicPr>
            <a:picLocks noChangeAspect="1"/>
          </p:cNvPicPr>
          <p:nvPr/>
        </p:nvPicPr>
        <p:blipFill>
          <a:blip r:embed="rId7"/>
          <a:stretch>
            <a:fillRect/>
          </a:stretch>
        </p:blipFill>
        <p:spPr>
          <a:xfrm>
            <a:off x="2608848" y="5519963"/>
            <a:ext cx="1784534" cy="941293"/>
          </a:xfrm>
          <a:prstGeom prst="rect">
            <a:avLst/>
          </a:prstGeom>
        </p:spPr>
      </p:pic>
      <p:sp>
        <p:nvSpPr>
          <p:cNvPr id="12" name="Prostokąt 11">
            <a:extLst>
              <a:ext uri="{FF2B5EF4-FFF2-40B4-BE49-F238E27FC236}">
                <a16:creationId xmlns:a16="http://schemas.microsoft.com/office/drawing/2014/main" id="{68267D86-7947-4807-8201-A408EB9A1A82}"/>
              </a:ext>
            </a:extLst>
          </p:cNvPr>
          <p:cNvSpPr/>
          <p:nvPr/>
        </p:nvSpPr>
        <p:spPr>
          <a:xfrm>
            <a:off x="2663421" y="6470951"/>
            <a:ext cx="1729961" cy="246221"/>
          </a:xfrm>
          <a:prstGeom prst="rect">
            <a:avLst/>
          </a:prstGeom>
        </p:spPr>
        <p:txBody>
          <a:bodyPr wrap="none">
            <a:spAutoFit/>
          </a:bodyPr>
          <a:lstStyle/>
          <a:p>
            <a:pPr lvl="0">
              <a:defRPr/>
            </a:pPr>
            <a:r>
              <a:rPr lang="pl-PL" sz="1000" b="1" dirty="0">
                <a:solidFill>
                  <a:srgbClr val="0064A7"/>
                </a:solidFill>
                <a:latin typeface="Lato" panose="020F0502020204030203" pitchFamily="34" charset="-18"/>
              </a:rPr>
              <a:t>KRAKÓW NOWE MIASTO</a:t>
            </a:r>
          </a:p>
        </p:txBody>
      </p:sp>
      <p:pic>
        <p:nvPicPr>
          <p:cNvPr id="13" name="Obraz 12">
            <a:extLst>
              <a:ext uri="{FF2B5EF4-FFF2-40B4-BE49-F238E27FC236}">
                <a16:creationId xmlns:a16="http://schemas.microsoft.com/office/drawing/2014/main" id="{59237C46-73BF-4483-9903-5502646310B7}"/>
              </a:ext>
            </a:extLst>
          </p:cNvPr>
          <p:cNvPicPr>
            <a:picLocks noChangeAspect="1"/>
          </p:cNvPicPr>
          <p:nvPr/>
        </p:nvPicPr>
        <p:blipFill rotWithShape="1">
          <a:blip r:embed="rId8"/>
          <a:srcRect t="5891"/>
          <a:stretch/>
        </p:blipFill>
        <p:spPr>
          <a:xfrm>
            <a:off x="4565733" y="5529654"/>
            <a:ext cx="2071599" cy="941294"/>
          </a:xfrm>
          <a:prstGeom prst="rect">
            <a:avLst/>
          </a:prstGeom>
        </p:spPr>
      </p:pic>
      <p:sp>
        <p:nvSpPr>
          <p:cNvPr id="14" name="Prostokąt 13">
            <a:extLst>
              <a:ext uri="{FF2B5EF4-FFF2-40B4-BE49-F238E27FC236}">
                <a16:creationId xmlns:a16="http://schemas.microsoft.com/office/drawing/2014/main" id="{99CFC645-AF5F-4BF5-8F56-E338556F55A6}"/>
              </a:ext>
            </a:extLst>
          </p:cNvPr>
          <p:cNvSpPr/>
          <p:nvPr/>
        </p:nvSpPr>
        <p:spPr>
          <a:xfrm>
            <a:off x="4640053" y="6470949"/>
            <a:ext cx="1822935" cy="246221"/>
          </a:xfrm>
          <a:prstGeom prst="rect">
            <a:avLst/>
          </a:prstGeom>
        </p:spPr>
        <p:txBody>
          <a:bodyPr wrap="none">
            <a:spAutoFit/>
          </a:bodyPr>
          <a:lstStyle/>
          <a:p>
            <a:pPr lvl="0">
              <a:defRPr/>
            </a:pPr>
            <a:r>
              <a:rPr lang="pl-PL" sz="1000" b="1" dirty="0">
                <a:solidFill>
                  <a:srgbClr val="0064A7"/>
                </a:solidFill>
                <a:latin typeface="Lato" panose="020F0502020204030203" pitchFamily="34" charset="-18"/>
              </a:rPr>
              <a:t>KRAKÓW AIRPORT BALICE</a:t>
            </a:r>
          </a:p>
        </p:txBody>
      </p:sp>
      <p:pic>
        <p:nvPicPr>
          <p:cNvPr id="17" name="Obraz 16">
            <a:extLst>
              <a:ext uri="{FF2B5EF4-FFF2-40B4-BE49-F238E27FC236}">
                <a16:creationId xmlns:a16="http://schemas.microsoft.com/office/drawing/2014/main" id="{3F75DE4E-D9BA-4F2A-B39F-D9560971CCF6}"/>
              </a:ext>
            </a:extLst>
          </p:cNvPr>
          <p:cNvPicPr>
            <a:picLocks noChangeAspect="1"/>
          </p:cNvPicPr>
          <p:nvPr/>
        </p:nvPicPr>
        <p:blipFill rotWithShape="1">
          <a:blip r:embed="rId9"/>
          <a:srcRect l="3130" b="9748"/>
          <a:stretch/>
        </p:blipFill>
        <p:spPr>
          <a:xfrm>
            <a:off x="6747362" y="5519962"/>
            <a:ext cx="2100394" cy="941293"/>
          </a:xfrm>
          <a:prstGeom prst="rect">
            <a:avLst/>
          </a:prstGeom>
        </p:spPr>
      </p:pic>
      <p:sp>
        <p:nvSpPr>
          <p:cNvPr id="18" name="Prostokąt 17">
            <a:extLst>
              <a:ext uri="{FF2B5EF4-FFF2-40B4-BE49-F238E27FC236}">
                <a16:creationId xmlns:a16="http://schemas.microsoft.com/office/drawing/2014/main" id="{3095D691-FA3D-4D23-8383-10CFF230516C}"/>
              </a:ext>
            </a:extLst>
          </p:cNvPr>
          <p:cNvSpPr/>
          <p:nvPr/>
        </p:nvSpPr>
        <p:spPr>
          <a:xfrm>
            <a:off x="6852412" y="6461255"/>
            <a:ext cx="1955985" cy="246221"/>
          </a:xfrm>
          <a:prstGeom prst="rect">
            <a:avLst/>
          </a:prstGeom>
        </p:spPr>
        <p:txBody>
          <a:bodyPr wrap="none">
            <a:spAutoFit/>
          </a:bodyPr>
          <a:lstStyle/>
          <a:p>
            <a:pPr lvl="0">
              <a:defRPr/>
            </a:pPr>
            <a:r>
              <a:rPr lang="pl-PL" sz="1000" b="1" dirty="0">
                <a:solidFill>
                  <a:srgbClr val="0064A7"/>
                </a:solidFill>
                <a:latin typeface="Lato" panose="020F0502020204030203" pitchFamily="34" charset="-18"/>
              </a:rPr>
              <a:t>KRAKÓW PARK RZEKI WISŁY</a:t>
            </a:r>
          </a:p>
        </p:txBody>
      </p:sp>
      <p:sp>
        <p:nvSpPr>
          <p:cNvPr id="19" name="Prostokąt 18">
            <a:extLst>
              <a:ext uri="{FF2B5EF4-FFF2-40B4-BE49-F238E27FC236}">
                <a16:creationId xmlns:a16="http://schemas.microsoft.com/office/drawing/2014/main" id="{9B4C46D6-2504-4C46-B0A5-5E11D92467AC}"/>
              </a:ext>
            </a:extLst>
          </p:cNvPr>
          <p:cNvSpPr/>
          <p:nvPr/>
        </p:nvSpPr>
        <p:spPr>
          <a:xfrm>
            <a:off x="3718136" y="3201662"/>
            <a:ext cx="1996059" cy="323615"/>
          </a:xfrm>
          <a:prstGeom prst="rect">
            <a:avLst/>
          </a:prstGeom>
        </p:spPr>
        <p:txBody>
          <a:bodyPr wrap="none">
            <a:spAutoFit/>
          </a:bodyPr>
          <a:lstStyle/>
          <a:p>
            <a:pPr marL="457200" algn="just">
              <a:lnSpc>
                <a:spcPct val="115000"/>
              </a:lnSpc>
              <a:spcBef>
                <a:spcPts val="600"/>
              </a:spcBef>
              <a:spcAft>
                <a:spcPts val="800"/>
              </a:spcAft>
            </a:pPr>
            <a:r>
              <a:rPr lang="pl-PL" sz="1400" b="1" dirty="0">
                <a:solidFill>
                  <a:srgbClr val="006CB7"/>
                </a:solidFill>
                <a:latin typeface="Lato" panose="020F0502020204030203" pitchFamily="34" charset="-18"/>
                <a:ea typeface="Calibri" panose="020F0502020204030204" pitchFamily="34" charset="0"/>
                <a:cs typeface="Times New Roman" panose="02020603050405020304" pitchFamily="18" charset="0"/>
              </a:rPr>
              <a:t>W skali lokalnej:</a:t>
            </a:r>
            <a:r>
              <a:rPr lang="pl-PL" sz="1400" dirty="0">
                <a:solidFill>
                  <a:srgbClr val="006CB7"/>
                </a:solidFill>
                <a:latin typeface="Lato" panose="020F0502020204030203" pitchFamily="34" charset="-18"/>
                <a:ea typeface="Calibri" panose="020F0502020204030204" pitchFamily="34" charset="0"/>
                <a:cs typeface="Times New Roman" panose="02020603050405020304" pitchFamily="18" charset="0"/>
              </a:rPr>
              <a:t> </a:t>
            </a:r>
            <a:endParaRPr lang="pl-PL" dirty="0">
              <a:solidFill>
                <a:srgbClr val="006CB7"/>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Prostokąt 23">
            <a:extLst>
              <a:ext uri="{FF2B5EF4-FFF2-40B4-BE49-F238E27FC236}">
                <a16:creationId xmlns:a16="http://schemas.microsoft.com/office/drawing/2014/main" id="{273BB4D4-E086-46BE-80AE-3C88EA76409C}"/>
              </a:ext>
            </a:extLst>
          </p:cNvPr>
          <p:cNvSpPr/>
          <p:nvPr/>
        </p:nvSpPr>
        <p:spPr>
          <a:xfrm>
            <a:off x="3718136" y="1104634"/>
            <a:ext cx="2056973" cy="323615"/>
          </a:xfrm>
          <a:prstGeom prst="rect">
            <a:avLst/>
          </a:prstGeom>
        </p:spPr>
        <p:txBody>
          <a:bodyPr wrap="none">
            <a:spAutoFit/>
          </a:bodyPr>
          <a:lstStyle/>
          <a:p>
            <a:pPr marL="457200">
              <a:lnSpc>
                <a:spcPct val="115000"/>
              </a:lnSpc>
              <a:spcBef>
                <a:spcPts val="600"/>
              </a:spcBef>
              <a:spcAft>
                <a:spcPts val="800"/>
              </a:spcAft>
            </a:pPr>
            <a:r>
              <a:rPr lang="pl-PL" sz="1400" b="1" dirty="0">
                <a:solidFill>
                  <a:srgbClr val="006CB7"/>
                </a:solidFill>
                <a:latin typeface="Lato" panose="020F0502020204030203" pitchFamily="34" charset="-18"/>
                <a:ea typeface="Calibri" panose="020F0502020204030204" pitchFamily="34" charset="0"/>
                <a:cs typeface="Times New Roman" panose="02020603050405020304" pitchFamily="18" charset="0"/>
              </a:rPr>
              <a:t>W skali globalnej:</a:t>
            </a:r>
            <a:endParaRPr lang="pl-PL" dirty="0">
              <a:solidFill>
                <a:srgbClr val="006CB7"/>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7" name="Diagram 26">
            <a:extLst>
              <a:ext uri="{FF2B5EF4-FFF2-40B4-BE49-F238E27FC236}">
                <a16:creationId xmlns:a16="http://schemas.microsoft.com/office/drawing/2014/main" id="{353C8E6E-1F41-4E9E-BCE5-4536741DE3F2}"/>
              </a:ext>
            </a:extLst>
          </p:cNvPr>
          <p:cNvGraphicFramePr/>
          <p:nvPr>
            <p:extLst>
              <p:ext uri="{D42A27DB-BD31-4B8C-83A1-F6EECF244321}">
                <p14:modId xmlns:p14="http://schemas.microsoft.com/office/powerpoint/2010/main" val="2348882002"/>
              </p:ext>
            </p:extLst>
          </p:nvPr>
        </p:nvGraphicFramePr>
        <p:xfrm>
          <a:off x="4180166" y="2302889"/>
          <a:ext cx="4634668" cy="62978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8" name="Obraz 27">
            <a:extLst>
              <a:ext uri="{FF2B5EF4-FFF2-40B4-BE49-F238E27FC236}">
                <a16:creationId xmlns:a16="http://schemas.microsoft.com/office/drawing/2014/main" id="{353A2521-FA70-464D-8D8C-15847975DA3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24634"/>
          <a:stretch/>
        </p:blipFill>
        <p:spPr>
          <a:xfrm>
            <a:off x="7367041" y="248839"/>
            <a:ext cx="1537441" cy="1175679"/>
          </a:xfrm>
          <a:prstGeom prst="rect">
            <a:avLst/>
          </a:prstGeom>
          <a:ln>
            <a:solidFill>
              <a:schemeClr val="tx1"/>
            </a:solidFill>
          </a:ln>
        </p:spPr>
      </p:pic>
      <p:sp>
        <p:nvSpPr>
          <p:cNvPr id="29" name="pole tekstowe 28">
            <a:extLst>
              <a:ext uri="{FF2B5EF4-FFF2-40B4-BE49-F238E27FC236}">
                <a16:creationId xmlns:a16="http://schemas.microsoft.com/office/drawing/2014/main" id="{F8F57F02-59E8-4634-9370-3F2ABF50F31C}"/>
              </a:ext>
            </a:extLst>
          </p:cNvPr>
          <p:cNvSpPr txBox="1"/>
          <p:nvPr/>
        </p:nvSpPr>
        <p:spPr>
          <a:xfrm>
            <a:off x="153176" y="2788396"/>
            <a:ext cx="2455672" cy="276999"/>
          </a:xfrm>
          <a:prstGeom prst="rect">
            <a:avLst/>
          </a:prstGeom>
          <a:solidFill>
            <a:schemeClr val="bg1"/>
          </a:solidFill>
        </p:spPr>
        <p:txBody>
          <a:bodyPr wrap="square" rtlCol="0">
            <a:spAutoFit/>
          </a:bodyPr>
          <a:lstStyle/>
          <a:p>
            <a:r>
              <a:rPr lang="pl-PL" sz="1200" b="1" dirty="0">
                <a:latin typeface="Lato" panose="020F0502020204030203" pitchFamily="34" charset="-18"/>
              </a:rPr>
              <a:t>Obiekty metropolitalne Krakowa</a:t>
            </a:r>
          </a:p>
        </p:txBody>
      </p:sp>
      <p:sp>
        <p:nvSpPr>
          <p:cNvPr id="30" name="pole tekstowe 29">
            <a:extLst>
              <a:ext uri="{FF2B5EF4-FFF2-40B4-BE49-F238E27FC236}">
                <a16:creationId xmlns:a16="http://schemas.microsoft.com/office/drawing/2014/main" id="{4ECDD96D-51AE-4BEC-A66A-F03CCF3A446E}"/>
              </a:ext>
            </a:extLst>
          </p:cNvPr>
          <p:cNvSpPr txBox="1"/>
          <p:nvPr/>
        </p:nvSpPr>
        <p:spPr>
          <a:xfrm>
            <a:off x="147638" y="603605"/>
            <a:ext cx="1537440" cy="276999"/>
          </a:xfrm>
          <a:prstGeom prst="rect">
            <a:avLst/>
          </a:prstGeom>
          <a:solidFill>
            <a:schemeClr val="bg1"/>
          </a:solidFill>
        </p:spPr>
        <p:txBody>
          <a:bodyPr wrap="square" rtlCol="0">
            <a:spAutoFit/>
          </a:bodyPr>
          <a:lstStyle/>
          <a:p>
            <a:r>
              <a:rPr lang="pl-PL" sz="1200" b="1" dirty="0">
                <a:latin typeface="Lato" panose="020F0502020204030203" pitchFamily="34" charset="-18"/>
              </a:rPr>
              <a:t>Kraków Metropolią</a:t>
            </a:r>
          </a:p>
        </p:txBody>
      </p:sp>
      <p:graphicFrame>
        <p:nvGraphicFramePr>
          <p:cNvPr id="31" name="Diagram 30">
            <a:extLst>
              <a:ext uri="{FF2B5EF4-FFF2-40B4-BE49-F238E27FC236}">
                <a16:creationId xmlns:a16="http://schemas.microsoft.com/office/drawing/2014/main" id="{465D5B9C-48B5-473E-B9BD-CAC7C72C4FCE}"/>
              </a:ext>
            </a:extLst>
          </p:cNvPr>
          <p:cNvGraphicFramePr/>
          <p:nvPr>
            <p:extLst>
              <p:ext uri="{D42A27DB-BD31-4B8C-83A1-F6EECF244321}">
                <p14:modId xmlns:p14="http://schemas.microsoft.com/office/powerpoint/2010/main" val="761755590"/>
              </p:ext>
            </p:extLst>
          </p:nvPr>
        </p:nvGraphicFramePr>
        <p:xfrm>
          <a:off x="4180165" y="1890171"/>
          <a:ext cx="4634668" cy="629785"/>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32" name="Diagram 31">
            <a:extLst>
              <a:ext uri="{FF2B5EF4-FFF2-40B4-BE49-F238E27FC236}">
                <a16:creationId xmlns:a16="http://schemas.microsoft.com/office/drawing/2014/main" id="{E7A9A7EB-96CC-4EF7-83D8-4E09E58B9800}"/>
              </a:ext>
            </a:extLst>
          </p:cNvPr>
          <p:cNvGraphicFramePr/>
          <p:nvPr>
            <p:extLst>
              <p:ext uri="{D42A27DB-BD31-4B8C-83A1-F6EECF244321}">
                <p14:modId xmlns:p14="http://schemas.microsoft.com/office/powerpoint/2010/main" val="3679088206"/>
              </p:ext>
            </p:extLst>
          </p:nvPr>
        </p:nvGraphicFramePr>
        <p:xfrm>
          <a:off x="4180165" y="1489553"/>
          <a:ext cx="4634668" cy="629785"/>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graphicFrame>
        <p:nvGraphicFramePr>
          <p:cNvPr id="33" name="Diagram 32">
            <a:extLst>
              <a:ext uri="{FF2B5EF4-FFF2-40B4-BE49-F238E27FC236}">
                <a16:creationId xmlns:a16="http://schemas.microsoft.com/office/drawing/2014/main" id="{D2DF4DE0-F490-453E-82CD-105127FDA8EA}"/>
              </a:ext>
            </a:extLst>
          </p:cNvPr>
          <p:cNvGraphicFramePr/>
          <p:nvPr>
            <p:extLst>
              <p:ext uri="{D42A27DB-BD31-4B8C-83A1-F6EECF244321}">
                <p14:modId xmlns:p14="http://schemas.microsoft.com/office/powerpoint/2010/main" val="1540918200"/>
              </p:ext>
            </p:extLst>
          </p:nvPr>
        </p:nvGraphicFramePr>
        <p:xfrm>
          <a:off x="4180165" y="3649081"/>
          <a:ext cx="4634668" cy="629785"/>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graphicFrame>
        <p:nvGraphicFramePr>
          <p:cNvPr id="35" name="Diagram 34">
            <a:extLst>
              <a:ext uri="{FF2B5EF4-FFF2-40B4-BE49-F238E27FC236}">
                <a16:creationId xmlns:a16="http://schemas.microsoft.com/office/drawing/2014/main" id="{59AD7BB9-BA14-476F-AD10-E31B38C0760D}"/>
              </a:ext>
            </a:extLst>
          </p:cNvPr>
          <p:cNvGraphicFramePr/>
          <p:nvPr>
            <p:extLst>
              <p:ext uri="{D42A27DB-BD31-4B8C-83A1-F6EECF244321}">
                <p14:modId xmlns:p14="http://schemas.microsoft.com/office/powerpoint/2010/main" val="1244120092"/>
              </p:ext>
            </p:extLst>
          </p:nvPr>
        </p:nvGraphicFramePr>
        <p:xfrm>
          <a:off x="4198274" y="4151677"/>
          <a:ext cx="4618623" cy="563387"/>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graphicFrame>
        <p:nvGraphicFramePr>
          <p:cNvPr id="36" name="Diagram 35">
            <a:extLst>
              <a:ext uri="{FF2B5EF4-FFF2-40B4-BE49-F238E27FC236}">
                <a16:creationId xmlns:a16="http://schemas.microsoft.com/office/drawing/2014/main" id="{02B5A160-0477-4EE6-962B-2871859AF650}"/>
              </a:ext>
            </a:extLst>
          </p:cNvPr>
          <p:cNvGraphicFramePr/>
          <p:nvPr>
            <p:extLst>
              <p:ext uri="{D42A27DB-BD31-4B8C-83A1-F6EECF244321}">
                <p14:modId xmlns:p14="http://schemas.microsoft.com/office/powerpoint/2010/main" val="4096419136"/>
              </p:ext>
            </p:extLst>
          </p:nvPr>
        </p:nvGraphicFramePr>
        <p:xfrm>
          <a:off x="4199537" y="4662518"/>
          <a:ext cx="4618623" cy="563387"/>
        </p:xfrm>
        <a:graphic>
          <a:graphicData uri="http://schemas.openxmlformats.org/drawingml/2006/diagram">
            <dgm:relIds xmlns:dgm="http://schemas.openxmlformats.org/drawingml/2006/diagram" xmlns:r="http://schemas.openxmlformats.org/officeDocument/2006/relationships" r:dm="rId36" r:lo="rId37" r:qs="rId38" r:cs="rId39"/>
          </a:graphicData>
        </a:graphic>
      </p:graphicFrame>
      <p:graphicFrame>
        <p:nvGraphicFramePr>
          <p:cNvPr id="37" name="Diagram 36">
            <a:extLst>
              <a:ext uri="{FF2B5EF4-FFF2-40B4-BE49-F238E27FC236}">
                <a16:creationId xmlns:a16="http://schemas.microsoft.com/office/drawing/2014/main" id="{7966A828-E0EF-44EC-BBFA-144203C4230C}"/>
              </a:ext>
            </a:extLst>
          </p:cNvPr>
          <p:cNvGraphicFramePr/>
          <p:nvPr>
            <p:extLst>
              <p:ext uri="{D42A27DB-BD31-4B8C-83A1-F6EECF244321}">
                <p14:modId xmlns:p14="http://schemas.microsoft.com/office/powerpoint/2010/main" val="3992525630"/>
              </p:ext>
            </p:extLst>
          </p:nvPr>
        </p:nvGraphicFramePr>
        <p:xfrm>
          <a:off x="4180166" y="2702939"/>
          <a:ext cx="4634668" cy="629785"/>
        </p:xfrm>
        <a:graphic>
          <a:graphicData uri="http://schemas.openxmlformats.org/drawingml/2006/diagram">
            <dgm:relIds xmlns:dgm="http://schemas.openxmlformats.org/drawingml/2006/diagram" xmlns:r="http://schemas.openxmlformats.org/officeDocument/2006/relationships" r:dm="rId41" r:lo="rId42" r:qs="rId43" r:cs="rId44"/>
          </a:graphicData>
        </a:graphic>
      </p:graphicFrame>
    </p:spTree>
    <p:extLst>
      <p:ext uri="{BB962C8B-B14F-4D97-AF65-F5344CB8AC3E}">
        <p14:creationId xmlns:p14="http://schemas.microsoft.com/office/powerpoint/2010/main" val="56412119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F51FBEB8-6B39-47A2-813E-EFC62F5372E9}"/>
              </a:ext>
            </a:extLst>
          </p:cNvPr>
          <p:cNvGrpSpPr/>
          <p:nvPr/>
        </p:nvGrpSpPr>
        <p:grpSpPr>
          <a:xfrm>
            <a:off x="91442" y="99060"/>
            <a:ext cx="8953499" cy="6667500"/>
            <a:chOff x="91442" y="99060"/>
            <a:chExt cx="8953499" cy="6667500"/>
          </a:xfrm>
        </p:grpSpPr>
        <p:grpSp>
          <p:nvGrpSpPr>
            <p:cNvPr id="6" name="Grupa 7">
              <a:extLst>
                <a:ext uri="{FF2B5EF4-FFF2-40B4-BE49-F238E27FC236}">
                  <a16:creationId xmlns:a16="http://schemas.microsoft.com/office/drawing/2014/main" id="{456B03C4-3601-4124-9F5B-3F44513EC974}"/>
                </a:ext>
              </a:extLst>
            </p:cNvPr>
            <p:cNvGrpSpPr>
              <a:grpSpLocks/>
            </p:cNvGrpSpPr>
            <p:nvPr/>
          </p:nvGrpSpPr>
          <p:grpSpPr bwMode="auto">
            <a:xfrm>
              <a:off x="91442" y="99060"/>
              <a:ext cx="8953499" cy="6667500"/>
              <a:chOff x="322907" y="324915"/>
              <a:chExt cx="11560408" cy="6206560"/>
            </a:xfrm>
          </p:grpSpPr>
          <p:sp>
            <p:nvSpPr>
              <p:cNvPr id="7" name="Prostokąt 6">
                <a:extLst>
                  <a:ext uri="{FF2B5EF4-FFF2-40B4-BE49-F238E27FC236}">
                    <a16:creationId xmlns:a16="http://schemas.microsoft.com/office/drawing/2014/main" id="{D34FD957-300B-4CD6-BA77-6915A77D5F52}"/>
                  </a:ext>
                </a:extLst>
              </p:cNvPr>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ndParaRPr>
              </a:p>
            </p:txBody>
          </p:sp>
          <p:sp>
            <p:nvSpPr>
              <p:cNvPr id="8" name="Prostokąt 7">
                <a:extLst>
                  <a:ext uri="{FF2B5EF4-FFF2-40B4-BE49-F238E27FC236}">
                    <a16:creationId xmlns:a16="http://schemas.microsoft.com/office/drawing/2014/main" id="{29E974AE-C68C-4B67-BB88-0260D9595460}"/>
                  </a:ext>
                </a:extLst>
              </p:cNvPr>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ndParaRPr>
              </a:p>
            </p:txBody>
          </p:sp>
          <p:sp>
            <p:nvSpPr>
              <p:cNvPr id="9" name="Prostokąt 8">
                <a:extLst>
                  <a:ext uri="{FF2B5EF4-FFF2-40B4-BE49-F238E27FC236}">
                    <a16:creationId xmlns:a16="http://schemas.microsoft.com/office/drawing/2014/main" id="{E5D7AD4C-0288-4904-8ED7-6981C0C3B740}"/>
                  </a:ext>
                </a:extLst>
              </p:cNvPr>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ndParaRPr>
              </a:p>
            </p:txBody>
          </p:sp>
          <p:sp>
            <p:nvSpPr>
              <p:cNvPr id="10" name="Prostokąt 9">
                <a:extLst>
                  <a:ext uri="{FF2B5EF4-FFF2-40B4-BE49-F238E27FC236}">
                    <a16:creationId xmlns:a16="http://schemas.microsoft.com/office/drawing/2014/main" id="{8431CDA4-DA8F-42EF-A889-EA8D475DD9EA}"/>
                  </a:ext>
                </a:extLst>
              </p:cNvPr>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panose="020F0502020204030203" pitchFamily="34" charset="-18"/>
                </a:endParaRPr>
              </a:p>
            </p:txBody>
          </p:sp>
        </p:grpSp>
        <p:pic>
          <p:nvPicPr>
            <p:cNvPr id="11" name="Obraz 10">
              <a:extLst>
                <a:ext uri="{FF2B5EF4-FFF2-40B4-BE49-F238E27FC236}">
                  <a16:creationId xmlns:a16="http://schemas.microsoft.com/office/drawing/2014/main" id="{B39BAAD6-865A-490D-B7BF-8F654B1F08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011" y="126343"/>
              <a:ext cx="1513633" cy="485002"/>
            </a:xfrm>
            <a:prstGeom prst="rect">
              <a:avLst/>
            </a:prstGeom>
          </p:spPr>
        </p:pic>
      </p:grpSp>
      <p:sp>
        <p:nvSpPr>
          <p:cNvPr id="17" name="pole tekstowe 16">
            <a:extLst>
              <a:ext uri="{FF2B5EF4-FFF2-40B4-BE49-F238E27FC236}">
                <a16:creationId xmlns:a16="http://schemas.microsoft.com/office/drawing/2014/main" id="{9BC45CBC-ED40-4F27-B450-F39E888EA465}"/>
              </a:ext>
            </a:extLst>
          </p:cNvPr>
          <p:cNvSpPr txBox="1"/>
          <p:nvPr/>
        </p:nvSpPr>
        <p:spPr>
          <a:xfrm>
            <a:off x="1684986" y="153627"/>
            <a:ext cx="8029816" cy="400110"/>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kumimoji="0" lang="pl-PL" sz="2000" b="1" i="0" u="none" strike="noStrike" kern="1200" cap="none" spc="0" normalizeH="0" baseline="0" noProof="0" dirty="0">
                <a:ln>
                  <a:noFill/>
                </a:ln>
                <a:solidFill>
                  <a:srgbClr val="0064A7"/>
                </a:solidFill>
                <a:effectLst/>
                <a:uLnTx/>
                <a:uFillTx/>
                <a:latin typeface="Lato" panose="020F0502020204030203" pitchFamily="34" charset="-18"/>
              </a:rPr>
              <a:t>KRAKÓW </a:t>
            </a:r>
            <a:r>
              <a:rPr kumimoji="0" lang="pl-PL" sz="1600" b="1" i="0" u="none" strike="noStrike" kern="1200" cap="none" spc="0" normalizeH="0" baseline="0" noProof="0" dirty="0">
                <a:ln>
                  <a:noFill/>
                </a:ln>
                <a:solidFill>
                  <a:srgbClr val="0064A7"/>
                </a:solidFill>
                <a:effectLst/>
                <a:uLnTx/>
                <a:uFillTx/>
                <a:latin typeface="Lato" panose="020F0502020204030203" pitchFamily="34" charset="-18"/>
              </a:rPr>
              <a:t>BLISKI MIESZKAŃCOM</a:t>
            </a:r>
            <a:endParaRPr kumimoji="0" lang="pl-PL" sz="2000" b="1" i="0" u="none" strike="noStrike" kern="1200" cap="none" spc="0" normalizeH="0" baseline="0" noProof="0" dirty="0">
              <a:ln>
                <a:noFill/>
              </a:ln>
              <a:solidFill>
                <a:srgbClr val="0064A7"/>
              </a:solidFill>
              <a:effectLst/>
              <a:uLnTx/>
              <a:uFillTx/>
              <a:latin typeface="Lato" panose="020F0502020204030203" pitchFamily="34" charset="-18"/>
            </a:endParaRPr>
          </a:p>
        </p:txBody>
      </p:sp>
      <p:pic>
        <p:nvPicPr>
          <p:cNvPr id="12" name="Obraz 11">
            <a:extLst>
              <a:ext uri="{FF2B5EF4-FFF2-40B4-BE49-F238E27FC236}">
                <a16:creationId xmlns:a16="http://schemas.microsoft.com/office/drawing/2014/main" id="{B3502665-A248-41DE-8AC2-0F089567E3E2}"/>
              </a:ext>
            </a:extLst>
          </p:cNvPr>
          <p:cNvPicPr>
            <a:picLocks noChangeAspect="1"/>
          </p:cNvPicPr>
          <p:nvPr/>
        </p:nvPicPr>
        <p:blipFill>
          <a:blip r:embed="rId4"/>
          <a:stretch>
            <a:fillRect/>
          </a:stretch>
        </p:blipFill>
        <p:spPr>
          <a:xfrm>
            <a:off x="200877" y="2717625"/>
            <a:ext cx="3281741" cy="1863926"/>
          </a:xfrm>
          <a:prstGeom prst="rect">
            <a:avLst/>
          </a:prstGeom>
        </p:spPr>
      </p:pic>
      <p:pic>
        <p:nvPicPr>
          <p:cNvPr id="13" name="Obraz 12">
            <a:extLst>
              <a:ext uri="{FF2B5EF4-FFF2-40B4-BE49-F238E27FC236}">
                <a16:creationId xmlns:a16="http://schemas.microsoft.com/office/drawing/2014/main" id="{46F847EE-951B-430C-A287-6FA380182409}"/>
              </a:ext>
            </a:extLst>
          </p:cNvPr>
          <p:cNvPicPr>
            <a:picLocks noChangeAspect="1"/>
          </p:cNvPicPr>
          <p:nvPr/>
        </p:nvPicPr>
        <p:blipFill>
          <a:blip r:embed="rId5"/>
          <a:stretch>
            <a:fillRect/>
          </a:stretch>
        </p:blipFill>
        <p:spPr>
          <a:xfrm>
            <a:off x="182406" y="774711"/>
            <a:ext cx="3095968" cy="1800212"/>
          </a:xfrm>
          <a:prstGeom prst="rect">
            <a:avLst/>
          </a:prstGeom>
        </p:spPr>
      </p:pic>
      <p:pic>
        <p:nvPicPr>
          <p:cNvPr id="19" name="Obraz 18">
            <a:extLst>
              <a:ext uri="{FF2B5EF4-FFF2-40B4-BE49-F238E27FC236}">
                <a16:creationId xmlns:a16="http://schemas.microsoft.com/office/drawing/2014/main" id="{96168AFD-6D83-493D-BFA3-806797D7AC99}"/>
              </a:ext>
            </a:extLst>
          </p:cNvPr>
          <p:cNvPicPr>
            <a:picLocks noChangeAspect="1"/>
          </p:cNvPicPr>
          <p:nvPr/>
        </p:nvPicPr>
        <p:blipFill>
          <a:blip r:embed="rId6"/>
          <a:stretch>
            <a:fillRect/>
          </a:stretch>
        </p:blipFill>
        <p:spPr>
          <a:xfrm>
            <a:off x="144995" y="4741909"/>
            <a:ext cx="3395592" cy="1970084"/>
          </a:xfrm>
          <a:prstGeom prst="rect">
            <a:avLst/>
          </a:prstGeom>
        </p:spPr>
      </p:pic>
      <p:sp>
        <p:nvSpPr>
          <p:cNvPr id="36" name="pole tekstowe 35">
            <a:extLst>
              <a:ext uri="{FF2B5EF4-FFF2-40B4-BE49-F238E27FC236}">
                <a16:creationId xmlns:a16="http://schemas.microsoft.com/office/drawing/2014/main" id="{E9B6DBE9-208C-4E51-94DC-F26CF00DB978}"/>
              </a:ext>
            </a:extLst>
          </p:cNvPr>
          <p:cNvSpPr txBox="1"/>
          <p:nvPr/>
        </p:nvSpPr>
        <p:spPr>
          <a:xfrm>
            <a:off x="200877" y="2509202"/>
            <a:ext cx="1614994" cy="276999"/>
          </a:xfrm>
          <a:prstGeom prst="rect">
            <a:avLst/>
          </a:prstGeom>
          <a:noFill/>
        </p:spPr>
        <p:txBody>
          <a:bodyPr wrap="none" rtlCol="0">
            <a:spAutoFit/>
          </a:bodyPr>
          <a:lstStyle/>
          <a:p>
            <a:r>
              <a:rPr lang="pl-PL" sz="1200" dirty="0">
                <a:solidFill>
                  <a:srgbClr val="004F8A"/>
                </a:solidFill>
                <a:latin typeface="Lato" panose="020F0502020204030203" pitchFamily="34" charset="-18"/>
              </a:rPr>
              <a:t>Dostęp: Komunikacja</a:t>
            </a:r>
          </a:p>
        </p:txBody>
      </p:sp>
      <p:sp>
        <p:nvSpPr>
          <p:cNvPr id="37" name="pole tekstowe 36">
            <a:extLst>
              <a:ext uri="{FF2B5EF4-FFF2-40B4-BE49-F238E27FC236}">
                <a16:creationId xmlns:a16="http://schemas.microsoft.com/office/drawing/2014/main" id="{B5CD7231-2104-4169-BFEB-515915DC6C3F}"/>
              </a:ext>
            </a:extLst>
          </p:cNvPr>
          <p:cNvSpPr txBox="1"/>
          <p:nvPr/>
        </p:nvSpPr>
        <p:spPr>
          <a:xfrm>
            <a:off x="182406" y="581571"/>
            <a:ext cx="1176925" cy="276999"/>
          </a:xfrm>
          <a:prstGeom prst="rect">
            <a:avLst/>
          </a:prstGeom>
          <a:noFill/>
        </p:spPr>
        <p:txBody>
          <a:bodyPr wrap="none" rtlCol="0">
            <a:spAutoFit/>
          </a:bodyPr>
          <a:lstStyle/>
          <a:p>
            <a:r>
              <a:rPr lang="pl-PL" sz="1200" dirty="0">
                <a:solidFill>
                  <a:srgbClr val="004F8A"/>
                </a:solidFill>
                <a:latin typeface="Lato" panose="020F0502020204030203" pitchFamily="34" charset="-18"/>
              </a:rPr>
              <a:t>Dostęp: Usługi</a:t>
            </a:r>
          </a:p>
        </p:txBody>
      </p:sp>
      <p:sp>
        <p:nvSpPr>
          <p:cNvPr id="38" name="pole tekstowe 37">
            <a:extLst>
              <a:ext uri="{FF2B5EF4-FFF2-40B4-BE49-F238E27FC236}">
                <a16:creationId xmlns:a16="http://schemas.microsoft.com/office/drawing/2014/main" id="{D2461C80-F8B1-4901-8B4E-36852997B733}"/>
              </a:ext>
            </a:extLst>
          </p:cNvPr>
          <p:cNvSpPr txBox="1"/>
          <p:nvPr/>
        </p:nvSpPr>
        <p:spPr>
          <a:xfrm>
            <a:off x="216827" y="4425716"/>
            <a:ext cx="1165704" cy="276999"/>
          </a:xfrm>
          <a:prstGeom prst="rect">
            <a:avLst/>
          </a:prstGeom>
          <a:noFill/>
        </p:spPr>
        <p:txBody>
          <a:bodyPr wrap="none" rtlCol="0">
            <a:spAutoFit/>
          </a:bodyPr>
          <a:lstStyle/>
          <a:p>
            <a:r>
              <a:rPr lang="pl-PL" sz="1200" dirty="0">
                <a:solidFill>
                  <a:srgbClr val="004F8A"/>
                </a:solidFill>
                <a:latin typeface="Lato" panose="020F0502020204030203" pitchFamily="34" charset="-18"/>
              </a:rPr>
              <a:t>Dostęp: Zieleń</a:t>
            </a:r>
          </a:p>
        </p:txBody>
      </p:sp>
      <p:pic>
        <p:nvPicPr>
          <p:cNvPr id="22" name="Obraz 21">
            <a:extLst>
              <a:ext uri="{FF2B5EF4-FFF2-40B4-BE49-F238E27FC236}">
                <a16:creationId xmlns:a16="http://schemas.microsoft.com/office/drawing/2014/main" id="{EC615DBA-9887-4D01-BD58-4605420B722F}"/>
              </a:ext>
            </a:extLst>
          </p:cNvPr>
          <p:cNvPicPr/>
          <p:nvPr/>
        </p:nvPicPr>
        <p:blipFill rotWithShape="1">
          <a:blip r:embed="rId7" cstate="print">
            <a:extLst>
              <a:ext uri="{28A0092B-C50C-407E-A947-70E740481C1C}">
                <a14:useLocalDpi xmlns:a14="http://schemas.microsoft.com/office/drawing/2010/main" val="0"/>
              </a:ext>
            </a:extLst>
          </a:blip>
          <a:srcRect b="11399"/>
          <a:stretch/>
        </p:blipFill>
        <p:spPr bwMode="auto">
          <a:xfrm>
            <a:off x="3482618" y="3291226"/>
            <a:ext cx="5428615" cy="3400425"/>
          </a:xfrm>
          <a:prstGeom prst="rect">
            <a:avLst/>
          </a:prstGeom>
          <a:noFill/>
          <a:ln>
            <a:noFill/>
          </a:ln>
          <a:extLst>
            <a:ext uri="{53640926-AAD7-44D8-BBD7-CCE9431645EC}">
              <a14:shadowObscured xmlns:a14="http://schemas.microsoft.com/office/drawing/2010/main"/>
            </a:ext>
          </a:extLst>
        </p:spPr>
      </p:pic>
      <p:sp>
        <p:nvSpPr>
          <p:cNvPr id="2" name="pole tekstowe 1">
            <a:extLst>
              <a:ext uri="{FF2B5EF4-FFF2-40B4-BE49-F238E27FC236}">
                <a16:creationId xmlns:a16="http://schemas.microsoft.com/office/drawing/2014/main" id="{8D4909C1-FC69-4FC7-902E-46BE18FAC654}"/>
              </a:ext>
            </a:extLst>
          </p:cNvPr>
          <p:cNvSpPr txBox="1"/>
          <p:nvPr/>
        </p:nvSpPr>
        <p:spPr>
          <a:xfrm>
            <a:off x="5429250" y="3248144"/>
            <a:ext cx="2648033" cy="338554"/>
          </a:xfrm>
          <a:prstGeom prst="rect">
            <a:avLst/>
          </a:prstGeom>
          <a:noFill/>
        </p:spPr>
        <p:txBody>
          <a:bodyPr wrap="none" rtlCol="0">
            <a:spAutoFit/>
          </a:bodyPr>
          <a:lstStyle/>
          <a:p>
            <a:r>
              <a:rPr lang="pl-PL" sz="1600" dirty="0">
                <a:solidFill>
                  <a:srgbClr val="006CB7"/>
                </a:solidFill>
                <a:latin typeface="Lato" panose="020F0502020204030203" pitchFamily="34" charset="-18"/>
              </a:rPr>
              <a:t>Kraków bliski mieszkańcom</a:t>
            </a:r>
          </a:p>
        </p:txBody>
      </p:sp>
      <p:graphicFrame>
        <p:nvGraphicFramePr>
          <p:cNvPr id="23" name="Diagram 22">
            <a:extLst>
              <a:ext uri="{FF2B5EF4-FFF2-40B4-BE49-F238E27FC236}">
                <a16:creationId xmlns:a16="http://schemas.microsoft.com/office/drawing/2014/main" id="{C3FA4DEB-CFD8-4447-AC2D-F592056BE44E}"/>
              </a:ext>
            </a:extLst>
          </p:cNvPr>
          <p:cNvGraphicFramePr/>
          <p:nvPr>
            <p:extLst>
              <p:ext uri="{D42A27DB-BD31-4B8C-83A1-F6EECF244321}">
                <p14:modId xmlns:p14="http://schemas.microsoft.com/office/powerpoint/2010/main" val="635261028"/>
              </p:ext>
            </p:extLst>
          </p:nvPr>
        </p:nvGraphicFramePr>
        <p:xfrm>
          <a:off x="3447064" y="949507"/>
          <a:ext cx="5913510" cy="5524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4" name="Diagram 23">
            <a:extLst>
              <a:ext uri="{FF2B5EF4-FFF2-40B4-BE49-F238E27FC236}">
                <a16:creationId xmlns:a16="http://schemas.microsoft.com/office/drawing/2014/main" id="{F807C453-2D19-4FD8-A52E-91EAFA1EE415}"/>
              </a:ext>
            </a:extLst>
          </p:cNvPr>
          <p:cNvGraphicFramePr/>
          <p:nvPr>
            <p:extLst>
              <p:ext uri="{D42A27DB-BD31-4B8C-83A1-F6EECF244321}">
                <p14:modId xmlns:p14="http://schemas.microsoft.com/office/powerpoint/2010/main" val="3962195368"/>
              </p:ext>
            </p:extLst>
          </p:nvPr>
        </p:nvGraphicFramePr>
        <p:xfrm>
          <a:off x="3427061" y="1656010"/>
          <a:ext cx="5913510" cy="55245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5" name="Diagram 24">
            <a:extLst>
              <a:ext uri="{FF2B5EF4-FFF2-40B4-BE49-F238E27FC236}">
                <a16:creationId xmlns:a16="http://schemas.microsoft.com/office/drawing/2014/main" id="{DD2ABA54-8A74-4860-BF7B-6129EFC16BAA}"/>
              </a:ext>
            </a:extLst>
          </p:cNvPr>
          <p:cNvGraphicFramePr/>
          <p:nvPr>
            <p:extLst>
              <p:ext uri="{D42A27DB-BD31-4B8C-83A1-F6EECF244321}">
                <p14:modId xmlns:p14="http://schemas.microsoft.com/office/powerpoint/2010/main" val="581795236"/>
              </p:ext>
            </p:extLst>
          </p:nvPr>
        </p:nvGraphicFramePr>
        <p:xfrm>
          <a:off x="3427061" y="2379737"/>
          <a:ext cx="5913510" cy="55245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374151085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az 18">
            <a:extLst>
              <a:ext uri="{FF2B5EF4-FFF2-40B4-BE49-F238E27FC236}">
                <a16:creationId xmlns:a16="http://schemas.microsoft.com/office/drawing/2014/main" id="{464A37C2-4C6B-43EB-8319-869CAE95C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714" y="2104510"/>
            <a:ext cx="7219355" cy="1705037"/>
          </a:xfrm>
          <a:prstGeom prst="rect">
            <a:avLst/>
          </a:prstGeom>
        </p:spPr>
      </p:pic>
      <p:grpSp>
        <p:nvGrpSpPr>
          <p:cNvPr id="3" name="Grupa 2">
            <a:extLst>
              <a:ext uri="{FF2B5EF4-FFF2-40B4-BE49-F238E27FC236}">
                <a16:creationId xmlns:a16="http://schemas.microsoft.com/office/drawing/2014/main" id="{A21AEA77-5B0D-482C-9648-1F97419E534A}"/>
              </a:ext>
            </a:extLst>
          </p:cNvPr>
          <p:cNvGrpSpPr/>
          <p:nvPr/>
        </p:nvGrpSpPr>
        <p:grpSpPr>
          <a:xfrm>
            <a:off x="91442" y="99060"/>
            <a:ext cx="8953499" cy="6667500"/>
            <a:chOff x="91442" y="99060"/>
            <a:chExt cx="8953499" cy="6667500"/>
          </a:xfrm>
        </p:grpSpPr>
        <p:sp>
          <p:nvSpPr>
            <p:cNvPr id="12" name="Prostokąt 11"/>
            <p:cNvSpPr/>
            <p:nvPr/>
          </p:nvSpPr>
          <p:spPr>
            <a:xfrm>
              <a:off x="1015714" y="990523"/>
              <a:ext cx="7219355" cy="3479877"/>
            </a:xfrm>
            <a:prstGeom prst="rect">
              <a:avLst/>
            </a:prstGeom>
            <a:noFill/>
            <a:ln w="38100">
              <a:solidFill>
                <a:srgbClr val="0063AF"/>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grpSp>
          <p:nvGrpSpPr>
            <p:cNvPr id="4" name="Grupa 5"/>
            <p:cNvGrpSpPr>
              <a:grpSpLocks/>
            </p:cNvGrpSpPr>
            <p:nvPr/>
          </p:nvGrpSpPr>
          <p:grpSpPr bwMode="auto">
            <a:xfrm>
              <a:off x="91442" y="99060"/>
              <a:ext cx="8953499" cy="6667500"/>
              <a:chOff x="322907" y="325720"/>
              <a:chExt cx="11560408" cy="6206560"/>
            </a:xfrm>
          </p:grpSpPr>
          <p:pic>
            <p:nvPicPr>
              <p:cNvPr id="5" name="Obraz 6"/>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817240" y="5644312"/>
                <a:ext cx="2040800" cy="85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a 7"/>
              <p:cNvGrpSpPr>
                <a:grpSpLocks/>
              </p:cNvGrpSpPr>
              <p:nvPr/>
            </p:nvGrpSpPr>
            <p:grpSpPr bwMode="auto">
              <a:xfrm>
                <a:off x="322907" y="325720"/>
                <a:ext cx="11560408" cy="6206560"/>
                <a:chOff x="322907" y="324915"/>
                <a:chExt cx="11560408" cy="6206560"/>
              </a:xfrm>
            </p:grpSpPr>
            <p:sp>
              <p:nvSpPr>
                <p:cNvPr id="7" name="Prostokąt 6"/>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8" name="Prostokąt 7"/>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9" name="Prostokąt 8"/>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sp>
              <p:nvSpPr>
                <p:cNvPr id="10" name="Prostokąt 9"/>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latin typeface="Lato" panose="020F0502020204030203" pitchFamily="34" charset="-18"/>
                  </a:endParaRPr>
                </a:p>
              </p:txBody>
            </p:sp>
          </p:grpSp>
        </p:grpSp>
        <p:pic>
          <p:nvPicPr>
            <p:cNvPr id="11" name="Obraz 1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32011" y="126343"/>
              <a:ext cx="1513633" cy="485002"/>
            </a:xfrm>
            <a:prstGeom prst="rect">
              <a:avLst/>
            </a:prstGeom>
          </p:spPr>
        </p:pic>
        <p:sp>
          <p:nvSpPr>
            <p:cNvPr id="13" name="pole tekstowe 12"/>
            <p:cNvSpPr txBox="1"/>
            <p:nvPr/>
          </p:nvSpPr>
          <p:spPr>
            <a:xfrm>
              <a:off x="1015714" y="990254"/>
              <a:ext cx="7219355" cy="954107"/>
            </a:xfrm>
            <a:prstGeom prst="rect">
              <a:avLst/>
            </a:prstGeom>
            <a:noFill/>
          </p:spPr>
          <p:txBody>
            <a:bodyPr wrap="square" rtlCol="0">
              <a:spAutoFit/>
            </a:bodyPr>
            <a:lstStyle/>
            <a:p>
              <a:pPr algn="ctr"/>
              <a:r>
                <a:rPr lang="pl-PL" altLang="pl-PL" sz="2800" b="1" dirty="0">
                  <a:solidFill>
                    <a:srgbClr val="0063AF"/>
                  </a:solidFill>
                  <a:latin typeface="Lato" panose="020F0502020204030203" pitchFamily="34" charset="-18"/>
                </a:rPr>
                <a:t>5. </a:t>
              </a:r>
              <a:r>
                <a:rPr lang="pl-PL" sz="2800" b="1" dirty="0">
                  <a:solidFill>
                    <a:srgbClr val="0063AF"/>
                  </a:solidFill>
                  <a:latin typeface="Lato" panose="020F0502020204030203" pitchFamily="34" charset="-18"/>
                </a:rPr>
                <a:t>Dalsze perspektywy działania</a:t>
              </a:r>
            </a:p>
            <a:p>
              <a:pPr algn="ctr"/>
              <a:endParaRPr lang="pl-PL" altLang="pl-PL" sz="2800" b="1" cap="all" dirty="0">
                <a:solidFill>
                  <a:srgbClr val="0063AF"/>
                </a:solidFill>
                <a:latin typeface="Lato" panose="020F0502020204030203" pitchFamily="34" charset="-18"/>
              </a:endParaRPr>
            </a:p>
          </p:txBody>
        </p:sp>
        <p:pic>
          <p:nvPicPr>
            <p:cNvPr id="14" name="Obraz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5188" y="186166"/>
              <a:ext cx="3036826" cy="361376"/>
            </a:xfrm>
            <a:prstGeom prst="rect">
              <a:avLst/>
            </a:prstGeom>
          </p:spPr>
        </p:pic>
        <p:pic>
          <p:nvPicPr>
            <p:cNvPr id="17" name="Obraz 6"/>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flipH="1">
              <a:off x="112338" y="5933305"/>
              <a:ext cx="1584000" cy="77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Obraz 17">
            <a:extLst>
              <a:ext uri="{FF2B5EF4-FFF2-40B4-BE49-F238E27FC236}">
                <a16:creationId xmlns:a16="http://schemas.microsoft.com/office/drawing/2014/main" id="{FB7D3651-5C31-46B8-8743-A3A32EB683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463348" y="1856259"/>
            <a:ext cx="2578541" cy="4855539"/>
          </a:xfrm>
          <a:prstGeom prst="rect">
            <a:avLst/>
          </a:prstGeom>
        </p:spPr>
      </p:pic>
    </p:spTree>
    <p:extLst>
      <p:ext uri="{BB962C8B-B14F-4D97-AF65-F5344CB8AC3E}">
        <p14:creationId xmlns:p14="http://schemas.microsoft.com/office/powerpoint/2010/main" val="115031308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331484" y="622632"/>
            <a:ext cx="6782445" cy="6182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00" dirty="0">
              <a:latin typeface="Lato" panose="020F0502020204030203" pitchFamily="34" charset="-18"/>
            </a:endParaRPr>
          </a:p>
        </p:txBody>
      </p:sp>
      <p:sp>
        <p:nvSpPr>
          <p:cNvPr id="5" name="pole tekstowe 4"/>
          <p:cNvSpPr txBox="1"/>
          <p:nvPr/>
        </p:nvSpPr>
        <p:spPr>
          <a:xfrm>
            <a:off x="2642946" y="219297"/>
            <a:ext cx="4060798" cy="523220"/>
          </a:xfrm>
          <a:prstGeom prst="rect">
            <a:avLst/>
          </a:prstGeom>
          <a:noFill/>
        </p:spPr>
        <p:txBody>
          <a:bodyPr wrap="square" rtlCol="0">
            <a:spAutoFit/>
          </a:bodyPr>
          <a:lstStyle/>
          <a:p>
            <a:pPr algn="ctr"/>
            <a:r>
              <a:rPr lang="pl-PL" sz="1400" b="1" dirty="0">
                <a:solidFill>
                  <a:schemeClr val="bg1"/>
                </a:solidFill>
                <a:latin typeface="Lato" panose="020F0502020204030203" pitchFamily="34" charset="-18"/>
              </a:rPr>
              <a:t>ORIENTACYJNY HARMONOGRAM PRAC NAD NOWYM STUDIUM </a:t>
            </a:r>
          </a:p>
        </p:txBody>
      </p:sp>
      <p:sp>
        <p:nvSpPr>
          <p:cNvPr id="6" name="Pierścień 5"/>
          <p:cNvSpPr/>
          <p:nvPr/>
        </p:nvSpPr>
        <p:spPr>
          <a:xfrm>
            <a:off x="4382387" y="914716"/>
            <a:ext cx="374866" cy="378401"/>
          </a:xfrm>
          <a:prstGeom prst="donut">
            <a:avLst>
              <a:gd name="adj" fmla="val 17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700">
              <a:solidFill>
                <a:schemeClr val="tx1"/>
              </a:solidFill>
              <a:latin typeface="Lato" panose="020F0502020204030203" pitchFamily="34" charset="-18"/>
            </a:endParaRPr>
          </a:p>
        </p:txBody>
      </p:sp>
      <p:cxnSp>
        <p:nvCxnSpPr>
          <p:cNvPr id="8" name="Łącznik prosty 7"/>
          <p:cNvCxnSpPr>
            <a:stCxn id="6" idx="4"/>
          </p:cNvCxnSpPr>
          <p:nvPr/>
        </p:nvCxnSpPr>
        <p:spPr>
          <a:xfrm>
            <a:off x="4569820" y="1293117"/>
            <a:ext cx="0" cy="333509"/>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9" name="Pierścień 8"/>
          <p:cNvSpPr/>
          <p:nvPr/>
        </p:nvSpPr>
        <p:spPr>
          <a:xfrm>
            <a:off x="4382387" y="1587116"/>
            <a:ext cx="374866" cy="378401"/>
          </a:xfrm>
          <a:prstGeom prst="donut">
            <a:avLst>
              <a:gd name="adj" fmla="val 17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700">
              <a:solidFill>
                <a:schemeClr val="tx1"/>
              </a:solidFill>
              <a:latin typeface="Lato" panose="020F0502020204030203" pitchFamily="34" charset="-18"/>
            </a:endParaRPr>
          </a:p>
        </p:txBody>
      </p:sp>
      <p:cxnSp>
        <p:nvCxnSpPr>
          <p:cNvPr id="10" name="Łącznik prosty 9"/>
          <p:cNvCxnSpPr/>
          <p:nvPr/>
        </p:nvCxnSpPr>
        <p:spPr>
          <a:xfrm>
            <a:off x="4569820" y="1965517"/>
            <a:ext cx="0" cy="390872"/>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12" name="Pierścień 11"/>
          <p:cNvSpPr/>
          <p:nvPr/>
        </p:nvSpPr>
        <p:spPr>
          <a:xfrm>
            <a:off x="4382387" y="2333257"/>
            <a:ext cx="374866" cy="378401"/>
          </a:xfrm>
          <a:prstGeom prst="donut">
            <a:avLst>
              <a:gd name="adj" fmla="val 17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700">
              <a:solidFill>
                <a:schemeClr val="tx1"/>
              </a:solidFill>
              <a:latin typeface="Lato" panose="020F0502020204030203" pitchFamily="34" charset="-18"/>
            </a:endParaRPr>
          </a:p>
        </p:txBody>
      </p:sp>
      <p:cxnSp>
        <p:nvCxnSpPr>
          <p:cNvPr id="14" name="Łącznik prosty 13"/>
          <p:cNvCxnSpPr/>
          <p:nvPr/>
        </p:nvCxnSpPr>
        <p:spPr>
          <a:xfrm>
            <a:off x="4569820" y="2711658"/>
            <a:ext cx="0" cy="365748"/>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15" name="Pierścień 14"/>
          <p:cNvSpPr/>
          <p:nvPr/>
        </p:nvSpPr>
        <p:spPr>
          <a:xfrm>
            <a:off x="4382387" y="3074401"/>
            <a:ext cx="374866" cy="378401"/>
          </a:xfrm>
          <a:prstGeom prst="donut">
            <a:avLst>
              <a:gd name="adj" fmla="val 17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700">
              <a:solidFill>
                <a:schemeClr val="tx1"/>
              </a:solidFill>
              <a:latin typeface="Lato" panose="020F0502020204030203" pitchFamily="34" charset="-18"/>
            </a:endParaRPr>
          </a:p>
        </p:txBody>
      </p:sp>
      <p:cxnSp>
        <p:nvCxnSpPr>
          <p:cNvPr id="16" name="Łącznik prosty 15"/>
          <p:cNvCxnSpPr/>
          <p:nvPr/>
        </p:nvCxnSpPr>
        <p:spPr>
          <a:xfrm>
            <a:off x="4569820" y="3449493"/>
            <a:ext cx="0" cy="364021"/>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18" name="Pierścień 17"/>
          <p:cNvSpPr/>
          <p:nvPr/>
        </p:nvSpPr>
        <p:spPr>
          <a:xfrm>
            <a:off x="4382387" y="3785515"/>
            <a:ext cx="374866" cy="378401"/>
          </a:xfrm>
          <a:prstGeom prst="donut">
            <a:avLst>
              <a:gd name="adj" fmla="val 17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700">
              <a:solidFill>
                <a:schemeClr val="tx1"/>
              </a:solidFill>
              <a:latin typeface="Lato" panose="020F0502020204030203" pitchFamily="34" charset="-18"/>
            </a:endParaRPr>
          </a:p>
        </p:txBody>
      </p:sp>
      <p:cxnSp>
        <p:nvCxnSpPr>
          <p:cNvPr id="19" name="Łącznik prosty 18"/>
          <p:cNvCxnSpPr/>
          <p:nvPr/>
        </p:nvCxnSpPr>
        <p:spPr>
          <a:xfrm>
            <a:off x="4569820" y="4163917"/>
            <a:ext cx="0" cy="399353"/>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20" name="Pierścień 19"/>
          <p:cNvSpPr/>
          <p:nvPr/>
        </p:nvSpPr>
        <p:spPr>
          <a:xfrm>
            <a:off x="4382387" y="4535271"/>
            <a:ext cx="374866" cy="378401"/>
          </a:xfrm>
          <a:prstGeom prst="donut">
            <a:avLst>
              <a:gd name="adj" fmla="val 17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700">
              <a:solidFill>
                <a:schemeClr val="tx1"/>
              </a:solidFill>
              <a:latin typeface="Lato" panose="020F0502020204030203" pitchFamily="34" charset="-18"/>
            </a:endParaRPr>
          </a:p>
        </p:txBody>
      </p:sp>
      <p:cxnSp>
        <p:nvCxnSpPr>
          <p:cNvPr id="21" name="Łącznik prosty 20"/>
          <p:cNvCxnSpPr/>
          <p:nvPr/>
        </p:nvCxnSpPr>
        <p:spPr>
          <a:xfrm>
            <a:off x="4569820" y="4913672"/>
            <a:ext cx="0" cy="366236"/>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22" name="Pierścień 21"/>
          <p:cNvSpPr/>
          <p:nvPr/>
        </p:nvSpPr>
        <p:spPr>
          <a:xfrm>
            <a:off x="4382387" y="5257572"/>
            <a:ext cx="374866" cy="378401"/>
          </a:xfrm>
          <a:prstGeom prst="donut">
            <a:avLst>
              <a:gd name="adj" fmla="val 17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700">
              <a:solidFill>
                <a:schemeClr val="tx1"/>
              </a:solidFill>
              <a:latin typeface="Lato" panose="020F0502020204030203" pitchFamily="34" charset="-18"/>
            </a:endParaRPr>
          </a:p>
        </p:txBody>
      </p:sp>
      <p:sp>
        <p:nvSpPr>
          <p:cNvPr id="29" name="Strzałka w dół 28"/>
          <p:cNvSpPr/>
          <p:nvPr/>
        </p:nvSpPr>
        <p:spPr>
          <a:xfrm>
            <a:off x="4460480" y="5627965"/>
            <a:ext cx="207048" cy="4035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00">
              <a:latin typeface="Lato" panose="020F0502020204030203" pitchFamily="34" charset="-18"/>
            </a:endParaRPr>
          </a:p>
        </p:txBody>
      </p:sp>
      <p:sp>
        <p:nvSpPr>
          <p:cNvPr id="30" name="pole tekstowe 29"/>
          <p:cNvSpPr txBox="1"/>
          <p:nvPr/>
        </p:nvSpPr>
        <p:spPr>
          <a:xfrm>
            <a:off x="4824334" y="268901"/>
            <a:ext cx="1361114" cy="276999"/>
          </a:xfrm>
          <a:prstGeom prst="rect">
            <a:avLst/>
          </a:prstGeom>
          <a:noFill/>
        </p:spPr>
        <p:txBody>
          <a:bodyPr wrap="square" rtlCol="0">
            <a:spAutoFit/>
          </a:bodyPr>
          <a:lstStyle/>
          <a:p>
            <a:pPr algn="ctr"/>
            <a:r>
              <a:rPr lang="pl-PL" sz="1200" b="1" dirty="0">
                <a:solidFill>
                  <a:schemeClr val="accent5">
                    <a:lumMod val="75000"/>
                  </a:schemeClr>
                </a:solidFill>
                <a:latin typeface="Lato" panose="020F0502020204030203" pitchFamily="34" charset="-18"/>
              </a:rPr>
              <a:t>24.01.2018 r.</a:t>
            </a:r>
          </a:p>
        </p:txBody>
      </p:sp>
      <p:pic>
        <p:nvPicPr>
          <p:cNvPr id="31" name="Obraz 30"/>
          <p:cNvPicPr>
            <a:picLocks noChangeAspect="1"/>
          </p:cNvPicPr>
          <p:nvPr/>
        </p:nvPicPr>
        <p:blipFill>
          <a:blip r:embed="rId2"/>
          <a:stretch>
            <a:fillRect/>
          </a:stretch>
        </p:blipFill>
        <p:spPr>
          <a:xfrm>
            <a:off x="6486617" y="812896"/>
            <a:ext cx="636113" cy="575209"/>
          </a:xfrm>
          <a:prstGeom prst="rect">
            <a:avLst/>
          </a:prstGeom>
        </p:spPr>
      </p:pic>
      <p:sp>
        <p:nvSpPr>
          <p:cNvPr id="32" name="pole tekstowe 31"/>
          <p:cNvSpPr txBox="1"/>
          <p:nvPr/>
        </p:nvSpPr>
        <p:spPr>
          <a:xfrm>
            <a:off x="2296171" y="221583"/>
            <a:ext cx="2504823" cy="461665"/>
          </a:xfrm>
          <a:prstGeom prst="rect">
            <a:avLst/>
          </a:prstGeom>
          <a:noFill/>
        </p:spPr>
        <p:txBody>
          <a:bodyPr wrap="square" rtlCol="0">
            <a:spAutoFit/>
          </a:bodyPr>
          <a:lstStyle/>
          <a:p>
            <a:r>
              <a:rPr lang="pl-PL" sz="1200" b="1" dirty="0">
                <a:solidFill>
                  <a:schemeClr val="accent5">
                    <a:lumMod val="75000"/>
                  </a:schemeClr>
                </a:solidFill>
                <a:latin typeface="Lato" panose="020F0502020204030203" pitchFamily="34" charset="-18"/>
              </a:rPr>
              <a:t>Uchwała o przystąpieniu</a:t>
            </a:r>
          </a:p>
          <a:p>
            <a:r>
              <a:rPr lang="pl-PL" sz="1200" b="1" dirty="0">
                <a:solidFill>
                  <a:schemeClr val="accent5">
                    <a:lumMod val="75000"/>
                  </a:schemeClr>
                </a:solidFill>
                <a:latin typeface="Lato" panose="020F0502020204030203" pitchFamily="34" charset="-18"/>
              </a:rPr>
              <a:t> do sporządzenia </a:t>
            </a:r>
          </a:p>
        </p:txBody>
      </p:sp>
      <p:sp>
        <p:nvSpPr>
          <p:cNvPr id="33" name="pole tekstowe 32"/>
          <p:cNvSpPr txBox="1"/>
          <p:nvPr/>
        </p:nvSpPr>
        <p:spPr>
          <a:xfrm>
            <a:off x="2106820" y="942101"/>
            <a:ext cx="2299173" cy="276999"/>
          </a:xfrm>
          <a:prstGeom prst="rect">
            <a:avLst/>
          </a:prstGeom>
          <a:noFill/>
        </p:spPr>
        <p:txBody>
          <a:bodyPr wrap="square" rtlCol="0">
            <a:spAutoFit/>
          </a:bodyPr>
          <a:lstStyle/>
          <a:p>
            <a:pPr algn="ctr"/>
            <a:r>
              <a:rPr lang="pl-PL" sz="1200" b="1" dirty="0">
                <a:solidFill>
                  <a:schemeClr val="accent5">
                    <a:lumMod val="75000"/>
                  </a:schemeClr>
                </a:solidFill>
                <a:latin typeface="Lato" panose="020F0502020204030203" pitchFamily="34" charset="-18"/>
              </a:rPr>
              <a:t>23.02.2018 r. – 1.04.2019 r. </a:t>
            </a:r>
          </a:p>
        </p:txBody>
      </p:sp>
      <p:pic>
        <p:nvPicPr>
          <p:cNvPr id="35" name="Obraz 34"/>
          <p:cNvPicPr>
            <a:picLocks noChangeAspect="1"/>
          </p:cNvPicPr>
          <p:nvPr/>
        </p:nvPicPr>
        <p:blipFill>
          <a:blip r:embed="rId3"/>
          <a:stretch>
            <a:fillRect/>
          </a:stretch>
        </p:blipFill>
        <p:spPr>
          <a:xfrm>
            <a:off x="1615771" y="777926"/>
            <a:ext cx="522547" cy="516804"/>
          </a:xfrm>
          <a:prstGeom prst="rect">
            <a:avLst/>
          </a:prstGeom>
        </p:spPr>
      </p:pic>
      <p:sp>
        <p:nvSpPr>
          <p:cNvPr id="34" name="pole tekstowe 33"/>
          <p:cNvSpPr txBox="1"/>
          <p:nvPr/>
        </p:nvSpPr>
        <p:spPr>
          <a:xfrm>
            <a:off x="4690759" y="805408"/>
            <a:ext cx="1440773" cy="646331"/>
          </a:xfrm>
          <a:prstGeom prst="rect">
            <a:avLst/>
          </a:prstGeom>
          <a:noFill/>
        </p:spPr>
        <p:txBody>
          <a:bodyPr wrap="square" rtlCol="0">
            <a:spAutoFit/>
          </a:bodyPr>
          <a:lstStyle/>
          <a:p>
            <a:pPr algn="r"/>
            <a:r>
              <a:rPr lang="pl-PL" sz="1200" b="1" dirty="0">
                <a:solidFill>
                  <a:schemeClr val="accent5">
                    <a:lumMod val="75000"/>
                  </a:schemeClr>
                </a:solidFill>
                <a:latin typeface="Lato" panose="020F0502020204030203" pitchFamily="34" charset="-18"/>
              </a:rPr>
              <a:t>Zbieranie indywidualnych wniosków</a:t>
            </a:r>
          </a:p>
        </p:txBody>
      </p:sp>
      <p:sp>
        <p:nvSpPr>
          <p:cNvPr id="36" name="pole tekstowe 35"/>
          <p:cNvSpPr txBox="1"/>
          <p:nvPr/>
        </p:nvSpPr>
        <p:spPr>
          <a:xfrm>
            <a:off x="4894660" y="3130725"/>
            <a:ext cx="1755644" cy="276999"/>
          </a:xfrm>
          <a:prstGeom prst="rect">
            <a:avLst/>
          </a:prstGeom>
          <a:noFill/>
        </p:spPr>
        <p:txBody>
          <a:bodyPr wrap="square" rtlCol="0">
            <a:spAutoFit/>
          </a:bodyPr>
          <a:lstStyle/>
          <a:p>
            <a:pPr algn="ctr"/>
            <a:r>
              <a:rPr lang="pl-PL" sz="1200" b="1" dirty="0">
                <a:solidFill>
                  <a:schemeClr val="accent5">
                    <a:lumMod val="75000"/>
                  </a:schemeClr>
                </a:solidFill>
                <a:latin typeface="Lato" panose="020F0502020204030203" pitchFamily="34" charset="-18"/>
              </a:rPr>
              <a:t>III kwartał 2022 r.</a:t>
            </a:r>
          </a:p>
        </p:txBody>
      </p:sp>
      <p:sp>
        <p:nvSpPr>
          <p:cNvPr id="37" name="pole tekstowe 36"/>
          <p:cNvSpPr txBox="1"/>
          <p:nvPr/>
        </p:nvSpPr>
        <p:spPr>
          <a:xfrm>
            <a:off x="2776068" y="3130725"/>
            <a:ext cx="1434460" cy="276999"/>
          </a:xfrm>
          <a:prstGeom prst="rect">
            <a:avLst/>
          </a:prstGeom>
          <a:noFill/>
        </p:spPr>
        <p:txBody>
          <a:bodyPr wrap="square" rtlCol="0">
            <a:spAutoFit/>
          </a:bodyPr>
          <a:lstStyle/>
          <a:p>
            <a:pPr algn="r"/>
            <a:r>
              <a:rPr lang="pl-PL" sz="1200" b="1" dirty="0">
                <a:solidFill>
                  <a:schemeClr val="accent5">
                    <a:lumMod val="75000"/>
                  </a:schemeClr>
                </a:solidFill>
                <a:latin typeface="Lato" panose="020F0502020204030203" pitchFamily="34" charset="-18"/>
              </a:rPr>
              <a:t>Projekt studium</a:t>
            </a:r>
          </a:p>
        </p:txBody>
      </p:sp>
      <p:pic>
        <p:nvPicPr>
          <p:cNvPr id="38" name="Obraz 37"/>
          <p:cNvPicPr>
            <a:picLocks noChangeAspect="1"/>
          </p:cNvPicPr>
          <p:nvPr/>
        </p:nvPicPr>
        <p:blipFill>
          <a:blip r:embed="rId4"/>
          <a:stretch>
            <a:fillRect/>
          </a:stretch>
        </p:blipFill>
        <p:spPr>
          <a:xfrm>
            <a:off x="1798136" y="2975352"/>
            <a:ext cx="633237" cy="555060"/>
          </a:xfrm>
          <a:prstGeom prst="rect">
            <a:avLst/>
          </a:prstGeom>
        </p:spPr>
      </p:pic>
      <p:sp>
        <p:nvSpPr>
          <p:cNvPr id="39" name="pole tekstowe 38"/>
          <p:cNvSpPr txBox="1"/>
          <p:nvPr/>
        </p:nvSpPr>
        <p:spPr>
          <a:xfrm>
            <a:off x="2734122" y="2313545"/>
            <a:ext cx="1569666" cy="276999"/>
          </a:xfrm>
          <a:prstGeom prst="rect">
            <a:avLst/>
          </a:prstGeom>
          <a:noFill/>
        </p:spPr>
        <p:txBody>
          <a:bodyPr wrap="square" rtlCol="0">
            <a:spAutoFit/>
          </a:bodyPr>
          <a:lstStyle/>
          <a:p>
            <a:pPr algn="ctr"/>
            <a:r>
              <a:rPr lang="pl-PL" sz="1200" b="1" dirty="0">
                <a:solidFill>
                  <a:schemeClr val="accent5">
                    <a:lumMod val="75000"/>
                  </a:schemeClr>
                </a:solidFill>
                <a:latin typeface="Lato" panose="020F0502020204030203" pitchFamily="34" charset="-18"/>
              </a:rPr>
              <a:t>IV kwartał 2021 r.</a:t>
            </a:r>
          </a:p>
        </p:txBody>
      </p:sp>
      <p:sp>
        <p:nvSpPr>
          <p:cNvPr id="40" name="pole tekstowe 39"/>
          <p:cNvSpPr txBox="1"/>
          <p:nvPr/>
        </p:nvSpPr>
        <p:spPr>
          <a:xfrm>
            <a:off x="4902432" y="2166797"/>
            <a:ext cx="1625464" cy="646331"/>
          </a:xfrm>
          <a:prstGeom prst="rect">
            <a:avLst/>
          </a:prstGeom>
          <a:noFill/>
        </p:spPr>
        <p:txBody>
          <a:bodyPr wrap="square" rtlCol="0">
            <a:spAutoFit/>
          </a:bodyPr>
          <a:lstStyle/>
          <a:p>
            <a:r>
              <a:rPr lang="pl-PL" sz="1200" b="1" dirty="0">
                <a:solidFill>
                  <a:schemeClr val="accent5">
                    <a:lumMod val="75000"/>
                  </a:schemeClr>
                </a:solidFill>
                <a:latin typeface="Lato" panose="020F0502020204030203" pitchFamily="34" charset="-18"/>
              </a:rPr>
              <a:t>Konsultacje społeczne dotyczące uwarunkowań </a:t>
            </a:r>
          </a:p>
        </p:txBody>
      </p:sp>
      <p:sp>
        <p:nvSpPr>
          <p:cNvPr id="42" name="pole tekstowe 41"/>
          <p:cNvSpPr txBox="1"/>
          <p:nvPr/>
        </p:nvSpPr>
        <p:spPr>
          <a:xfrm>
            <a:off x="2572777" y="3836637"/>
            <a:ext cx="1908332" cy="276999"/>
          </a:xfrm>
          <a:prstGeom prst="rect">
            <a:avLst/>
          </a:prstGeom>
          <a:noFill/>
        </p:spPr>
        <p:txBody>
          <a:bodyPr wrap="square" rtlCol="0">
            <a:spAutoFit/>
          </a:bodyPr>
          <a:lstStyle/>
          <a:p>
            <a:pPr algn="ctr"/>
            <a:r>
              <a:rPr lang="pl-PL" sz="1200" b="1" dirty="0">
                <a:solidFill>
                  <a:schemeClr val="accent5">
                    <a:lumMod val="75000"/>
                  </a:schemeClr>
                </a:solidFill>
                <a:latin typeface="Lato" panose="020F0502020204030203" pitchFamily="34" charset="-18"/>
              </a:rPr>
              <a:t>III/IV kwartał 2022 r.</a:t>
            </a:r>
          </a:p>
        </p:txBody>
      </p:sp>
      <p:sp>
        <p:nvSpPr>
          <p:cNvPr id="43" name="pole tekstowe 42"/>
          <p:cNvSpPr txBox="1"/>
          <p:nvPr/>
        </p:nvSpPr>
        <p:spPr>
          <a:xfrm>
            <a:off x="4963146" y="3836636"/>
            <a:ext cx="1932631" cy="276999"/>
          </a:xfrm>
          <a:prstGeom prst="rect">
            <a:avLst/>
          </a:prstGeom>
          <a:noFill/>
        </p:spPr>
        <p:txBody>
          <a:bodyPr wrap="square" rtlCol="0">
            <a:spAutoFit/>
          </a:bodyPr>
          <a:lstStyle/>
          <a:p>
            <a:r>
              <a:rPr lang="pl-PL" sz="1200" b="1" dirty="0">
                <a:solidFill>
                  <a:schemeClr val="accent5">
                    <a:lumMod val="75000"/>
                  </a:schemeClr>
                </a:solidFill>
                <a:latin typeface="Lato" panose="020F0502020204030203" pitchFamily="34" charset="-18"/>
              </a:rPr>
              <a:t>Uzgodnienia i opinie </a:t>
            </a:r>
          </a:p>
        </p:txBody>
      </p:sp>
      <p:pic>
        <p:nvPicPr>
          <p:cNvPr id="44" name="Obraz 43"/>
          <p:cNvPicPr>
            <a:picLocks noChangeAspect="1"/>
          </p:cNvPicPr>
          <p:nvPr/>
        </p:nvPicPr>
        <p:blipFill>
          <a:blip r:embed="rId5"/>
          <a:stretch>
            <a:fillRect/>
          </a:stretch>
        </p:blipFill>
        <p:spPr>
          <a:xfrm>
            <a:off x="6661936" y="3717253"/>
            <a:ext cx="681177" cy="488788"/>
          </a:xfrm>
          <a:prstGeom prst="rect">
            <a:avLst/>
          </a:prstGeom>
        </p:spPr>
      </p:pic>
      <p:sp>
        <p:nvSpPr>
          <p:cNvPr id="45" name="pole tekstowe 44"/>
          <p:cNvSpPr txBox="1"/>
          <p:nvPr/>
        </p:nvSpPr>
        <p:spPr>
          <a:xfrm>
            <a:off x="2489889" y="4386879"/>
            <a:ext cx="1758862" cy="646331"/>
          </a:xfrm>
          <a:prstGeom prst="rect">
            <a:avLst/>
          </a:prstGeom>
          <a:noFill/>
        </p:spPr>
        <p:txBody>
          <a:bodyPr wrap="square" rtlCol="0">
            <a:spAutoFit/>
          </a:bodyPr>
          <a:lstStyle/>
          <a:p>
            <a:pPr algn="r"/>
            <a:r>
              <a:rPr lang="pl-PL" sz="1200" b="1" dirty="0">
                <a:solidFill>
                  <a:schemeClr val="accent5">
                    <a:lumMod val="75000"/>
                  </a:schemeClr>
                </a:solidFill>
                <a:latin typeface="Lato" panose="020F0502020204030203" pitchFamily="34" charset="-18"/>
              </a:rPr>
              <a:t>Wyłożenie do publicznego wglądu, konsultacje społeczne </a:t>
            </a:r>
          </a:p>
        </p:txBody>
      </p:sp>
      <p:pic>
        <p:nvPicPr>
          <p:cNvPr id="46" name="Obraz 45"/>
          <p:cNvPicPr>
            <a:picLocks noChangeAspect="1"/>
          </p:cNvPicPr>
          <p:nvPr/>
        </p:nvPicPr>
        <p:blipFill>
          <a:blip r:embed="rId6"/>
          <a:stretch>
            <a:fillRect/>
          </a:stretch>
        </p:blipFill>
        <p:spPr>
          <a:xfrm>
            <a:off x="1772216" y="4468264"/>
            <a:ext cx="669209" cy="526824"/>
          </a:xfrm>
          <a:prstGeom prst="rect">
            <a:avLst/>
          </a:prstGeom>
        </p:spPr>
      </p:pic>
      <p:sp>
        <p:nvSpPr>
          <p:cNvPr id="47" name="pole tekstowe 46"/>
          <p:cNvSpPr txBox="1"/>
          <p:nvPr/>
        </p:nvSpPr>
        <p:spPr>
          <a:xfrm>
            <a:off x="4988609" y="4529647"/>
            <a:ext cx="1581232" cy="461665"/>
          </a:xfrm>
          <a:prstGeom prst="rect">
            <a:avLst/>
          </a:prstGeom>
          <a:noFill/>
        </p:spPr>
        <p:txBody>
          <a:bodyPr wrap="square" rtlCol="0">
            <a:spAutoFit/>
          </a:bodyPr>
          <a:lstStyle/>
          <a:p>
            <a:r>
              <a:rPr lang="pl-PL" sz="1200" b="1" dirty="0">
                <a:solidFill>
                  <a:schemeClr val="accent5">
                    <a:lumMod val="75000"/>
                  </a:schemeClr>
                </a:solidFill>
                <a:latin typeface="Lato" panose="020F0502020204030203" pitchFamily="34" charset="-18"/>
              </a:rPr>
              <a:t>IV kwartał 2022 r./ </a:t>
            </a:r>
          </a:p>
          <a:p>
            <a:r>
              <a:rPr lang="pl-PL" sz="1200" b="1" dirty="0">
                <a:solidFill>
                  <a:schemeClr val="accent5">
                    <a:lumMod val="75000"/>
                  </a:schemeClr>
                </a:solidFill>
                <a:latin typeface="Lato" panose="020F0502020204030203" pitchFamily="34" charset="-18"/>
              </a:rPr>
              <a:t>I kwartał 2023 r. </a:t>
            </a:r>
          </a:p>
        </p:txBody>
      </p:sp>
      <p:sp>
        <p:nvSpPr>
          <p:cNvPr id="48" name="pole tekstowe 47"/>
          <p:cNvSpPr txBox="1"/>
          <p:nvPr/>
        </p:nvSpPr>
        <p:spPr>
          <a:xfrm>
            <a:off x="1769714" y="5361804"/>
            <a:ext cx="2552943" cy="276999"/>
          </a:xfrm>
          <a:prstGeom prst="rect">
            <a:avLst/>
          </a:prstGeom>
          <a:noFill/>
        </p:spPr>
        <p:txBody>
          <a:bodyPr wrap="square" rtlCol="0">
            <a:spAutoFit/>
          </a:bodyPr>
          <a:lstStyle/>
          <a:p>
            <a:pPr algn="r"/>
            <a:r>
              <a:rPr lang="pl-PL" sz="1200" b="1" dirty="0">
                <a:solidFill>
                  <a:schemeClr val="accent5">
                    <a:lumMod val="75000"/>
                  </a:schemeClr>
                </a:solidFill>
                <a:latin typeface="Lato" panose="020F0502020204030203" pitchFamily="34" charset="-18"/>
              </a:rPr>
              <a:t>II kwartał 2023 r. </a:t>
            </a:r>
          </a:p>
        </p:txBody>
      </p:sp>
      <p:sp>
        <p:nvSpPr>
          <p:cNvPr id="49" name="pole tekstowe 48"/>
          <p:cNvSpPr txBox="1"/>
          <p:nvPr/>
        </p:nvSpPr>
        <p:spPr>
          <a:xfrm>
            <a:off x="4824334" y="5271618"/>
            <a:ext cx="2071443" cy="461665"/>
          </a:xfrm>
          <a:prstGeom prst="rect">
            <a:avLst/>
          </a:prstGeom>
          <a:noFill/>
        </p:spPr>
        <p:txBody>
          <a:bodyPr wrap="square" rtlCol="0">
            <a:spAutoFit/>
          </a:bodyPr>
          <a:lstStyle/>
          <a:p>
            <a:r>
              <a:rPr lang="pl-PL" sz="1200" b="1" dirty="0">
                <a:solidFill>
                  <a:schemeClr val="accent5">
                    <a:lumMod val="75000"/>
                  </a:schemeClr>
                </a:solidFill>
                <a:latin typeface="Lato" panose="020F0502020204030203" pitchFamily="34" charset="-18"/>
              </a:rPr>
              <a:t>Rozpatrzenie uwag, wprowadzenie zmian </a:t>
            </a:r>
          </a:p>
        </p:txBody>
      </p:sp>
      <p:pic>
        <p:nvPicPr>
          <p:cNvPr id="51" name="Obraz 50"/>
          <p:cNvPicPr>
            <a:picLocks noChangeAspect="1"/>
          </p:cNvPicPr>
          <p:nvPr/>
        </p:nvPicPr>
        <p:blipFill>
          <a:blip r:embed="rId7"/>
          <a:stretch>
            <a:fillRect/>
          </a:stretch>
        </p:blipFill>
        <p:spPr>
          <a:xfrm>
            <a:off x="6741622" y="5244715"/>
            <a:ext cx="601491" cy="648800"/>
          </a:xfrm>
          <a:prstGeom prst="rect">
            <a:avLst/>
          </a:prstGeom>
        </p:spPr>
      </p:pic>
      <p:sp>
        <p:nvSpPr>
          <p:cNvPr id="52" name="pole tekstowe 51"/>
          <p:cNvSpPr txBox="1"/>
          <p:nvPr/>
        </p:nvSpPr>
        <p:spPr>
          <a:xfrm>
            <a:off x="1470906" y="6055873"/>
            <a:ext cx="6383766" cy="461665"/>
          </a:xfrm>
          <a:prstGeom prst="rect">
            <a:avLst/>
          </a:prstGeom>
          <a:noFill/>
        </p:spPr>
        <p:txBody>
          <a:bodyPr wrap="square" rtlCol="0">
            <a:spAutoFit/>
          </a:bodyPr>
          <a:lstStyle/>
          <a:p>
            <a:pPr algn="ctr"/>
            <a:r>
              <a:rPr lang="pl-PL" sz="1200" b="1" dirty="0">
                <a:solidFill>
                  <a:schemeClr val="accent5">
                    <a:lumMod val="75000"/>
                  </a:schemeClr>
                </a:solidFill>
                <a:latin typeface="Lato" panose="020F0502020204030203" pitchFamily="34" charset="-18"/>
              </a:rPr>
              <a:t>Przekazanie Radzie Miasta do uchwalenia </a:t>
            </a:r>
          </a:p>
          <a:p>
            <a:pPr algn="ctr"/>
            <a:r>
              <a:rPr lang="pl-PL" sz="1200" b="1" dirty="0">
                <a:solidFill>
                  <a:schemeClr val="accent5">
                    <a:lumMod val="75000"/>
                  </a:schemeClr>
                </a:solidFill>
                <a:latin typeface="Lato" panose="020F0502020204030203" pitchFamily="34" charset="-18"/>
              </a:rPr>
              <a:t>III-IV kwartał 2023 r. </a:t>
            </a:r>
          </a:p>
        </p:txBody>
      </p:sp>
      <p:pic>
        <p:nvPicPr>
          <p:cNvPr id="53" name="Obraz 52"/>
          <p:cNvPicPr>
            <a:picLocks noChangeAspect="1"/>
          </p:cNvPicPr>
          <p:nvPr/>
        </p:nvPicPr>
        <p:blipFill>
          <a:blip r:embed="rId8"/>
          <a:stretch>
            <a:fillRect/>
          </a:stretch>
        </p:blipFill>
        <p:spPr>
          <a:xfrm>
            <a:off x="2441425" y="6042039"/>
            <a:ext cx="578012" cy="551738"/>
          </a:xfrm>
          <a:prstGeom prst="rect">
            <a:avLst/>
          </a:prstGeom>
        </p:spPr>
      </p:pic>
      <p:sp>
        <p:nvSpPr>
          <p:cNvPr id="7" name="Prostokąt 6"/>
          <p:cNvSpPr/>
          <p:nvPr/>
        </p:nvSpPr>
        <p:spPr>
          <a:xfrm>
            <a:off x="1645645" y="2929578"/>
            <a:ext cx="6038668" cy="717663"/>
          </a:xfrm>
          <a:prstGeom prst="rect">
            <a:avLst/>
          </a:prstGeom>
          <a:noFill/>
          <a:ln w="412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00">
              <a:latin typeface="Lato" panose="020F0502020204030203" pitchFamily="34" charset="-18"/>
            </a:endParaRPr>
          </a:p>
        </p:txBody>
      </p:sp>
      <p:grpSp>
        <p:nvGrpSpPr>
          <p:cNvPr id="50" name="Grupa 49">
            <a:extLst>
              <a:ext uri="{FF2B5EF4-FFF2-40B4-BE49-F238E27FC236}">
                <a16:creationId xmlns:a16="http://schemas.microsoft.com/office/drawing/2014/main" id="{A21AEA77-5B0D-482C-9648-1F97419E534A}"/>
              </a:ext>
            </a:extLst>
          </p:cNvPr>
          <p:cNvGrpSpPr/>
          <p:nvPr/>
        </p:nvGrpSpPr>
        <p:grpSpPr>
          <a:xfrm>
            <a:off x="91442" y="99060"/>
            <a:ext cx="8953499" cy="6667500"/>
            <a:chOff x="91442" y="99060"/>
            <a:chExt cx="8953499" cy="6667500"/>
          </a:xfrm>
        </p:grpSpPr>
        <p:grpSp>
          <p:nvGrpSpPr>
            <p:cNvPr id="54" name="Grupa 5"/>
            <p:cNvGrpSpPr>
              <a:grpSpLocks/>
            </p:cNvGrpSpPr>
            <p:nvPr/>
          </p:nvGrpSpPr>
          <p:grpSpPr bwMode="auto">
            <a:xfrm>
              <a:off x="91442" y="99060"/>
              <a:ext cx="8953499" cy="6667500"/>
              <a:chOff x="322907" y="325720"/>
              <a:chExt cx="11560408" cy="6206560"/>
            </a:xfrm>
          </p:grpSpPr>
          <p:pic>
            <p:nvPicPr>
              <p:cNvPr id="59" name="Obraz 6"/>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817240" y="5644312"/>
                <a:ext cx="2040800" cy="85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 name="Grupa 7"/>
              <p:cNvGrpSpPr>
                <a:grpSpLocks/>
              </p:cNvGrpSpPr>
              <p:nvPr/>
            </p:nvGrpSpPr>
            <p:grpSpPr bwMode="auto">
              <a:xfrm>
                <a:off x="322907" y="325720"/>
                <a:ext cx="11560408" cy="6206560"/>
                <a:chOff x="322907" y="324915"/>
                <a:chExt cx="11560408" cy="6206560"/>
              </a:xfrm>
            </p:grpSpPr>
            <p:sp>
              <p:nvSpPr>
                <p:cNvPr id="61" name="Prostokąt 60"/>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sz="1600">
                    <a:latin typeface="Lato" panose="020F0502020204030203" pitchFamily="34" charset="-18"/>
                  </a:endParaRPr>
                </a:p>
              </p:txBody>
            </p:sp>
            <p:sp>
              <p:nvSpPr>
                <p:cNvPr id="62" name="Prostokąt 61"/>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sz="1600">
                    <a:latin typeface="Lato" panose="020F0502020204030203" pitchFamily="34" charset="-18"/>
                  </a:endParaRPr>
                </a:p>
              </p:txBody>
            </p:sp>
            <p:sp>
              <p:nvSpPr>
                <p:cNvPr id="63" name="Prostokąt 62"/>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sz="1600">
                    <a:latin typeface="Lato" panose="020F0502020204030203" pitchFamily="34" charset="-18"/>
                  </a:endParaRPr>
                </a:p>
              </p:txBody>
            </p:sp>
            <p:sp>
              <p:nvSpPr>
                <p:cNvPr id="64" name="Prostokąt 63"/>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sz="1600">
                    <a:latin typeface="Lato" panose="020F0502020204030203" pitchFamily="34" charset="-18"/>
                  </a:endParaRPr>
                </a:p>
              </p:txBody>
            </p:sp>
          </p:grpSp>
        </p:grpSp>
        <p:pic>
          <p:nvPicPr>
            <p:cNvPr id="55" name="Obraz 5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011" y="126343"/>
              <a:ext cx="1513633" cy="485002"/>
            </a:xfrm>
            <a:prstGeom prst="rect">
              <a:avLst/>
            </a:prstGeom>
          </p:spPr>
        </p:pic>
        <p:pic>
          <p:nvPicPr>
            <p:cNvPr id="57" name="Obraz 5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968774" y="6302123"/>
              <a:ext cx="3036826" cy="409480"/>
            </a:xfrm>
            <a:prstGeom prst="rect">
              <a:avLst/>
            </a:prstGeom>
          </p:spPr>
        </p:pic>
        <p:pic>
          <p:nvPicPr>
            <p:cNvPr id="58" name="Obraz 6"/>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flipH="1">
              <a:off x="112338" y="5933305"/>
              <a:ext cx="1584000" cy="77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 name="Pierścień 5">
            <a:extLst>
              <a:ext uri="{FF2B5EF4-FFF2-40B4-BE49-F238E27FC236}">
                <a16:creationId xmlns:a16="http://schemas.microsoft.com/office/drawing/2014/main" id="{7C8BC371-1943-4310-998C-2AF9ABE06CA9}"/>
              </a:ext>
            </a:extLst>
          </p:cNvPr>
          <p:cNvSpPr/>
          <p:nvPr/>
        </p:nvSpPr>
        <p:spPr>
          <a:xfrm>
            <a:off x="4383785" y="215980"/>
            <a:ext cx="374866" cy="378401"/>
          </a:xfrm>
          <a:prstGeom prst="donut">
            <a:avLst>
              <a:gd name="adj" fmla="val 17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700">
              <a:solidFill>
                <a:schemeClr val="tx1"/>
              </a:solidFill>
              <a:latin typeface="Lato" panose="020F0502020204030203" pitchFamily="34" charset="-18"/>
            </a:endParaRPr>
          </a:p>
        </p:txBody>
      </p:sp>
      <p:cxnSp>
        <p:nvCxnSpPr>
          <p:cNvPr id="65" name="Łącznik prosty 64">
            <a:extLst>
              <a:ext uri="{FF2B5EF4-FFF2-40B4-BE49-F238E27FC236}">
                <a16:creationId xmlns:a16="http://schemas.microsoft.com/office/drawing/2014/main" id="{E287D760-1EF2-4EBB-BFE2-29FD0C8FDDF6}"/>
              </a:ext>
            </a:extLst>
          </p:cNvPr>
          <p:cNvCxnSpPr>
            <a:stCxn id="56" idx="4"/>
          </p:cNvCxnSpPr>
          <p:nvPr/>
        </p:nvCxnSpPr>
        <p:spPr>
          <a:xfrm>
            <a:off x="4571218" y="594381"/>
            <a:ext cx="0" cy="333509"/>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67" name="pole tekstowe 66">
            <a:extLst>
              <a:ext uri="{FF2B5EF4-FFF2-40B4-BE49-F238E27FC236}">
                <a16:creationId xmlns:a16="http://schemas.microsoft.com/office/drawing/2014/main" id="{E82CE581-6B37-4363-9875-7C03F7D7CAC8}"/>
              </a:ext>
            </a:extLst>
          </p:cNvPr>
          <p:cNvSpPr txBox="1"/>
          <p:nvPr/>
        </p:nvSpPr>
        <p:spPr>
          <a:xfrm>
            <a:off x="4902432" y="1593924"/>
            <a:ext cx="1704370" cy="276999"/>
          </a:xfrm>
          <a:prstGeom prst="rect">
            <a:avLst/>
          </a:prstGeom>
          <a:noFill/>
        </p:spPr>
        <p:txBody>
          <a:bodyPr wrap="square" rtlCol="0">
            <a:spAutoFit/>
          </a:bodyPr>
          <a:lstStyle/>
          <a:p>
            <a:pPr algn="ctr"/>
            <a:r>
              <a:rPr lang="pl-PL" sz="1200" b="1" dirty="0">
                <a:solidFill>
                  <a:schemeClr val="accent5">
                    <a:lumMod val="75000"/>
                  </a:schemeClr>
                </a:solidFill>
                <a:latin typeface="Lato" panose="020F0502020204030203" pitchFamily="34" charset="-18"/>
              </a:rPr>
              <a:t>I-III kwartał 2021 r.</a:t>
            </a:r>
          </a:p>
        </p:txBody>
      </p:sp>
      <p:sp>
        <p:nvSpPr>
          <p:cNvPr id="68" name="pole tekstowe 67">
            <a:extLst>
              <a:ext uri="{FF2B5EF4-FFF2-40B4-BE49-F238E27FC236}">
                <a16:creationId xmlns:a16="http://schemas.microsoft.com/office/drawing/2014/main" id="{1D1E8130-1967-488C-BB4E-48B358067A56}"/>
              </a:ext>
            </a:extLst>
          </p:cNvPr>
          <p:cNvSpPr txBox="1"/>
          <p:nvPr/>
        </p:nvSpPr>
        <p:spPr>
          <a:xfrm>
            <a:off x="2233133" y="1522400"/>
            <a:ext cx="2299155" cy="461665"/>
          </a:xfrm>
          <a:prstGeom prst="rect">
            <a:avLst/>
          </a:prstGeom>
          <a:noFill/>
        </p:spPr>
        <p:txBody>
          <a:bodyPr wrap="square" rtlCol="0">
            <a:spAutoFit/>
          </a:bodyPr>
          <a:lstStyle/>
          <a:p>
            <a:pPr algn="ctr"/>
            <a:r>
              <a:rPr lang="pl-PL" sz="1200" b="1" dirty="0">
                <a:solidFill>
                  <a:schemeClr val="accent5">
                    <a:lumMod val="75000"/>
                  </a:schemeClr>
                </a:solidFill>
                <a:latin typeface="Lato" panose="020F0502020204030203" pitchFamily="34" charset="-18"/>
              </a:rPr>
              <a:t>Zebranie i opracowanie uwarunkowań</a:t>
            </a:r>
          </a:p>
        </p:txBody>
      </p:sp>
      <p:pic>
        <p:nvPicPr>
          <p:cNvPr id="3" name="Grafika 2" descr="Przegląd klientów">
            <a:extLst>
              <a:ext uri="{FF2B5EF4-FFF2-40B4-BE49-F238E27FC236}">
                <a16:creationId xmlns:a16="http://schemas.microsoft.com/office/drawing/2014/main" id="{A1A964DB-630B-4CCE-869D-6B3F7FB379F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27896" y="2198129"/>
            <a:ext cx="609836" cy="609836"/>
          </a:xfrm>
          <a:prstGeom prst="rect">
            <a:avLst/>
          </a:prstGeom>
        </p:spPr>
      </p:pic>
    </p:spTree>
    <p:extLst>
      <p:ext uri="{BB962C8B-B14F-4D97-AF65-F5344CB8AC3E}">
        <p14:creationId xmlns:p14="http://schemas.microsoft.com/office/powerpoint/2010/main" val="358271856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id="{EFA4FCD4-F5C4-4E90-B0FD-0FA6BBCB2374}"/>
              </a:ext>
            </a:extLst>
          </p:cNvPr>
          <p:cNvSpPr/>
          <p:nvPr/>
        </p:nvSpPr>
        <p:spPr>
          <a:xfrm>
            <a:off x="487678" y="966642"/>
            <a:ext cx="2481943" cy="2566713"/>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6" name="Grupa 7"/>
          <p:cNvGrpSpPr>
            <a:grpSpLocks/>
          </p:cNvGrpSpPr>
          <p:nvPr/>
        </p:nvGrpSpPr>
        <p:grpSpPr bwMode="auto">
          <a:xfrm>
            <a:off x="91440" y="99060"/>
            <a:ext cx="8953499" cy="6667500"/>
            <a:chOff x="322907" y="324915"/>
            <a:chExt cx="11560408" cy="6206560"/>
          </a:xfrm>
        </p:grpSpPr>
        <p:sp>
          <p:nvSpPr>
            <p:cNvPr id="7" name="Prostokąt 6"/>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8" name="Prostokąt 7"/>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9" name="Prostokąt 8"/>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10" name="Prostokąt 9"/>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grpSp>
      <p:pic>
        <p:nvPicPr>
          <p:cNvPr id="11" name="Obraz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338" y="126343"/>
            <a:ext cx="1513633" cy="485002"/>
          </a:xfrm>
          <a:prstGeom prst="rect">
            <a:avLst/>
          </a:prstGeom>
        </p:spPr>
      </p:pic>
      <p:pic>
        <p:nvPicPr>
          <p:cNvPr id="2" name="Obraz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75188" y="186166"/>
            <a:ext cx="3036826" cy="361376"/>
          </a:xfrm>
          <a:prstGeom prst="rect">
            <a:avLst/>
          </a:prstGeom>
        </p:spPr>
      </p:pic>
      <p:sp>
        <p:nvSpPr>
          <p:cNvPr id="15" name="pole tekstowe 14"/>
          <p:cNvSpPr txBox="1"/>
          <p:nvPr/>
        </p:nvSpPr>
        <p:spPr>
          <a:xfrm>
            <a:off x="3725495" y="1086735"/>
            <a:ext cx="5175113" cy="2308324"/>
          </a:xfrm>
          <a:prstGeom prst="rect">
            <a:avLst/>
          </a:prstGeom>
          <a:noFill/>
        </p:spPr>
        <p:txBody>
          <a:bodyPr wrap="square" rtlCol="0">
            <a:spAutoFit/>
          </a:bodyPr>
          <a:lstStyle/>
          <a:p>
            <a:pPr lvl="0" algn="just"/>
            <a:r>
              <a:rPr lang="pl-PL" sz="1600" b="1" dirty="0">
                <a:latin typeface="Lato" panose="020F0502020204030203" pitchFamily="34" charset="-18"/>
              </a:rPr>
              <a:t>Art.9 </a:t>
            </a:r>
          </a:p>
          <a:p>
            <a:pPr marL="720725" lvl="0" indent="-720725" algn="just"/>
            <a:r>
              <a:rPr lang="pl-PL" sz="1600" b="1" dirty="0">
                <a:latin typeface="Lato" panose="020F0502020204030203" pitchFamily="34" charset="-18"/>
              </a:rPr>
              <a:t>ust. 1. 	</a:t>
            </a:r>
            <a:r>
              <a:rPr lang="pl-PL" sz="1600" dirty="0">
                <a:latin typeface="Lato" panose="020F0502020204030203" pitchFamily="34" charset="-18"/>
              </a:rPr>
              <a:t>W celu określenia polityki przestrzennej gminy, w tym lokalnych zasad zagospodarowania przestrzennego, rada gminy podejmuje uchwałę o przystąpieniu do sporządzania studium uwarunkowań i kierunków zagospodarowania przestrzennego gminy, zwanego dalej „studium”.</a:t>
            </a:r>
          </a:p>
          <a:p>
            <a:pPr marL="720725" lvl="0" indent="-720725" algn="just"/>
            <a:endParaRPr lang="pl-PL" sz="1600" dirty="0">
              <a:latin typeface="Lato" panose="020F0502020204030203" pitchFamily="34" charset="-18"/>
            </a:endParaRPr>
          </a:p>
          <a:p>
            <a:pPr marL="720725" lvl="0" indent="-720725" algn="just"/>
            <a:r>
              <a:rPr lang="pl-PL" sz="1600" b="1" dirty="0">
                <a:latin typeface="Lato" panose="020F0502020204030203" pitchFamily="34" charset="-18"/>
              </a:rPr>
              <a:t>ust. 5. </a:t>
            </a:r>
            <a:r>
              <a:rPr lang="pl-PL" sz="1600" dirty="0">
                <a:latin typeface="Lato" panose="020F0502020204030203" pitchFamily="34" charset="-18"/>
              </a:rPr>
              <a:t>	Studium nie jest aktem prawa miejscowego</a:t>
            </a:r>
          </a:p>
        </p:txBody>
      </p:sp>
      <p:sp>
        <p:nvSpPr>
          <p:cNvPr id="18" name="pole tekstowe 17"/>
          <p:cNvSpPr txBox="1"/>
          <p:nvPr/>
        </p:nvSpPr>
        <p:spPr>
          <a:xfrm>
            <a:off x="550599" y="1297267"/>
            <a:ext cx="2314032" cy="1815882"/>
          </a:xfrm>
          <a:prstGeom prst="rect">
            <a:avLst/>
          </a:prstGeom>
          <a:noFill/>
        </p:spPr>
        <p:txBody>
          <a:bodyPr wrap="square" rtlCol="0">
            <a:spAutoFit/>
          </a:bodyPr>
          <a:lstStyle/>
          <a:p>
            <a:pPr algn="ctr"/>
            <a:r>
              <a:rPr lang="pl-PL" sz="1600" b="1" dirty="0">
                <a:latin typeface="Lato" panose="020F0502020204030203" pitchFamily="34" charset="-18"/>
              </a:rPr>
              <a:t>USTAWA</a:t>
            </a:r>
          </a:p>
          <a:p>
            <a:pPr algn="ctr"/>
            <a:endParaRPr lang="pl-PL" sz="1600" i="1" dirty="0">
              <a:latin typeface="Lato" panose="020F0502020204030203" pitchFamily="34" charset="-18"/>
            </a:endParaRPr>
          </a:p>
          <a:p>
            <a:pPr algn="ctr"/>
            <a:r>
              <a:rPr lang="pl-PL" sz="1600" b="1" dirty="0">
                <a:latin typeface="Lato" panose="020F0502020204030203" pitchFamily="34" charset="-18"/>
              </a:rPr>
              <a:t>z dnia 27 marca 2003 r.</a:t>
            </a:r>
          </a:p>
          <a:p>
            <a:pPr algn="ctr"/>
            <a:endParaRPr lang="pl-PL" sz="1600" i="1" dirty="0">
              <a:latin typeface="Lato" panose="020F0502020204030203" pitchFamily="34" charset="-18"/>
            </a:endParaRPr>
          </a:p>
          <a:p>
            <a:pPr algn="ctr"/>
            <a:r>
              <a:rPr lang="pl-PL" sz="1600" b="1" dirty="0">
                <a:latin typeface="Lato" panose="020F0502020204030203" pitchFamily="34" charset="-18"/>
              </a:rPr>
              <a:t>o planowaniu </a:t>
            </a:r>
            <a:br>
              <a:rPr lang="pl-PL" sz="1600" b="1" dirty="0">
                <a:latin typeface="Lato" panose="020F0502020204030203" pitchFamily="34" charset="-18"/>
              </a:rPr>
            </a:br>
            <a:r>
              <a:rPr lang="pl-PL" sz="1600" b="1" dirty="0">
                <a:latin typeface="Lato" panose="020F0502020204030203" pitchFamily="34" charset="-18"/>
              </a:rPr>
              <a:t>i zagospodarowaniu przestrzennym</a:t>
            </a:r>
          </a:p>
        </p:txBody>
      </p:sp>
      <p:sp>
        <p:nvSpPr>
          <p:cNvPr id="16" name="Prostokąt 15">
            <a:extLst>
              <a:ext uri="{FF2B5EF4-FFF2-40B4-BE49-F238E27FC236}">
                <a16:creationId xmlns:a16="http://schemas.microsoft.com/office/drawing/2014/main" id="{F2C385E1-C6F2-4C63-8B9E-0A3E1F3D780D}"/>
              </a:ext>
            </a:extLst>
          </p:cNvPr>
          <p:cNvSpPr/>
          <p:nvPr/>
        </p:nvSpPr>
        <p:spPr>
          <a:xfrm>
            <a:off x="487678" y="3777429"/>
            <a:ext cx="2481943" cy="2566713"/>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a:extLst>
              <a:ext uri="{FF2B5EF4-FFF2-40B4-BE49-F238E27FC236}">
                <a16:creationId xmlns:a16="http://schemas.microsoft.com/office/drawing/2014/main" id="{4E9828ED-5402-4D18-8188-784E13B6BAD7}"/>
              </a:ext>
            </a:extLst>
          </p:cNvPr>
          <p:cNvSpPr txBox="1"/>
          <p:nvPr/>
        </p:nvSpPr>
        <p:spPr>
          <a:xfrm>
            <a:off x="3716031" y="4221148"/>
            <a:ext cx="5175113" cy="2308324"/>
          </a:xfrm>
          <a:prstGeom prst="rect">
            <a:avLst/>
          </a:prstGeom>
          <a:noFill/>
        </p:spPr>
        <p:txBody>
          <a:bodyPr wrap="square" rtlCol="0">
            <a:spAutoFit/>
          </a:bodyPr>
          <a:lstStyle/>
          <a:p>
            <a:pPr lvl="0" algn="just"/>
            <a:r>
              <a:rPr lang="pl-PL" sz="1600" dirty="0">
                <a:latin typeface="Lato" panose="020F0502020204030203" pitchFamily="34" charset="-18"/>
              </a:rPr>
              <a:t>Projekt studium powinien zawierać:</a:t>
            </a:r>
          </a:p>
          <a:p>
            <a:pPr marL="285750" lvl="0" indent="-285750" algn="just">
              <a:buFont typeface="Arial" panose="020B0604020202020204" pitchFamily="34" charset="0"/>
              <a:buChar char="•"/>
            </a:pPr>
            <a:r>
              <a:rPr lang="pl-PL" sz="1600" b="1" dirty="0">
                <a:latin typeface="Lato" panose="020F0502020204030203" pitchFamily="34" charset="-18"/>
              </a:rPr>
              <a:t>Uwarunkowania,</a:t>
            </a:r>
            <a:r>
              <a:rPr lang="pl-PL" sz="1600" dirty="0">
                <a:latin typeface="Lato" panose="020F0502020204030203" pitchFamily="34" charset="-18"/>
              </a:rPr>
              <a:t> o których mowa w art. 10 ust.1 ustawy, w formie tekstowej i graficznej</a:t>
            </a:r>
          </a:p>
          <a:p>
            <a:pPr marL="285750" lvl="0" indent="-285750" algn="just">
              <a:buFont typeface="Arial" panose="020B0604020202020204" pitchFamily="34" charset="0"/>
              <a:buChar char="•"/>
            </a:pPr>
            <a:r>
              <a:rPr lang="pl-PL" sz="1600" b="1" dirty="0">
                <a:latin typeface="Lato" panose="020F0502020204030203" pitchFamily="34" charset="-18"/>
              </a:rPr>
              <a:t>bilans terenów przeznaczonych pod zabudowę</a:t>
            </a:r>
            <a:r>
              <a:rPr lang="pl-PL" sz="1600" dirty="0">
                <a:latin typeface="Lato" panose="020F0502020204030203" pitchFamily="34" charset="-18"/>
              </a:rPr>
              <a:t>,                  o którym mowa w art. 10 ust. 1 pkt 7 lit. d ustawy;</a:t>
            </a:r>
          </a:p>
          <a:p>
            <a:pPr marL="285750" lvl="0" indent="-285750" algn="just">
              <a:buFont typeface="Arial" panose="020B0604020202020204" pitchFamily="34" charset="0"/>
              <a:buChar char="•"/>
            </a:pPr>
            <a:r>
              <a:rPr lang="pl-PL" sz="1600" b="1" dirty="0">
                <a:latin typeface="Lato" panose="020F0502020204030203" pitchFamily="34" charset="-18"/>
              </a:rPr>
              <a:t>kierunki zagospodarowania przestrzennego </a:t>
            </a:r>
            <a:r>
              <a:rPr lang="pl-PL" sz="1600" dirty="0">
                <a:latin typeface="Lato" panose="020F0502020204030203" pitchFamily="34" charset="-18"/>
              </a:rPr>
              <a:t>gminy,               o których mowa w art. 10 ust. 2 ustawy,                                część tekstowa oraz rysunek</a:t>
            </a:r>
          </a:p>
          <a:p>
            <a:pPr lvl="0" algn="just"/>
            <a:endParaRPr lang="pl-PL" sz="1600" b="1" dirty="0">
              <a:latin typeface="Lato" panose="020F0502020204030203" pitchFamily="34" charset="-18"/>
            </a:endParaRPr>
          </a:p>
        </p:txBody>
      </p:sp>
      <p:sp>
        <p:nvSpPr>
          <p:cNvPr id="20" name="pole tekstowe 19">
            <a:extLst>
              <a:ext uri="{FF2B5EF4-FFF2-40B4-BE49-F238E27FC236}">
                <a16:creationId xmlns:a16="http://schemas.microsoft.com/office/drawing/2014/main" id="{3B8162A3-A2B6-4982-BE1C-B12837871574}"/>
              </a:ext>
            </a:extLst>
          </p:cNvPr>
          <p:cNvSpPr txBox="1"/>
          <p:nvPr/>
        </p:nvSpPr>
        <p:spPr>
          <a:xfrm>
            <a:off x="487678" y="4116761"/>
            <a:ext cx="2481943" cy="1569660"/>
          </a:xfrm>
          <a:prstGeom prst="rect">
            <a:avLst/>
          </a:prstGeom>
          <a:noFill/>
        </p:spPr>
        <p:txBody>
          <a:bodyPr wrap="square" rtlCol="0">
            <a:spAutoFit/>
          </a:bodyPr>
          <a:lstStyle/>
          <a:p>
            <a:pPr algn="ctr"/>
            <a:r>
              <a:rPr lang="pl-PL" sz="1600" b="1" dirty="0">
                <a:latin typeface="Lato" panose="020F0502020204030203" pitchFamily="34" charset="-18"/>
              </a:rPr>
              <a:t>ROZPORZĄDZENIE MINISTRA INFRASTRUKTURY</a:t>
            </a:r>
            <a:br>
              <a:rPr lang="pl-PL" sz="1600" b="1" dirty="0">
                <a:latin typeface="Lato" panose="020F0502020204030203" pitchFamily="34" charset="-18"/>
              </a:rPr>
            </a:br>
            <a:r>
              <a:rPr lang="pl-PL" sz="1600" b="1" dirty="0">
                <a:latin typeface="Lato" panose="020F0502020204030203" pitchFamily="34" charset="-18"/>
              </a:rPr>
              <a:t>z dnia 17 grudnia 2021 r. </a:t>
            </a:r>
          </a:p>
          <a:p>
            <a:pPr algn="ctr"/>
            <a:r>
              <a:rPr lang="pl-PL" sz="1600" b="1" dirty="0">
                <a:latin typeface="Lato" panose="020F0502020204030203" pitchFamily="34" charset="-18"/>
              </a:rPr>
              <a:t>w sprawie zakresu projektu studium</a:t>
            </a:r>
          </a:p>
        </p:txBody>
      </p:sp>
    </p:spTree>
    <p:extLst>
      <p:ext uri="{BB962C8B-B14F-4D97-AF65-F5344CB8AC3E}">
        <p14:creationId xmlns:p14="http://schemas.microsoft.com/office/powerpoint/2010/main" val="315007414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az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8148" y="1080610"/>
            <a:ext cx="1246317" cy="1766612"/>
          </a:xfrm>
          <a:prstGeom prst="rect">
            <a:avLst/>
          </a:prstGeom>
          <a:noFill/>
          <a:ln w="9525">
            <a:noFill/>
            <a:miter lim="800000"/>
            <a:headEnd/>
            <a:tailEnd/>
          </a:ln>
        </p:spPr>
      </p:pic>
      <p:pic>
        <p:nvPicPr>
          <p:cNvPr id="25" name="Obraz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518667" y="1104407"/>
            <a:ext cx="1244143" cy="1766612"/>
          </a:xfrm>
          <a:prstGeom prst="rect">
            <a:avLst/>
          </a:prstGeom>
          <a:noFill/>
          <a:ln w="9525">
            <a:noFill/>
            <a:miter lim="800000"/>
            <a:headEnd/>
            <a:tailEnd/>
          </a:ln>
        </p:spPr>
      </p:pic>
      <p:pic>
        <p:nvPicPr>
          <p:cNvPr id="26" name="Obraz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538450" y="1064497"/>
            <a:ext cx="1324398" cy="1885455"/>
          </a:xfrm>
          <a:prstGeom prst="rect">
            <a:avLst/>
          </a:prstGeom>
          <a:noFill/>
          <a:ln w="9525">
            <a:noFill/>
            <a:miter lim="800000"/>
            <a:headEnd/>
            <a:tailEnd/>
          </a:ln>
        </p:spPr>
      </p:pic>
      <p:sp>
        <p:nvSpPr>
          <p:cNvPr id="8194" name="Symbol zastępczy tekstu 1"/>
          <p:cNvSpPr>
            <a:spLocks noGrp="1"/>
          </p:cNvSpPr>
          <p:nvPr>
            <p:ph type="body" idx="4294967295"/>
          </p:nvPr>
        </p:nvSpPr>
        <p:spPr>
          <a:xfrm>
            <a:off x="404813" y="568325"/>
            <a:ext cx="8739187" cy="881063"/>
          </a:xfrm>
        </p:spPr>
        <p:txBody>
          <a:bodyPr>
            <a:normAutofit/>
          </a:bodyPr>
          <a:lstStyle/>
          <a:p>
            <a:pPr marL="0" indent="0" algn="ctr" eaLnBrk="1" hangingPunct="1">
              <a:spcBef>
                <a:spcPct val="0"/>
              </a:spcBef>
              <a:buFontTx/>
              <a:buNone/>
            </a:pPr>
            <a:r>
              <a:rPr lang="pl-PL" sz="2000" b="1" dirty="0">
                <a:solidFill>
                  <a:srgbClr val="006CB7"/>
                </a:solidFill>
                <a:latin typeface="Lato" panose="020F0502020204030203" pitchFamily="34" charset="-18"/>
              </a:rPr>
              <a:t>Obowiązujące  Studium  uwarunkowań i kierunków  zagospodarowania  przestrzennego Miasta Krakowa  </a:t>
            </a:r>
          </a:p>
        </p:txBody>
      </p:sp>
      <p:grpSp>
        <p:nvGrpSpPr>
          <p:cNvPr id="11" name="Grupa 7">
            <a:extLst>
              <a:ext uri="{FF2B5EF4-FFF2-40B4-BE49-F238E27FC236}">
                <a16:creationId xmlns:a16="http://schemas.microsoft.com/office/drawing/2014/main" id="{DA449ADD-F98C-4F7F-AC6C-09063B893FEE}"/>
              </a:ext>
            </a:extLst>
          </p:cNvPr>
          <p:cNvGrpSpPr>
            <a:grpSpLocks/>
          </p:cNvGrpSpPr>
          <p:nvPr/>
        </p:nvGrpSpPr>
        <p:grpSpPr bwMode="auto">
          <a:xfrm>
            <a:off x="91440" y="99060"/>
            <a:ext cx="8953499" cy="6667500"/>
            <a:chOff x="322907" y="324915"/>
            <a:chExt cx="11560408" cy="6206560"/>
          </a:xfrm>
        </p:grpSpPr>
        <p:sp>
          <p:nvSpPr>
            <p:cNvPr id="12" name="Prostokąt 11">
              <a:extLst>
                <a:ext uri="{FF2B5EF4-FFF2-40B4-BE49-F238E27FC236}">
                  <a16:creationId xmlns:a16="http://schemas.microsoft.com/office/drawing/2014/main" id="{54205622-5C2C-4029-A6AE-BA4C880FDAF2}"/>
                </a:ext>
              </a:extLst>
            </p:cNvPr>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13" name="Prostokąt 12">
              <a:extLst>
                <a:ext uri="{FF2B5EF4-FFF2-40B4-BE49-F238E27FC236}">
                  <a16:creationId xmlns:a16="http://schemas.microsoft.com/office/drawing/2014/main" id="{8EA378A5-6465-4314-906B-72DECD6903A6}"/>
                </a:ext>
              </a:extLst>
            </p:cNvPr>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14" name="Prostokąt 13">
              <a:extLst>
                <a:ext uri="{FF2B5EF4-FFF2-40B4-BE49-F238E27FC236}">
                  <a16:creationId xmlns:a16="http://schemas.microsoft.com/office/drawing/2014/main" id="{6A0B1688-0172-4FCF-B435-666834894028}"/>
                </a:ext>
              </a:extLst>
            </p:cNvPr>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15" name="Prostokąt 14">
              <a:extLst>
                <a:ext uri="{FF2B5EF4-FFF2-40B4-BE49-F238E27FC236}">
                  <a16:creationId xmlns:a16="http://schemas.microsoft.com/office/drawing/2014/main" id="{9ECFE819-0EC5-4FF7-A7FE-B417776E692B}"/>
                </a:ext>
              </a:extLst>
            </p:cNvPr>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grpSp>
      <p:pic>
        <p:nvPicPr>
          <p:cNvPr id="16" name="Obraz 15">
            <a:extLst>
              <a:ext uri="{FF2B5EF4-FFF2-40B4-BE49-F238E27FC236}">
                <a16:creationId xmlns:a16="http://schemas.microsoft.com/office/drawing/2014/main" id="{C4542500-084E-4BA2-8D60-11E8E7781F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338" y="126343"/>
            <a:ext cx="1513633" cy="485002"/>
          </a:xfrm>
          <a:prstGeom prst="rect">
            <a:avLst/>
          </a:prstGeom>
        </p:spPr>
      </p:pic>
      <p:pic>
        <p:nvPicPr>
          <p:cNvPr id="17" name="Obraz 16">
            <a:extLst>
              <a:ext uri="{FF2B5EF4-FFF2-40B4-BE49-F238E27FC236}">
                <a16:creationId xmlns:a16="http://schemas.microsoft.com/office/drawing/2014/main" id="{32B6BB1E-7EA7-4C8E-9449-178D23CEA7B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175188" y="186166"/>
            <a:ext cx="3036826" cy="361376"/>
          </a:xfrm>
          <a:prstGeom prst="rect">
            <a:avLst/>
          </a:prstGeom>
        </p:spPr>
      </p:pic>
      <p:pic>
        <p:nvPicPr>
          <p:cNvPr id="18" name="Obraz 2">
            <a:extLst>
              <a:ext uri="{FF2B5EF4-FFF2-40B4-BE49-F238E27FC236}">
                <a16:creationId xmlns:a16="http://schemas.microsoft.com/office/drawing/2014/main" id="{1D587D65-500B-44CE-B4B6-809DD5D8BF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209837" y="3058454"/>
            <a:ext cx="2525410" cy="178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az 18">
            <a:extLst>
              <a:ext uri="{FF2B5EF4-FFF2-40B4-BE49-F238E27FC236}">
                <a16:creationId xmlns:a16="http://schemas.microsoft.com/office/drawing/2014/main" id="{A02F9E2B-F2C3-4FD6-B828-9FA72137FA8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12757" y="3060336"/>
            <a:ext cx="2463622" cy="1740960"/>
          </a:xfrm>
          <a:prstGeom prst="rect">
            <a:avLst/>
          </a:prstGeom>
        </p:spPr>
      </p:pic>
      <p:pic>
        <p:nvPicPr>
          <p:cNvPr id="20" name="Obraz 19">
            <a:extLst>
              <a:ext uri="{FF2B5EF4-FFF2-40B4-BE49-F238E27FC236}">
                <a16:creationId xmlns:a16="http://schemas.microsoft.com/office/drawing/2014/main" id="{343C4B5D-F6F2-4A42-B1F3-2A3913732EA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56674" y="3055920"/>
            <a:ext cx="2476120" cy="1749792"/>
          </a:xfrm>
          <a:prstGeom prst="rect">
            <a:avLst/>
          </a:prstGeom>
        </p:spPr>
      </p:pic>
      <p:pic>
        <p:nvPicPr>
          <p:cNvPr id="21" name="Obraz 20">
            <a:extLst>
              <a:ext uri="{FF2B5EF4-FFF2-40B4-BE49-F238E27FC236}">
                <a16:creationId xmlns:a16="http://schemas.microsoft.com/office/drawing/2014/main" id="{D2C96194-24D8-4A27-B0F2-2D4AEC2D7DD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33690" y="4911680"/>
            <a:ext cx="2525410" cy="1784623"/>
          </a:xfrm>
          <a:prstGeom prst="rect">
            <a:avLst/>
          </a:prstGeom>
        </p:spPr>
      </p:pic>
      <p:pic>
        <p:nvPicPr>
          <p:cNvPr id="22" name="Obraz 21">
            <a:extLst>
              <a:ext uri="{FF2B5EF4-FFF2-40B4-BE49-F238E27FC236}">
                <a16:creationId xmlns:a16="http://schemas.microsoft.com/office/drawing/2014/main" id="{9AA185C2-0999-4098-A94A-EE36C333DDE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312757" y="4887404"/>
            <a:ext cx="2460115" cy="1738481"/>
          </a:xfrm>
          <a:prstGeom prst="rect">
            <a:avLst/>
          </a:prstGeom>
        </p:spPr>
      </p:pic>
      <p:pic>
        <p:nvPicPr>
          <p:cNvPr id="23" name="Obraz 22">
            <a:extLst>
              <a:ext uri="{FF2B5EF4-FFF2-40B4-BE49-F238E27FC236}">
                <a16:creationId xmlns:a16="http://schemas.microsoft.com/office/drawing/2014/main" id="{1E50E74C-5119-45BB-A7E2-ED0965D0192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282326" y="4911680"/>
            <a:ext cx="2460116" cy="1738482"/>
          </a:xfrm>
          <a:prstGeom prst="rect">
            <a:avLst/>
          </a:prstGeom>
        </p:spPr>
      </p:pic>
      <p:sp>
        <p:nvSpPr>
          <p:cNvPr id="27" name="Symbol zastępczy tekstu 1"/>
          <p:cNvSpPr txBox="1">
            <a:spLocks/>
          </p:cNvSpPr>
          <p:nvPr/>
        </p:nvSpPr>
        <p:spPr bwMode="auto">
          <a:xfrm>
            <a:off x="2883089" y="1455805"/>
            <a:ext cx="4607218" cy="1896791"/>
          </a:xfrm>
          <a:prstGeom prst="rect">
            <a:avLst/>
          </a:prstGeom>
          <a:noFill/>
          <a:ln w="9525">
            <a:noFill/>
            <a:miter lim="800000"/>
            <a:headEnd/>
            <a:tailEnd/>
          </a:ln>
        </p:spPr>
        <p:txBody>
          <a:bodyPr/>
          <a:lstStyle/>
          <a:p>
            <a:pPr indent="441325">
              <a:buFont typeface="Corbel" pitchFamily="34" charset="0"/>
              <a:buAutoNum type="romanUcPeriod"/>
              <a:tabLst>
                <a:tab pos="441325" algn="l"/>
              </a:tabLst>
            </a:pPr>
            <a:r>
              <a:rPr lang="pl-PL" sz="1400" dirty="0">
                <a:solidFill>
                  <a:srgbClr val="000000"/>
                </a:solidFill>
                <a:latin typeface="Lato" panose="020F0502020204030203" pitchFamily="34" charset="-18"/>
              </a:rPr>
              <a:t>Wprowadzenie </a:t>
            </a:r>
          </a:p>
          <a:p>
            <a:pPr indent="441325">
              <a:buFont typeface="Corbel" pitchFamily="34" charset="0"/>
              <a:buAutoNum type="romanUcPeriod"/>
              <a:tabLst>
                <a:tab pos="441325" algn="l"/>
              </a:tabLst>
            </a:pPr>
            <a:r>
              <a:rPr lang="pl-PL" sz="1400" dirty="0">
                <a:solidFill>
                  <a:srgbClr val="000000"/>
                </a:solidFill>
                <a:latin typeface="Lato" panose="020F0502020204030203" pitchFamily="34" charset="-18"/>
              </a:rPr>
              <a:t>Uwarunkowania (</a:t>
            </a:r>
            <a:r>
              <a:rPr lang="pl-PL" sz="1400" dirty="0">
                <a:latin typeface="Lato" panose="020F0502020204030203" pitchFamily="34" charset="-18"/>
              </a:rPr>
              <a:t>Tom I)</a:t>
            </a:r>
          </a:p>
          <a:p>
            <a:pPr indent="441325">
              <a:buFont typeface="Corbel" pitchFamily="34" charset="0"/>
              <a:buAutoNum type="romanUcPeriod"/>
              <a:tabLst>
                <a:tab pos="441325" algn="l"/>
              </a:tabLst>
            </a:pPr>
            <a:r>
              <a:rPr lang="pl-PL" sz="1400" dirty="0">
                <a:solidFill>
                  <a:srgbClr val="000000"/>
                </a:solidFill>
                <a:latin typeface="Lato" panose="020F0502020204030203" pitchFamily="34" charset="-18"/>
              </a:rPr>
              <a:t>Zasady i kierunki polityki przestrzennej (</a:t>
            </a:r>
            <a:r>
              <a:rPr lang="pl-PL" sz="1400" dirty="0">
                <a:latin typeface="Lato" panose="020F0502020204030203" pitchFamily="34" charset="-18"/>
              </a:rPr>
              <a:t>Tom II)</a:t>
            </a:r>
          </a:p>
          <a:p>
            <a:pPr indent="441325">
              <a:buFont typeface="Corbel" pitchFamily="34" charset="0"/>
              <a:buAutoNum type="romanUcPeriod"/>
              <a:tabLst>
                <a:tab pos="441325" algn="l"/>
              </a:tabLst>
            </a:pPr>
            <a:r>
              <a:rPr lang="pl-PL" sz="1400" dirty="0">
                <a:solidFill>
                  <a:srgbClr val="000000"/>
                </a:solidFill>
                <a:latin typeface="Lato" panose="020F0502020204030203" pitchFamily="34" charset="-18"/>
              </a:rPr>
              <a:t>Wytyczne do planów miejscowych (</a:t>
            </a:r>
            <a:r>
              <a:rPr lang="pl-PL" sz="1400" dirty="0">
                <a:latin typeface="Lato" panose="020F0502020204030203" pitchFamily="34" charset="-18"/>
              </a:rPr>
              <a:t>Tom III)</a:t>
            </a:r>
          </a:p>
          <a:p>
            <a:pPr indent="441325">
              <a:buFont typeface="Corbel" pitchFamily="34" charset="0"/>
              <a:buAutoNum type="romanUcPeriod"/>
              <a:tabLst>
                <a:tab pos="441325" algn="l"/>
              </a:tabLst>
            </a:pPr>
            <a:r>
              <a:rPr lang="pl-PL" sz="1400" dirty="0">
                <a:latin typeface="Lato" panose="020F0502020204030203" pitchFamily="34" charset="-18"/>
              </a:rPr>
              <a:t>Uzasadnienie przyjętych rozwiązań oraz synteza ustaleń</a:t>
            </a:r>
          </a:p>
          <a:p>
            <a:pPr indent="441325" algn="just">
              <a:buFont typeface="Corbel" pitchFamily="34" charset="0"/>
              <a:buAutoNum type="romanUcPeriod"/>
              <a:tabLst>
                <a:tab pos="441325" algn="l"/>
              </a:tabLst>
            </a:pPr>
            <a:endParaRPr lang="pl-PL" sz="1400" dirty="0">
              <a:solidFill>
                <a:srgbClr val="000000"/>
              </a:solidFill>
              <a:latin typeface="Lato" panose="020F0502020204030203" pitchFamily="34" charset="-18"/>
            </a:endParaRPr>
          </a:p>
        </p:txBody>
      </p:sp>
    </p:spTree>
    <p:extLst>
      <p:ext uri="{BB962C8B-B14F-4D97-AF65-F5344CB8AC3E}">
        <p14:creationId xmlns:p14="http://schemas.microsoft.com/office/powerpoint/2010/main" val="185465572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a 7"/>
          <p:cNvGrpSpPr>
            <a:grpSpLocks/>
          </p:cNvGrpSpPr>
          <p:nvPr/>
        </p:nvGrpSpPr>
        <p:grpSpPr bwMode="auto">
          <a:xfrm>
            <a:off x="91440" y="99060"/>
            <a:ext cx="8953499" cy="6667500"/>
            <a:chOff x="322907" y="324915"/>
            <a:chExt cx="11560408" cy="6206560"/>
          </a:xfrm>
        </p:grpSpPr>
        <p:sp>
          <p:nvSpPr>
            <p:cNvPr id="7" name="Prostokąt 6"/>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8" name="Prostokąt 7"/>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9" name="Prostokąt 8"/>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10" name="Prostokąt 9"/>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grpSp>
      <p:pic>
        <p:nvPicPr>
          <p:cNvPr id="11" name="Obraz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338" y="126343"/>
            <a:ext cx="1513633" cy="485002"/>
          </a:xfrm>
          <a:prstGeom prst="rect">
            <a:avLst/>
          </a:prstGeom>
        </p:spPr>
      </p:pic>
      <p:pic>
        <p:nvPicPr>
          <p:cNvPr id="2" name="Obraz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75188" y="186166"/>
            <a:ext cx="3036826" cy="361376"/>
          </a:xfrm>
          <a:prstGeom prst="rect">
            <a:avLst/>
          </a:prstGeom>
        </p:spPr>
      </p:pic>
      <p:sp>
        <p:nvSpPr>
          <p:cNvPr id="3" name="pole tekstowe 2"/>
          <p:cNvSpPr txBox="1"/>
          <p:nvPr/>
        </p:nvSpPr>
        <p:spPr>
          <a:xfrm>
            <a:off x="132009" y="692696"/>
            <a:ext cx="8760471" cy="461665"/>
          </a:xfrm>
          <a:prstGeom prst="rect">
            <a:avLst/>
          </a:prstGeom>
          <a:noFill/>
        </p:spPr>
        <p:txBody>
          <a:bodyPr wrap="square" rtlCol="0">
            <a:spAutoFit/>
          </a:bodyPr>
          <a:lstStyle/>
          <a:p>
            <a:pPr algn="ctr"/>
            <a:r>
              <a:rPr lang="pl-PL" sz="2400" b="1" dirty="0">
                <a:solidFill>
                  <a:srgbClr val="0063AF"/>
                </a:solidFill>
                <a:latin typeface="Lato" panose="020F0502020204030203" pitchFamily="34" charset="-18"/>
              </a:rPr>
              <a:t>UCHWAŁA O PRZYSTĄPIENIU</a:t>
            </a:r>
          </a:p>
        </p:txBody>
      </p:sp>
      <p:pic>
        <p:nvPicPr>
          <p:cNvPr id="5" name="Obraz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9109" y="1328682"/>
            <a:ext cx="5326270" cy="4209689"/>
          </a:xfrm>
          <a:prstGeom prst="rect">
            <a:avLst/>
          </a:prstGeom>
          <a:ln/>
        </p:spPr>
        <p:style>
          <a:lnRef idx="2">
            <a:schemeClr val="dk1">
              <a:shade val="50000"/>
            </a:schemeClr>
          </a:lnRef>
          <a:fillRef idx="1">
            <a:schemeClr val="dk1"/>
          </a:fillRef>
          <a:effectRef idx="0">
            <a:schemeClr val="dk1"/>
          </a:effectRef>
          <a:fontRef idx="minor">
            <a:schemeClr val="lt1"/>
          </a:fontRef>
        </p:style>
      </p:pic>
      <p:sp>
        <p:nvSpPr>
          <p:cNvPr id="15" name="pole tekstowe 14"/>
          <p:cNvSpPr txBox="1"/>
          <p:nvPr/>
        </p:nvSpPr>
        <p:spPr>
          <a:xfrm>
            <a:off x="202736" y="5712692"/>
            <a:ext cx="8689744" cy="923330"/>
          </a:xfrm>
          <a:prstGeom prst="rect">
            <a:avLst/>
          </a:prstGeom>
          <a:solidFill>
            <a:schemeClr val="bg1"/>
          </a:solidFill>
        </p:spPr>
        <p:txBody>
          <a:bodyPr wrap="square" rtlCol="0">
            <a:spAutoFit/>
          </a:bodyPr>
          <a:lstStyle/>
          <a:p>
            <a:pPr algn="ctr"/>
            <a:r>
              <a:rPr lang="pl-PL" dirty="0">
                <a:solidFill>
                  <a:srgbClr val="0063AF"/>
                </a:solidFill>
                <a:latin typeface="Lato" panose="020F0502020204030203" pitchFamily="34" charset="-18"/>
              </a:rPr>
              <a:t>W dniu 24 stycznia 2018 r. Rada Miasta Krakowa podjęła uchwałę w sprawie przystąpienia do sporządzania „Studium uwarunkowań i kierunków zagospodarowania przestrzennego  Miasta Krakowa”.</a:t>
            </a:r>
          </a:p>
        </p:txBody>
      </p:sp>
    </p:spTree>
    <p:extLst>
      <p:ext uri="{BB962C8B-B14F-4D97-AF65-F5344CB8AC3E}">
        <p14:creationId xmlns:p14="http://schemas.microsoft.com/office/powerpoint/2010/main" val="414514828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p:cNvSpPr txBox="1"/>
          <p:nvPr/>
        </p:nvSpPr>
        <p:spPr>
          <a:xfrm>
            <a:off x="132009" y="692696"/>
            <a:ext cx="8908013" cy="400110"/>
          </a:xfrm>
          <a:prstGeom prst="rect">
            <a:avLst/>
          </a:prstGeom>
          <a:noFill/>
        </p:spPr>
        <p:txBody>
          <a:bodyPr wrap="square" rtlCol="0">
            <a:spAutoFit/>
          </a:bodyPr>
          <a:lstStyle/>
          <a:p>
            <a:pPr algn="ctr"/>
            <a:r>
              <a:rPr lang="pl-PL" sz="2000" b="1" dirty="0">
                <a:solidFill>
                  <a:srgbClr val="0063AF"/>
                </a:solidFill>
                <a:latin typeface="Lato" panose="020F0502020204030203" pitchFamily="34" charset="-18"/>
              </a:rPr>
              <a:t>DLACZEGO PRZYSTĘPIONO DO SPORZĄDZANIA NOWEGO STUDIUM?</a:t>
            </a:r>
          </a:p>
        </p:txBody>
      </p:sp>
      <p:graphicFrame>
        <p:nvGraphicFramePr>
          <p:cNvPr id="12" name="Diagram 11"/>
          <p:cNvGraphicFramePr/>
          <p:nvPr>
            <p:extLst/>
          </p:nvPr>
        </p:nvGraphicFramePr>
        <p:xfrm>
          <a:off x="-252535" y="1097863"/>
          <a:ext cx="9168208" cy="5427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Obraz 12"/>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9832" y="3068960"/>
            <a:ext cx="2749893" cy="1679281"/>
          </a:xfrm>
          <a:prstGeom prst="rect">
            <a:avLst/>
          </a:prstGeom>
          <a:scene3d>
            <a:camera prst="orthographicFront"/>
            <a:lightRig rig="threePt" dir="t"/>
          </a:scene3d>
          <a:sp3d>
            <a:bevelT/>
          </a:sp3d>
        </p:spPr>
      </p:pic>
      <p:grpSp>
        <p:nvGrpSpPr>
          <p:cNvPr id="6" name="Grupa 7">
            <a:extLst>
              <a:ext uri="{FF2B5EF4-FFF2-40B4-BE49-F238E27FC236}">
                <a16:creationId xmlns:a16="http://schemas.microsoft.com/office/drawing/2014/main" id="{83147FF8-91D6-4714-B4E9-0CE53EEFD22D}"/>
              </a:ext>
            </a:extLst>
          </p:cNvPr>
          <p:cNvGrpSpPr>
            <a:grpSpLocks/>
          </p:cNvGrpSpPr>
          <p:nvPr/>
        </p:nvGrpSpPr>
        <p:grpSpPr bwMode="auto">
          <a:xfrm>
            <a:off x="91440" y="99060"/>
            <a:ext cx="8953499" cy="6667500"/>
            <a:chOff x="322907" y="324915"/>
            <a:chExt cx="11560408" cy="6206560"/>
          </a:xfrm>
        </p:grpSpPr>
        <p:sp>
          <p:nvSpPr>
            <p:cNvPr id="7" name="Prostokąt 6">
              <a:extLst>
                <a:ext uri="{FF2B5EF4-FFF2-40B4-BE49-F238E27FC236}">
                  <a16:creationId xmlns:a16="http://schemas.microsoft.com/office/drawing/2014/main" id="{19F25D1A-C065-4BE3-AA21-3C1A4BA7723F}"/>
                </a:ext>
              </a:extLst>
            </p:cNvPr>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8" name="Prostokąt 7">
              <a:extLst>
                <a:ext uri="{FF2B5EF4-FFF2-40B4-BE49-F238E27FC236}">
                  <a16:creationId xmlns:a16="http://schemas.microsoft.com/office/drawing/2014/main" id="{4B23ED68-0673-40B8-929A-0C3D3DFF22D7}"/>
                </a:ext>
              </a:extLst>
            </p:cNvPr>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9" name="Prostokąt 8">
              <a:extLst>
                <a:ext uri="{FF2B5EF4-FFF2-40B4-BE49-F238E27FC236}">
                  <a16:creationId xmlns:a16="http://schemas.microsoft.com/office/drawing/2014/main" id="{6712F933-8CA9-4922-ACFC-EFAF1DC64154}"/>
                </a:ext>
              </a:extLst>
            </p:cNvPr>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sp>
          <p:nvSpPr>
            <p:cNvPr id="10" name="Prostokąt 9">
              <a:extLst>
                <a:ext uri="{FF2B5EF4-FFF2-40B4-BE49-F238E27FC236}">
                  <a16:creationId xmlns:a16="http://schemas.microsoft.com/office/drawing/2014/main" id="{637F9D17-2A1D-4EAF-959C-2108398D5C0B}"/>
                </a:ext>
              </a:extLst>
            </p:cNvPr>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latin typeface="Lato" panose="020F0502020204030203" pitchFamily="34" charset="-18"/>
              </a:endParaRPr>
            </a:p>
          </p:txBody>
        </p:sp>
      </p:grpSp>
      <p:pic>
        <p:nvPicPr>
          <p:cNvPr id="14" name="Obraz 13">
            <a:extLst>
              <a:ext uri="{FF2B5EF4-FFF2-40B4-BE49-F238E27FC236}">
                <a16:creationId xmlns:a16="http://schemas.microsoft.com/office/drawing/2014/main" id="{C32D8C49-84A0-454F-8539-311A213B385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2338" y="126343"/>
            <a:ext cx="1513633" cy="485002"/>
          </a:xfrm>
          <a:prstGeom prst="rect">
            <a:avLst/>
          </a:prstGeom>
        </p:spPr>
      </p:pic>
      <p:pic>
        <p:nvPicPr>
          <p:cNvPr id="15" name="Obraz 14">
            <a:extLst>
              <a:ext uri="{FF2B5EF4-FFF2-40B4-BE49-F238E27FC236}">
                <a16:creationId xmlns:a16="http://schemas.microsoft.com/office/drawing/2014/main" id="{AFBCC4D0-0176-4F29-ABA4-1E4FC0D3077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175188" y="186166"/>
            <a:ext cx="3036826" cy="361376"/>
          </a:xfrm>
          <a:prstGeom prst="rect">
            <a:avLst/>
          </a:prstGeom>
        </p:spPr>
      </p:pic>
    </p:spTree>
    <p:extLst>
      <p:ext uri="{BB962C8B-B14F-4D97-AF65-F5344CB8AC3E}">
        <p14:creationId xmlns:p14="http://schemas.microsoft.com/office/powerpoint/2010/main" val="207545654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331484" y="622632"/>
            <a:ext cx="6782445" cy="6182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00" dirty="0">
              <a:latin typeface="Lato" panose="020F0502020204030203" pitchFamily="34" charset="-18"/>
            </a:endParaRPr>
          </a:p>
        </p:txBody>
      </p:sp>
      <p:sp>
        <p:nvSpPr>
          <p:cNvPr id="5" name="pole tekstowe 4"/>
          <p:cNvSpPr txBox="1"/>
          <p:nvPr/>
        </p:nvSpPr>
        <p:spPr>
          <a:xfrm>
            <a:off x="2642946" y="219297"/>
            <a:ext cx="4060798" cy="523220"/>
          </a:xfrm>
          <a:prstGeom prst="rect">
            <a:avLst/>
          </a:prstGeom>
          <a:noFill/>
        </p:spPr>
        <p:txBody>
          <a:bodyPr wrap="square" rtlCol="0">
            <a:spAutoFit/>
          </a:bodyPr>
          <a:lstStyle/>
          <a:p>
            <a:pPr algn="ctr"/>
            <a:r>
              <a:rPr lang="pl-PL" sz="1400" b="1" dirty="0">
                <a:solidFill>
                  <a:schemeClr val="bg1"/>
                </a:solidFill>
                <a:latin typeface="Lato" panose="020F0502020204030203" pitchFamily="34" charset="-18"/>
              </a:rPr>
              <a:t>ORIENTACYJNY HARMONOGRAM PRAC NAD NOWYM STUDIUM </a:t>
            </a:r>
          </a:p>
        </p:txBody>
      </p:sp>
      <p:sp>
        <p:nvSpPr>
          <p:cNvPr id="6" name="Pierścień 5"/>
          <p:cNvSpPr/>
          <p:nvPr/>
        </p:nvSpPr>
        <p:spPr>
          <a:xfrm>
            <a:off x="4382387" y="914716"/>
            <a:ext cx="374866" cy="378401"/>
          </a:xfrm>
          <a:prstGeom prst="donut">
            <a:avLst>
              <a:gd name="adj" fmla="val 17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700">
              <a:solidFill>
                <a:schemeClr val="tx1"/>
              </a:solidFill>
              <a:latin typeface="Lato" panose="020F0502020204030203" pitchFamily="34" charset="-18"/>
            </a:endParaRPr>
          </a:p>
        </p:txBody>
      </p:sp>
      <p:cxnSp>
        <p:nvCxnSpPr>
          <p:cNvPr id="8" name="Łącznik prosty 7"/>
          <p:cNvCxnSpPr>
            <a:stCxn id="6" idx="4"/>
          </p:cNvCxnSpPr>
          <p:nvPr/>
        </p:nvCxnSpPr>
        <p:spPr>
          <a:xfrm>
            <a:off x="4569820" y="1293117"/>
            <a:ext cx="0" cy="333509"/>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9" name="Pierścień 8"/>
          <p:cNvSpPr/>
          <p:nvPr/>
        </p:nvSpPr>
        <p:spPr>
          <a:xfrm>
            <a:off x="4382387" y="1587116"/>
            <a:ext cx="374866" cy="378401"/>
          </a:xfrm>
          <a:prstGeom prst="donut">
            <a:avLst>
              <a:gd name="adj" fmla="val 17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700">
              <a:solidFill>
                <a:schemeClr val="tx1"/>
              </a:solidFill>
              <a:latin typeface="Lato" panose="020F0502020204030203" pitchFamily="34" charset="-18"/>
            </a:endParaRPr>
          </a:p>
        </p:txBody>
      </p:sp>
      <p:cxnSp>
        <p:nvCxnSpPr>
          <p:cNvPr id="10" name="Łącznik prosty 9"/>
          <p:cNvCxnSpPr/>
          <p:nvPr/>
        </p:nvCxnSpPr>
        <p:spPr>
          <a:xfrm>
            <a:off x="4569820" y="1965517"/>
            <a:ext cx="0" cy="390872"/>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12" name="Pierścień 11"/>
          <p:cNvSpPr/>
          <p:nvPr/>
        </p:nvSpPr>
        <p:spPr>
          <a:xfrm>
            <a:off x="4382387" y="2333257"/>
            <a:ext cx="374866" cy="378401"/>
          </a:xfrm>
          <a:prstGeom prst="donut">
            <a:avLst>
              <a:gd name="adj" fmla="val 17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700">
              <a:solidFill>
                <a:schemeClr val="tx1"/>
              </a:solidFill>
              <a:latin typeface="Lato" panose="020F0502020204030203" pitchFamily="34" charset="-18"/>
            </a:endParaRPr>
          </a:p>
        </p:txBody>
      </p:sp>
      <p:cxnSp>
        <p:nvCxnSpPr>
          <p:cNvPr id="14" name="Łącznik prosty 13"/>
          <p:cNvCxnSpPr/>
          <p:nvPr/>
        </p:nvCxnSpPr>
        <p:spPr>
          <a:xfrm>
            <a:off x="4569820" y="2711658"/>
            <a:ext cx="0" cy="365748"/>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15" name="Pierścień 14"/>
          <p:cNvSpPr/>
          <p:nvPr/>
        </p:nvSpPr>
        <p:spPr>
          <a:xfrm>
            <a:off x="4382387" y="3074401"/>
            <a:ext cx="374866" cy="378401"/>
          </a:xfrm>
          <a:prstGeom prst="donut">
            <a:avLst>
              <a:gd name="adj" fmla="val 17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700">
              <a:solidFill>
                <a:schemeClr val="tx1"/>
              </a:solidFill>
              <a:latin typeface="Lato" panose="020F0502020204030203" pitchFamily="34" charset="-18"/>
            </a:endParaRPr>
          </a:p>
        </p:txBody>
      </p:sp>
      <p:cxnSp>
        <p:nvCxnSpPr>
          <p:cNvPr id="16" name="Łącznik prosty 15"/>
          <p:cNvCxnSpPr/>
          <p:nvPr/>
        </p:nvCxnSpPr>
        <p:spPr>
          <a:xfrm>
            <a:off x="4569820" y="3449493"/>
            <a:ext cx="0" cy="364021"/>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18" name="Pierścień 17"/>
          <p:cNvSpPr/>
          <p:nvPr/>
        </p:nvSpPr>
        <p:spPr>
          <a:xfrm>
            <a:off x="4382387" y="3785515"/>
            <a:ext cx="374866" cy="378401"/>
          </a:xfrm>
          <a:prstGeom prst="donut">
            <a:avLst>
              <a:gd name="adj" fmla="val 17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700">
              <a:solidFill>
                <a:schemeClr val="tx1"/>
              </a:solidFill>
              <a:latin typeface="Lato" panose="020F0502020204030203" pitchFamily="34" charset="-18"/>
            </a:endParaRPr>
          </a:p>
        </p:txBody>
      </p:sp>
      <p:cxnSp>
        <p:nvCxnSpPr>
          <p:cNvPr id="19" name="Łącznik prosty 18"/>
          <p:cNvCxnSpPr/>
          <p:nvPr/>
        </p:nvCxnSpPr>
        <p:spPr>
          <a:xfrm>
            <a:off x="4569820" y="4163917"/>
            <a:ext cx="0" cy="399353"/>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20" name="Pierścień 19"/>
          <p:cNvSpPr/>
          <p:nvPr/>
        </p:nvSpPr>
        <p:spPr>
          <a:xfrm>
            <a:off x="4382387" y="4535271"/>
            <a:ext cx="374866" cy="378401"/>
          </a:xfrm>
          <a:prstGeom prst="donut">
            <a:avLst>
              <a:gd name="adj" fmla="val 17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700">
              <a:solidFill>
                <a:schemeClr val="tx1"/>
              </a:solidFill>
              <a:latin typeface="Lato" panose="020F0502020204030203" pitchFamily="34" charset="-18"/>
            </a:endParaRPr>
          </a:p>
        </p:txBody>
      </p:sp>
      <p:cxnSp>
        <p:nvCxnSpPr>
          <p:cNvPr id="21" name="Łącznik prosty 20"/>
          <p:cNvCxnSpPr/>
          <p:nvPr/>
        </p:nvCxnSpPr>
        <p:spPr>
          <a:xfrm>
            <a:off x="4569820" y="4913672"/>
            <a:ext cx="0" cy="366236"/>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22" name="Pierścień 21"/>
          <p:cNvSpPr/>
          <p:nvPr/>
        </p:nvSpPr>
        <p:spPr>
          <a:xfrm>
            <a:off x="4382387" y="5257572"/>
            <a:ext cx="374866" cy="378401"/>
          </a:xfrm>
          <a:prstGeom prst="donut">
            <a:avLst>
              <a:gd name="adj" fmla="val 17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700">
              <a:solidFill>
                <a:schemeClr val="tx1"/>
              </a:solidFill>
              <a:latin typeface="Lato" panose="020F0502020204030203" pitchFamily="34" charset="-18"/>
            </a:endParaRPr>
          </a:p>
        </p:txBody>
      </p:sp>
      <p:sp>
        <p:nvSpPr>
          <p:cNvPr id="29" name="Strzałka w dół 28"/>
          <p:cNvSpPr/>
          <p:nvPr/>
        </p:nvSpPr>
        <p:spPr>
          <a:xfrm>
            <a:off x="4460480" y="5627965"/>
            <a:ext cx="207048" cy="4035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00">
              <a:latin typeface="Lato" panose="020F0502020204030203" pitchFamily="34" charset="-18"/>
            </a:endParaRPr>
          </a:p>
        </p:txBody>
      </p:sp>
      <p:sp>
        <p:nvSpPr>
          <p:cNvPr id="30" name="pole tekstowe 29"/>
          <p:cNvSpPr txBox="1"/>
          <p:nvPr/>
        </p:nvSpPr>
        <p:spPr>
          <a:xfrm>
            <a:off x="4824334" y="268901"/>
            <a:ext cx="1361114" cy="276999"/>
          </a:xfrm>
          <a:prstGeom prst="rect">
            <a:avLst/>
          </a:prstGeom>
          <a:noFill/>
        </p:spPr>
        <p:txBody>
          <a:bodyPr wrap="square" rtlCol="0">
            <a:spAutoFit/>
          </a:bodyPr>
          <a:lstStyle/>
          <a:p>
            <a:pPr algn="ctr"/>
            <a:r>
              <a:rPr lang="pl-PL" sz="1200" b="1" dirty="0">
                <a:solidFill>
                  <a:schemeClr val="accent5">
                    <a:lumMod val="75000"/>
                  </a:schemeClr>
                </a:solidFill>
                <a:latin typeface="Lato" panose="020F0502020204030203" pitchFamily="34" charset="-18"/>
              </a:rPr>
              <a:t>24.01.2018 r.</a:t>
            </a:r>
          </a:p>
        </p:txBody>
      </p:sp>
      <p:pic>
        <p:nvPicPr>
          <p:cNvPr id="31" name="Obraz 30"/>
          <p:cNvPicPr>
            <a:picLocks noChangeAspect="1"/>
          </p:cNvPicPr>
          <p:nvPr/>
        </p:nvPicPr>
        <p:blipFill>
          <a:blip r:embed="rId2"/>
          <a:stretch>
            <a:fillRect/>
          </a:stretch>
        </p:blipFill>
        <p:spPr>
          <a:xfrm>
            <a:off x="6486617" y="812896"/>
            <a:ext cx="636113" cy="575209"/>
          </a:xfrm>
          <a:prstGeom prst="rect">
            <a:avLst/>
          </a:prstGeom>
        </p:spPr>
      </p:pic>
      <p:sp>
        <p:nvSpPr>
          <p:cNvPr id="32" name="pole tekstowe 31"/>
          <p:cNvSpPr txBox="1"/>
          <p:nvPr/>
        </p:nvSpPr>
        <p:spPr>
          <a:xfrm>
            <a:off x="2296171" y="221583"/>
            <a:ext cx="2504823" cy="461665"/>
          </a:xfrm>
          <a:prstGeom prst="rect">
            <a:avLst/>
          </a:prstGeom>
          <a:noFill/>
        </p:spPr>
        <p:txBody>
          <a:bodyPr wrap="square" rtlCol="0">
            <a:spAutoFit/>
          </a:bodyPr>
          <a:lstStyle/>
          <a:p>
            <a:r>
              <a:rPr lang="pl-PL" sz="1200" b="1" dirty="0">
                <a:solidFill>
                  <a:schemeClr val="accent5">
                    <a:lumMod val="75000"/>
                  </a:schemeClr>
                </a:solidFill>
                <a:latin typeface="Lato" panose="020F0502020204030203" pitchFamily="34" charset="-18"/>
              </a:rPr>
              <a:t>Uchwała o przystąpieniu</a:t>
            </a:r>
          </a:p>
          <a:p>
            <a:r>
              <a:rPr lang="pl-PL" sz="1200" b="1" dirty="0">
                <a:solidFill>
                  <a:schemeClr val="accent5">
                    <a:lumMod val="75000"/>
                  </a:schemeClr>
                </a:solidFill>
                <a:latin typeface="Lato" panose="020F0502020204030203" pitchFamily="34" charset="-18"/>
              </a:rPr>
              <a:t> do sporządzenia </a:t>
            </a:r>
          </a:p>
        </p:txBody>
      </p:sp>
      <p:sp>
        <p:nvSpPr>
          <p:cNvPr id="33" name="pole tekstowe 32"/>
          <p:cNvSpPr txBox="1"/>
          <p:nvPr/>
        </p:nvSpPr>
        <p:spPr>
          <a:xfrm>
            <a:off x="2106820" y="942101"/>
            <a:ext cx="2299173" cy="276999"/>
          </a:xfrm>
          <a:prstGeom prst="rect">
            <a:avLst/>
          </a:prstGeom>
          <a:noFill/>
        </p:spPr>
        <p:txBody>
          <a:bodyPr wrap="square" rtlCol="0">
            <a:spAutoFit/>
          </a:bodyPr>
          <a:lstStyle/>
          <a:p>
            <a:pPr algn="ctr"/>
            <a:r>
              <a:rPr lang="pl-PL" sz="1200" b="1" dirty="0">
                <a:solidFill>
                  <a:schemeClr val="accent5">
                    <a:lumMod val="75000"/>
                  </a:schemeClr>
                </a:solidFill>
                <a:latin typeface="Lato" panose="020F0502020204030203" pitchFamily="34" charset="-18"/>
              </a:rPr>
              <a:t>23.02.2018 r. – 1.04.2019 r. </a:t>
            </a:r>
          </a:p>
        </p:txBody>
      </p:sp>
      <p:pic>
        <p:nvPicPr>
          <p:cNvPr id="35" name="Obraz 34"/>
          <p:cNvPicPr>
            <a:picLocks noChangeAspect="1"/>
          </p:cNvPicPr>
          <p:nvPr/>
        </p:nvPicPr>
        <p:blipFill>
          <a:blip r:embed="rId3"/>
          <a:stretch>
            <a:fillRect/>
          </a:stretch>
        </p:blipFill>
        <p:spPr>
          <a:xfrm>
            <a:off x="1615771" y="777926"/>
            <a:ext cx="522547" cy="516804"/>
          </a:xfrm>
          <a:prstGeom prst="rect">
            <a:avLst/>
          </a:prstGeom>
        </p:spPr>
      </p:pic>
      <p:sp>
        <p:nvSpPr>
          <p:cNvPr id="34" name="pole tekstowe 33"/>
          <p:cNvSpPr txBox="1"/>
          <p:nvPr/>
        </p:nvSpPr>
        <p:spPr>
          <a:xfrm>
            <a:off x="4690759" y="805408"/>
            <a:ext cx="1440773" cy="646331"/>
          </a:xfrm>
          <a:prstGeom prst="rect">
            <a:avLst/>
          </a:prstGeom>
          <a:noFill/>
        </p:spPr>
        <p:txBody>
          <a:bodyPr wrap="square" rtlCol="0">
            <a:spAutoFit/>
          </a:bodyPr>
          <a:lstStyle/>
          <a:p>
            <a:pPr algn="r"/>
            <a:r>
              <a:rPr lang="pl-PL" sz="1200" b="1" dirty="0">
                <a:solidFill>
                  <a:schemeClr val="accent5">
                    <a:lumMod val="75000"/>
                  </a:schemeClr>
                </a:solidFill>
                <a:latin typeface="Lato" panose="020F0502020204030203" pitchFamily="34" charset="-18"/>
              </a:rPr>
              <a:t>Zbieranie indywidualnych wniosków</a:t>
            </a:r>
          </a:p>
        </p:txBody>
      </p:sp>
      <p:sp>
        <p:nvSpPr>
          <p:cNvPr id="36" name="pole tekstowe 35"/>
          <p:cNvSpPr txBox="1"/>
          <p:nvPr/>
        </p:nvSpPr>
        <p:spPr>
          <a:xfrm>
            <a:off x="4894660" y="3130725"/>
            <a:ext cx="1755644" cy="276999"/>
          </a:xfrm>
          <a:prstGeom prst="rect">
            <a:avLst/>
          </a:prstGeom>
          <a:noFill/>
        </p:spPr>
        <p:txBody>
          <a:bodyPr wrap="square" rtlCol="0">
            <a:spAutoFit/>
          </a:bodyPr>
          <a:lstStyle/>
          <a:p>
            <a:pPr algn="ctr"/>
            <a:r>
              <a:rPr lang="pl-PL" sz="1200" b="1" dirty="0">
                <a:solidFill>
                  <a:schemeClr val="accent5">
                    <a:lumMod val="75000"/>
                  </a:schemeClr>
                </a:solidFill>
                <a:latin typeface="Lato" panose="020F0502020204030203" pitchFamily="34" charset="-18"/>
              </a:rPr>
              <a:t>III kwartał 2022 r.</a:t>
            </a:r>
          </a:p>
        </p:txBody>
      </p:sp>
      <p:sp>
        <p:nvSpPr>
          <p:cNvPr id="37" name="pole tekstowe 36"/>
          <p:cNvSpPr txBox="1"/>
          <p:nvPr/>
        </p:nvSpPr>
        <p:spPr>
          <a:xfrm>
            <a:off x="2776068" y="3130725"/>
            <a:ext cx="1434460" cy="276999"/>
          </a:xfrm>
          <a:prstGeom prst="rect">
            <a:avLst/>
          </a:prstGeom>
          <a:noFill/>
        </p:spPr>
        <p:txBody>
          <a:bodyPr wrap="square" rtlCol="0">
            <a:spAutoFit/>
          </a:bodyPr>
          <a:lstStyle/>
          <a:p>
            <a:pPr algn="r"/>
            <a:r>
              <a:rPr lang="pl-PL" sz="1200" b="1" dirty="0">
                <a:solidFill>
                  <a:schemeClr val="accent5">
                    <a:lumMod val="75000"/>
                  </a:schemeClr>
                </a:solidFill>
                <a:latin typeface="Lato" panose="020F0502020204030203" pitchFamily="34" charset="-18"/>
              </a:rPr>
              <a:t>Projekt studium</a:t>
            </a:r>
          </a:p>
        </p:txBody>
      </p:sp>
      <p:pic>
        <p:nvPicPr>
          <p:cNvPr id="38" name="Obraz 37"/>
          <p:cNvPicPr>
            <a:picLocks noChangeAspect="1"/>
          </p:cNvPicPr>
          <p:nvPr/>
        </p:nvPicPr>
        <p:blipFill>
          <a:blip r:embed="rId4"/>
          <a:stretch>
            <a:fillRect/>
          </a:stretch>
        </p:blipFill>
        <p:spPr>
          <a:xfrm>
            <a:off x="1798136" y="2975352"/>
            <a:ext cx="633237" cy="555060"/>
          </a:xfrm>
          <a:prstGeom prst="rect">
            <a:avLst/>
          </a:prstGeom>
        </p:spPr>
      </p:pic>
      <p:sp>
        <p:nvSpPr>
          <p:cNvPr id="39" name="pole tekstowe 38"/>
          <p:cNvSpPr txBox="1"/>
          <p:nvPr/>
        </p:nvSpPr>
        <p:spPr>
          <a:xfrm>
            <a:off x="2734122" y="2313545"/>
            <a:ext cx="1569666" cy="276999"/>
          </a:xfrm>
          <a:prstGeom prst="rect">
            <a:avLst/>
          </a:prstGeom>
          <a:noFill/>
        </p:spPr>
        <p:txBody>
          <a:bodyPr wrap="square" rtlCol="0">
            <a:spAutoFit/>
          </a:bodyPr>
          <a:lstStyle/>
          <a:p>
            <a:pPr algn="ctr"/>
            <a:r>
              <a:rPr lang="pl-PL" sz="1200" b="1" dirty="0">
                <a:solidFill>
                  <a:schemeClr val="accent5">
                    <a:lumMod val="75000"/>
                  </a:schemeClr>
                </a:solidFill>
                <a:latin typeface="Lato" panose="020F0502020204030203" pitchFamily="34" charset="-18"/>
              </a:rPr>
              <a:t>IV kwartał 2021 r.</a:t>
            </a:r>
          </a:p>
        </p:txBody>
      </p:sp>
      <p:sp>
        <p:nvSpPr>
          <p:cNvPr id="40" name="pole tekstowe 39"/>
          <p:cNvSpPr txBox="1"/>
          <p:nvPr/>
        </p:nvSpPr>
        <p:spPr>
          <a:xfrm>
            <a:off x="4902432" y="2166797"/>
            <a:ext cx="1625464" cy="646331"/>
          </a:xfrm>
          <a:prstGeom prst="rect">
            <a:avLst/>
          </a:prstGeom>
          <a:noFill/>
        </p:spPr>
        <p:txBody>
          <a:bodyPr wrap="square" rtlCol="0">
            <a:spAutoFit/>
          </a:bodyPr>
          <a:lstStyle/>
          <a:p>
            <a:r>
              <a:rPr lang="pl-PL" sz="1200" b="1" dirty="0">
                <a:solidFill>
                  <a:schemeClr val="accent5">
                    <a:lumMod val="75000"/>
                  </a:schemeClr>
                </a:solidFill>
                <a:latin typeface="Lato" panose="020F0502020204030203" pitchFamily="34" charset="-18"/>
              </a:rPr>
              <a:t>Konsultacje społeczne dotyczące uwarunkowań </a:t>
            </a:r>
          </a:p>
        </p:txBody>
      </p:sp>
      <p:sp>
        <p:nvSpPr>
          <p:cNvPr id="42" name="pole tekstowe 41"/>
          <p:cNvSpPr txBox="1"/>
          <p:nvPr/>
        </p:nvSpPr>
        <p:spPr>
          <a:xfrm>
            <a:off x="2572777" y="3836637"/>
            <a:ext cx="1908332" cy="276999"/>
          </a:xfrm>
          <a:prstGeom prst="rect">
            <a:avLst/>
          </a:prstGeom>
          <a:noFill/>
        </p:spPr>
        <p:txBody>
          <a:bodyPr wrap="square" rtlCol="0">
            <a:spAutoFit/>
          </a:bodyPr>
          <a:lstStyle/>
          <a:p>
            <a:pPr algn="ctr"/>
            <a:r>
              <a:rPr lang="pl-PL" sz="1200" b="1" dirty="0">
                <a:solidFill>
                  <a:schemeClr val="accent5">
                    <a:lumMod val="75000"/>
                  </a:schemeClr>
                </a:solidFill>
                <a:latin typeface="Lato" panose="020F0502020204030203" pitchFamily="34" charset="-18"/>
              </a:rPr>
              <a:t>III/IV kwartał 2022 r.</a:t>
            </a:r>
          </a:p>
        </p:txBody>
      </p:sp>
      <p:sp>
        <p:nvSpPr>
          <p:cNvPr id="43" name="pole tekstowe 42"/>
          <p:cNvSpPr txBox="1"/>
          <p:nvPr/>
        </p:nvSpPr>
        <p:spPr>
          <a:xfrm>
            <a:off x="4963146" y="3836636"/>
            <a:ext cx="1932631" cy="276999"/>
          </a:xfrm>
          <a:prstGeom prst="rect">
            <a:avLst/>
          </a:prstGeom>
          <a:noFill/>
        </p:spPr>
        <p:txBody>
          <a:bodyPr wrap="square" rtlCol="0">
            <a:spAutoFit/>
          </a:bodyPr>
          <a:lstStyle/>
          <a:p>
            <a:r>
              <a:rPr lang="pl-PL" sz="1200" b="1" dirty="0">
                <a:solidFill>
                  <a:schemeClr val="accent5">
                    <a:lumMod val="75000"/>
                  </a:schemeClr>
                </a:solidFill>
                <a:latin typeface="Lato" panose="020F0502020204030203" pitchFamily="34" charset="-18"/>
              </a:rPr>
              <a:t>Uzgodnienia i opinie </a:t>
            </a:r>
          </a:p>
        </p:txBody>
      </p:sp>
      <p:pic>
        <p:nvPicPr>
          <p:cNvPr id="44" name="Obraz 43"/>
          <p:cNvPicPr>
            <a:picLocks noChangeAspect="1"/>
          </p:cNvPicPr>
          <p:nvPr/>
        </p:nvPicPr>
        <p:blipFill>
          <a:blip r:embed="rId5"/>
          <a:stretch>
            <a:fillRect/>
          </a:stretch>
        </p:blipFill>
        <p:spPr>
          <a:xfrm>
            <a:off x="6661936" y="3717253"/>
            <a:ext cx="681177" cy="488788"/>
          </a:xfrm>
          <a:prstGeom prst="rect">
            <a:avLst/>
          </a:prstGeom>
        </p:spPr>
      </p:pic>
      <p:sp>
        <p:nvSpPr>
          <p:cNvPr id="45" name="pole tekstowe 44"/>
          <p:cNvSpPr txBox="1"/>
          <p:nvPr/>
        </p:nvSpPr>
        <p:spPr>
          <a:xfrm>
            <a:off x="2489889" y="4386879"/>
            <a:ext cx="1758862" cy="646331"/>
          </a:xfrm>
          <a:prstGeom prst="rect">
            <a:avLst/>
          </a:prstGeom>
          <a:noFill/>
        </p:spPr>
        <p:txBody>
          <a:bodyPr wrap="square" rtlCol="0">
            <a:spAutoFit/>
          </a:bodyPr>
          <a:lstStyle/>
          <a:p>
            <a:pPr algn="r"/>
            <a:r>
              <a:rPr lang="pl-PL" sz="1200" b="1" dirty="0">
                <a:solidFill>
                  <a:schemeClr val="accent5">
                    <a:lumMod val="75000"/>
                  </a:schemeClr>
                </a:solidFill>
                <a:latin typeface="Lato" panose="020F0502020204030203" pitchFamily="34" charset="-18"/>
              </a:rPr>
              <a:t>Wyłożenie do publicznego wglądu, konsultacje społeczne </a:t>
            </a:r>
          </a:p>
        </p:txBody>
      </p:sp>
      <p:pic>
        <p:nvPicPr>
          <p:cNvPr id="46" name="Obraz 45"/>
          <p:cNvPicPr>
            <a:picLocks noChangeAspect="1"/>
          </p:cNvPicPr>
          <p:nvPr/>
        </p:nvPicPr>
        <p:blipFill>
          <a:blip r:embed="rId6"/>
          <a:stretch>
            <a:fillRect/>
          </a:stretch>
        </p:blipFill>
        <p:spPr>
          <a:xfrm>
            <a:off x="1772216" y="4468264"/>
            <a:ext cx="669209" cy="526824"/>
          </a:xfrm>
          <a:prstGeom prst="rect">
            <a:avLst/>
          </a:prstGeom>
        </p:spPr>
      </p:pic>
      <p:sp>
        <p:nvSpPr>
          <p:cNvPr id="47" name="pole tekstowe 46"/>
          <p:cNvSpPr txBox="1"/>
          <p:nvPr/>
        </p:nvSpPr>
        <p:spPr>
          <a:xfrm>
            <a:off x="4988609" y="4529647"/>
            <a:ext cx="1581232" cy="461665"/>
          </a:xfrm>
          <a:prstGeom prst="rect">
            <a:avLst/>
          </a:prstGeom>
          <a:noFill/>
        </p:spPr>
        <p:txBody>
          <a:bodyPr wrap="square" rtlCol="0">
            <a:spAutoFit/>
          </a:bodyPr>
          <a:lstStyle/>
          <a:p>
            <a:r>
              <a:rPr lang="pl-PL" sz="1200" b="1" dirty="0">
                <a:solidFill>
                  <a:schemeClr val="accent5">
                    <a:lumMod val="75000"/>
                  </a:schemeClr>
                </a:solidFill>
                <a:latin typeface="Lato" panose="020F0502020204030203" pitchFamily="34" charset="-18"/>
              </a:rPr>
              <a:t>IV kwartał 2022 r./ </a:t>
            </a:r>
          </a:p>
          <a:p>
            <a:r>
              <a:rPr lang="pl-PL" sz="1200" b="1" dirty="0">
                <a:solidFill>
                  <a:schemeClr val="accent5">
                    <a:lumMod val="75000"/>
                  </a:schemeClr>
                </a:solidFill>
                <a:latin typeface="Lato" panose="020F0502020204030203" pitchFamily="34" charset="-18"/>
              </a:rPr>
              <a:t>I kwartał 2023 r. </a:t>
            </a:r>
          </a:p>
        </p:txBody>
      </p:sp>
      <p:sp>
        <p:nvSpPr>
          <p:cNvPr id="48" name="pole tekstowe 47"/>
          <p:cNvSpPr txBox="1"/>
          <p:nvPr/>
        </p:nvSpPr>
        <p:spPr>
          <a:xfrm>
            <a:off x="1769714" y="5361804"/>
            <a:ext cx="2552943" cy="276999"/>
          </a:xfrm>
          <a:prstGeom prst="rect">
            <a:avLst/>
          </a:prstGeom>
          <a:noFill/>
        </p:spPr>
        <p:txBody>
          <a:bodyPr wrap="square" rtlCol="0">
            <a:spAutoFit/>
          </a:bodyPr>
          <a:lstStyle/>
          <a:p>
            <a:pPr algn="r"/>
            <a:r>
              <a:rPr lang="pl-PL" sz="1200" b="1" dirty="0">
                <a:solidFill>
                  <a:schemeClr val="accent5">
                    <a:lumMod val="75000"/>
                  </a:schemeClr>
                </a:solidFill>
                <a:latin typeface="Lato" panose="020F0502020204030203" pitchFamily="34" charset="-18"/>
              </a:rPr>
              <a:t>II kwartał 2023 r. </a:t>
            </a:r>
          </a:p>
        </p:txBody>
      </p:sp>
      <p:sp>
        <p:nvSpPr>
          <p:cNvPr id="49" name="pole tekstowe 48"/>
          <p:cNvSpPr txBox="1"/>
          <p:nvPr/>
        </p:nvSpPr>
        <p:spPr>
          <a:xfrm>
            <a:off x="4824334" y="5271618"/>
            <a:ext cx="2071443" cy="461665"/>
          </a:xfrm>
          <a:prstGeom prst="rect">
            <a:avLst/>
          </a:prstGeom>
          <a:noFill/>
        </p:spPr>
        <p:txBody>
          <a:bodyPr wrap="square" rtlCol="0">
            <a:spAutoFit/>
          </a:bodyPr>
          <a:lstStyle/>
          <a:p>
            <a:r>
              <a:rPr lang="pl-PL" sz="1200" b="1" dirty="0">
                <a:solidFill>
                  <a:schemeClr val="accent5">
                    <a:lumMod val="75000"/>
                  </a:schemeClr>
                </a:solidFill>
                <a:latin typeface="Lato" panose="020F0502020204030203" pitchFamily="34" charset="-18"/>
              </a:rPr>
              <a:t>Rozpatrzenie uwag, wprowadzenie zmian </a:t>
            </a:r>
          </a:p>
        </p:txBody>
      </p:sp>
      <p:pic>
        <p:nvPicPr>
          <p:cNvPr id="51" name="Obraz 50"/>
          <p:cNvPicPr>
            <a:picLocks noChangeAspect="1"/>
          </p:cNvPicPr>
          <p:nvPr/>
        </p:nvPicPr>
        <p:blipFill>
          <a:blip r:embed="rId7"/>
          <a:stretch>
            <a:fillRect/>
          </a:stretch>
        </p:blipFill>
        <p:spPr>
          <a:xfrm>
            <a:off x="6741622" y="5244715"/>
            <a:ext cx="601491" cy="648800"/>
          </a:xfrm>
          <a:prstGeom prst="rect">
            <a:avLst/>
          </a:prstGeom>
        </p:spPr>
      </p:pic>
      <p:sp>
        <p:nvSpPr>
          <p:cNvPr id="52" name="pole tekstowe 51"/>
          <p:cNvSpPr txBox="1"/>
          <p:nvPr/>
        </p:nvSpPr>
        <p:spPr>
          <a:xfrm>
            <a:off x="1470906" y="6055873"/>
            <a:ext cx="6383766" cy="461665"/>
          </a:xfrm>
          <a:prstGeom prst="rect">
            <a:avLst/>
          </a:prstGeom>
          <a:noFill/>
        </p:spPr>
        <p:txBody>
          <a:bodyPr wrap="square" rtlCol="0">
            <a:spAutoFit/>
          </a:bodyPr>
          <a:lstStyle/>
          <a:p>
            <a:pPr algn="ctr"/>
            <a:r>
              <a:rPr lang="pl-PL" sz="1200" b="1" dirty="0">
                <a:solidFill>
                  <a:schemeClr val="accent5">
                    <a:lumMod val="75000"/>
                  </a:schemeClr>
                </a:solidFill>
                <a:latin typeface="Lato" panose="020F0502020204030203" pitchFamily="34" charset="-18"/>
              </a:rPr>
              <a:t>Przekazanie Radzie Miasta do uchwalenia </a:t>
            </a:r>
          </a:p>
          <a:p>
            <a:pPr algn="ctr"/>
            <a:r>
              <a:rPr lang="pl-PL" sz="1200" b="1" dirty="0">
                <a:solidFill>
                  <a:schemeClr val="accent5">
                    <a:lumMod val="75000"/>
                  </a:schemeClr>
                </a:solidFill>
                <a:latin typeface="Lato" panose="020F0502020204030203" pitchFamily="34" charset="-18"/>
              </a:rPr>
              <a:t>III-IV kwartał 2023 r. </a:t>
            </a:r>
          </a:p>
        </p:txBody>
      </p:sp>
      <p:pic>
        <p:nvPicPr>
          <p:cNvPr id="53" name="Obraz 52"/>
          <p:cNvPicPr>
            <a:picLocks noChangeAspect="1"/>
          </p:cNvPicPr>
          <p:nvPr/>
        </p:nvPicPr>
        <p:blipFill>
          <a:blip r:embed="rId8"/>
          <a:stretch>
            <a:fillRect/>
          </a:stretch>
        </p:blipFill>
        <p:spPr>
          <a:xfrm>
            <a:off x="2441425" y="6042039"/>
            <a:ext cx="578012" cy="551738"/>
          </a:xfrm>
          <a:prstGeom prst="rect">
            <a:avLst/>
          </a:prstGeom>
        </p:spPr>
      </p:pic>
      <p:sp>
        <p:nvSpPr>
          <p:cNvPr id="7" name="Prostokąt 6"/>
          <p:cNvSpPr/>
          <p:nvPr/>
        </p:nvSpPr>
        <p:spPr>
          <a:xfrm>
            <a:off x="1645645" y="2929578"/>
            <a:ext cx="6038668" cy="717663"/>
          </a:xfrm>
          <a:prstGeom prst="rect">
            <a:avLst/>
          </a:prstGeom>
          <a:noFill/>
          <a:ln w="412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000">
              <a:latin typeface="Lato" panose="020F0502020204030203" pitchFamily="34" charset="-18"/>
            </a:endParaRPr>
          </a:p>
        </p:txBody>
      </p:sp>
      <p:grpSp>
        <p:nvGrpSpPr>
          <p:cNvPr id="50" name="Grupa 49">
            <a:extLst>
              <a:ext uri="{FF2B5EF4-FFF2-40B4-BE49-F238E27FC236}">
                <a16:creationId xmlns:a16="http://schemas.microsoft.com/office/drawing/2014/main" id="{A21AEA77-5B0D-482C-9648-1F97419E534A}"/>
              </a:ext>
            </a:extLst>
          </p:cNvPr>
          <p:cNvGrpSpPr/>
          <p:nvPr/>
        </p:nvGrpSpPr>
        <p:grpSpPr>
          <a:xfrm>
            <a:off x="91442" y="99060"/>
            <a:ext cx="8953499" cy="6667500"/>
            <a:chOff x="91442" y="99060"/>
            <a:chExt cx="8953499" cy="6667500"/>
          </a:xfrm>
        </p:grpSpPr>
        <p:grpSp>
          <p:nvGrpSpPr>
            <p:cNvPr id="54" name="Grupa 5"/>
            <p:cNvGrpSpPr>
              <a:grpSpLocks/>
            </p:cNvGrpSpPr>
            <p:nvPr/>
          </p:nvGrpSpPr>
          <p:grpSpPr bwMode="auto">
            <a:xfrm>
              <a:off x="91442" y="99060"/>
              <a:ext cx="8953499" cy="6667500"/>
              <a:chOff x="322907" y="325720"/>
              <a:chExt cx="11560408" cy="6206560"/>
            </a:xfrm>
          </p:grpSpPr>
          <p:pic>
            <p:nvPicPr>
              <p:cNvPr id="59" name="Obraz 6"/>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817240" y="5644312"/>
                <a:ext cx="2040800" cy="85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 name="Grupa 7"/>
              <p:cNvGrpSpPr>
                <a:grpSpLocks/>
              </p:cNvGrpSpPr>
              <p:nvPr/>
            </p:nvGrpSpPr>
            <p:grpSpPr bwMode="auto">
              <a:xfrm>
                <a:off x="322907" y="325720"/>
                <a:ext cx="11560408" cy="6206560"/>
                <a:chOff x="322907" y="324915"/>
                <a:chExt cx="11560408" cy="6206560"/>
              </a:xfrm>
            </p:grpSpPr>
            <p:sp>
              <p:nvSpPr>
                <p:cNvPr id="61" name="Prostokąt 60"/>
                <p:cNvSpPr/>
                <p:nvPr/>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sz="1600">
                    <a:latin typeface="Lato" panose="020F0502020204030203" pitchFamily="34" charset="-18"/>
                  </a:endParaRPr>
                </a:p>
              </p:txBody>
            </p:sp>
            <p:sp>
              <p:nvSpPr>
                <p:cNvPr id="62" name="Prostokąt 61"/>
                <p:cNvSpPr/>
                <p:nvPr/>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sz="1600">
                    <a:latin typeface="Lato" panose="020F0502020204030203" pitchFamily="34" charset="-18"/>
                  </a:endParaRPr>
                </a:p>
              </p:txBody>
            </p:sp>
            <p:sp>
              <p:nvSpPr>
                <p:cNvPr id="63" name="Prostokąt 62"/>
                <p:cNvSpPr/>
                <p:nvPr/>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sz="1600">
                    <a:latin typeface="Lato" panose="020F0502020204030203" pitchFamily="34" charset="-18"/>
                  </a:endParaRPr>
                </a:p>
              </p:txBody>
            </p:sp>
            <p:sp>
              <p:nvSpPr>
                <p:cNvPr id="64" name="Prostokąt 63"/>
                <p:cNvSpPr/>
                <p:nvPr/>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sz="1600">
                    <a:latin typeface="Lato" panose="020F0502020204030203" pitchFamily="34" charset="-18"/>
                  </a:endParaRPr>
                </a:p>
              </p:txBody>
            </p:sp>
          </p:grpSp>
        </p:grpSp>
        <p:pic>
          <p:nvPicPr>
            <p:cNvPr id="55" name="Obraz 5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011" y="126343"/>
              <a:ext cx="1513633" cy="485002"/>
            </a:xfrm>
            <a:prstGeom prst="rect">
              <a:avLst/>
            </a:prstGeom>
          </p:spPr>
        </p:pic>
        <p:pic>
          <p:nvPicPr>
            <p:cNvPr id="57" name="Obraz 5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968774" y="6302123"/>
              <a:ext cx="3036826" cy="409480"/>
            </a:xfrm>
            <a:prstGeom prst="rect">
              <a:avLst/>
            </a:prstGeom>
          </p:spPr>
        </p:pic>
        <p:pic>
          <p:nvPicPr>
            <p:cNvPr id="58" name="Obraz 6"/>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flipH="1">
              <a:off x="112338" y="5933305"/>
              <a:ext cx="1584000" cy="77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 name="Pierścień 5">
            <a:extLst>
              <a:ext uri="{FF2B5EF4-FFF2-40B4-BE49-F238E27FC236}">
                <a16:creationId xmlns:a16="http://schemas.microsoft.com/office/drawing/2014/main" id="{7C8BC371-1943-4310-998C-2AF9ABE06CA9}"/>
              </a:ext>
            </a:extLst>
          </p:cNvPr>
          <p:cNvSpPr/>
          <p:nvPr/>
        </p:nvSpPr>
        <p:spPr>
          <a:xfrm>
            <a:off x="4383785" y="215980"/>
            <a:ext cx="374866" cy="378401"/>
          </a:xfrm>
          <a:prstGeom prst="donut">
            <a:avLst>
              <a:gd name="adj" fmla="val 17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700">
              <a:solidFill>
                <a:schemeClr val="tx1"/>
              </a:solidFill>
              <a:latin typeface="Lato" panose="020F0502020204030203" pitchFamily="34" charset="-18"/>
            </a:endParaRPr>
          </a:p>
        </p:txBody>
      </p:sp>
      <p:cxnSp>
        <p:nvCxnSpPr>
          <p:cNvPr id="65" name="Łącznik prosty 64">
            <a:extLst>
              <a:ext uri="{FF2B5EF4-FFF2-40B4-BE49-F238E27FC236}">
                <a16:creationId xmlns:a16="http://schemas.microsoft.com/office/drawing/2014/main" id="{E287D760-1EF2-4EBB-BFE2-29FD0C8FDDF6}"/>
              </a:ext>
            </a:extLst>
          </p:cNvPr>
          <p:cNvCxnSpPr>
            <a:stCxn id="56" idx="4"/>
          </p:cNvCxnSpPr>
          <p:nvPr/>
        </p:nvCxnSpPr>
        <p:spPr>
          <a:xfrm>
            <a:off x="4571218" y="594381"/>
            <a:ext cx="0" cy="333509"/>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67" name="pole tekstowe 66">
            <a:extLst>
              <a:ext uri="{FF2B5EF4-FFF2-40B4-BE49-F238E27FC236}">
                <a16:creationId xmlns:a16="http://schemas.microsoft.com/office/drawing/2014/main" id="{E82CE581-6B37-4363-9875-7C03F7D7CAC8}"/>
              </a:ext>
            </a:extLst>
          </p:cNvPr>
          <p:cNvSpPr txBox="1"/>
          <p:nvPr/>
        </p:nvSpPr>
        <p:spPr>
          <a:xfrm>
            <a:off x="4902432" y="1593924"/>
            <a:ext cx="1704370" cy="276999"/>
          </a:xfrm>
          <a:prstGeom prst="rect">
            <a:avLst/>
          </a:prstGeom>
          <a:noFill/>
        </p:spPr>
        <p:txBody>
          <a:bodyPr wrap="square" rtlCol="0">
            <a:spAutoFit/>
          </a:bodyPr>
          <a:lstStyle/>
          <a:p>
            <a:pPr algn="ctr"/>
            <a:r>
              <a:rPr lang="pl-PL" sz="1200" b="1" dirty="0">
                <a:solidFill>
                  <a:schemeClr val="accent5">
                    <a:lumMod val="75000"/>
                  </a:schemeClr>
                </a:solidFill>
                <a:latin typeface="Lato" panose="020F0502020204030203" pitchFamily="34" charset="-18"/>
              </a:rPr>
              <a:t>I-III kwartał 2021 r.</a:t>
            </a:r>
          </a:p>
        </p:txBody>
      </p:sp>
      <p:sp>
        <p:nvSpPr>
          <p:cNvPr id="68" name="pole tekstowe 67">
            <a:extLst>
              <a:ext uri="{FF2B5EF4-FFF2-40B4-BE49-F238E27FC236}">
                <a16:creationId xmlns:a16="http://schemas.microsoft.com/office/drawing/2014/main" id="{1D1E8130-1967-488C-BB4E-48B358067A56}"/>
              </a:ext>
            </a:extLst>
          </p:cNvPr>
          <p:cNvSpPr txBox="1"/>
          <p:nvPr/>
        </p:nvSpPr>
        <p:spPr>
          <a:xfrm>
            <a:off x="2233133" y="1522400"/>
            <a:ext cx="2299155" cy="461665"/>
          </a:xfrm>
          <a:prstGeom prst="rect">
            <a:avLst/>
          </a:prstGeom>
          <a:noFill/>
        </p:spPr>
        <p:txBody>
          <a:bodyPr wrap="square" rtlCol="0">
            <a:spAutoFit/>
          </a:bodyPr>
          <a:lstStyle/>
          <a:p>
            <a:pPr algn="ctr"/>
            <a:r>
              <a:rPr lang="pl-PL" sz="1200" b="1" dirty="0">
                <a:solidFill>
                  <a:schemeClr val="accent5">
                    <a:lumMod val="75000"/>
                  </a:schemeClr>
                </a:solidFill>
                <a:latin typeface="Lato" panose="020F0502020204030203" pitchFamily="34" charset="-18"/>
              </a:rPr>
              <a:t>Zebranie i opracowanie uwarunkowań</a:t>
            </a:r>
          </a:p>
        </p:txBody>
      </p:sp>
      <p:pic>
        <p:nvPicPr>
          <p:cNvPr id="3" name="Grafika 2" descr="Przegląd klientów">
            <a:extLst>
              <a:ext uri="{FF2B5EF4-FFF2-40B4-BE49-F238E27FC236}">
                <a16:creationId xmlns:a16="http://schemas.microsoft.com/office/drawing/2014/main" id="{A1A964DB-630B-4CCE-869D-6B3F7FB379F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27896" y="2198129"/>
            <a:ext cx="609836" cy="609836"/>
          </a:xfrm>
          <a:prstGeom prst="rect">
            <a:avLst/>
          </a:prstGeom>
        </p:spPr>
      </p:pic>
    </p:spTree>
    <p:extLst>
      <p:ext uri="{BB962C8B-B14F-4D97-AF65-F5344CB8AC3E}">
        <p14:creationId xmlns:p14="http://schemas.microsoft.com/office/powerpoint/2010/main" val="129804615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id="{A82BE642-B177-4C8F-B301-CAFFC8ECB5EC}"/>
              </a:ext>
            </a:extLst>
          </p:cNvPr>
          <p:cNvGrpSpPr/>
          <p:nvPr/>
        </p:nvGrpSpPr>
        <p:grpSpPr>
          <a:xfrm>
            <a:off x="70277" y="77819"/>
            <a:ext cx="8978473" cy="6669087"/>
            <a:chOff x="70277" y="77819"/>
            <a:chExt cx="8978473" cy="6669087"/>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77" y="77819"/>
              <a:ext cx="8955087" cy="666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e tekstowe 3"/>
            <p:cNvSpPr txBox="1"/>
            <p:nvPr/>
          </p:nvSpPr>
          <p:spPr>
            <a:xfrm>
              <a:off x="93663" y="733331"/>
              <a:ext cx="8955087" cy="830997"/>
            </a:xfrm>
            <a:prstGeom prst="rect">
              <a:avLst/>
            </a:prstGeom>
            <a:noFill/>
          </p:spPr>
          <p:txBody>
            <a:bodyPr wrap="square" rtlCol="0">
              <a:spAutoFit/>
            </a:bodyPr>
            <a:lstStyle/>
            <a:p>
              <a:pPr algn="ctr"/>
              <a:r>
                <a:rPr lang="pl-PL" sz="2000" b="1" dirty="0">
                  <a:solidFill>
                    <a:srgbClr val="0064A7"/>
                  </a:solidFill>
                  <a:latin typeface="Lato" panose="020F0502020204030203" pitchFamily="34" charset="-18"/>
                </a:rPr>
                <a:t>KLASYFIKACJA WNIOSKÓW DO STUDIUM</a:t>
              </a:r>
            </a:p>
            <a:p>
              <a:pPr algn="ctr"/>
              <a:endParaRPr lang="pl-PL" sz="800" b="1" dirty="0">
                <a:solidFill>
                  <a:srgbClr val="0064A7"/>
                </a:solidFill>
                <a:latin typeface="Lato" panose="020F0502020204030203" pitchFamily="34" charset="-18"/>
              </a:endParaRPr>
            </a:p>
            <a:p>
              <a:pPr algn="ctr"/>
              <a:r>
                <a:rPr lang="pl-PL" b="1" dirty="0">
                  <a:solidFill>
                    <a:srgbClr val="0064A7"/>
                  </a:solidFill>
                  <a:latin typeface="Lato" panose="020F0502020204030203" pitchFamily="34" charset="-18"/>
                </a:rPr>
                <a:t>[złożonych od 23 lutego 2018 r. do 1 kwietnia 2019 r.]</a:t>
              </a:r>
            </a:p>
          </p:txBody>
        </p:sp>
        <p:pic>
          <p:nvPicPr>
            <p:cNvPr id="14" name="Obraz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112338" y="5933305"/>
              <a:ext cx="1584000" cy="77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4771" y="5812646"/>
              <a:ext cx="1580593" cy="92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5"/>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8006379" y="2805452"/>
              <a:ext cx="642128" cy="1288698"/>
            </a:xfrm>
            <a:prstGeom prst="rect">
              <a:avLst/>
            </a:prstGeom>
            <a:solidFill>
              <a:schemeClr val="accent6">
                <a:lumMod val="60000"/>
                <a:lumOff val="40000"/>
              </a:schemeClr>
            </a:solidFill>
          </p:spPr>
        </p:pic>
        <p:pic>
          <p:nvPicPr>
            <p:cNvPr id="8" name="Obraz 7"/>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35362" y="2219840"/>
              <a:ext cx="613145" cy="543403"/>
            </a:xfrm>
            <a:prstGeom prst="rect">
              <a:avLst/>
            </a:prstGeom>
            <a:solidFill>
              <a:schemeClr val="accent6">
                <a:lumMod val="60000"/>
                <a:lumOff val="40000"/>
              </a:schemeClr>
            </a:solidFill>
          </p:spPr>
        </p:pic>
        <p:pic>
          <p:nvPicPr>
            <p:cNvPr id="22" name="Grafika 21" descr="Pociąg">
              <a:extLst>
                <a:ext uri="{FF2B5EF4-FFF2-40B4-BE49-F238E27FC236}">
                  <a16:creationId xmlns:a16="http://schemas.microsoft.com/office/drawing/2014/main" id="{BAD0C591-68B1-4FB2-A814-657D9DADBA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35362" y="5120129"/>
              <a:ext cx="573871" cy="573871"/>
            </a:xfrm>
            <a:prstGeom prst="rect">
              <a:avLst/>
            </a:prstGeom>
          </p:spPr>
        </p:pic>
        <p:pic>
          <p:nvPicPr>
            <p:cNvPr id="24" name="Grafika 23" descr="Widok na wzgórze">
              <a:extLst>
                <a:ext uri="{FF2B5EF4-FFF2-40B4-BE49-F238E27FC236}">
                  <a16:creationId xmlns:a16="http://schemas.microsoft.com/office/drawing/2014/main" id="{070E4243-BD4A-4A62-9BA2-6E6AC82C47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52873" y="4252344"/>
              <a:ext cx="749140" cy="749140"/>
            </a:xfrm>
            <a:prstGeom prst="rect">
              <a:avLst/>
            </a:prstGeom>
          </p:spPr>
        </p:pic>
        <p:pic>
          <p:nvPicPr>
            <p:cNvPr id="11" name="Obraz 10">
              <a:extLst>
                <a:ext uri="{FF2B5EF4-FFF2-40B4-BE49-F238E27FC236}">
                  <a16:creationId xmlns:a16="http://schemas.microsoft.com/office/drawing/2014/main" id="{EC223113-3542-49E2-806D-02672EE9F6B3}"/>
                </a:ext>
              </a:extLst>
            </p:cNvPr>
            <p:cNvPicPr>
              <a:picLocks noChangeAspect="1"/>
            </p:cNvPicPr>
            <p:nvPr/>
          </p:nvPicPr>
          <p:blipFill>
            <a:blip r:embed="rId12"/>
            <a:stretch>
              <a:fillRect/>
            </a:stretch>
          </p:blipFill>
          <p:spPr>
            <a:xfrm>
              <a:off x="3730388" y="1520544"/>
              <a:ext cx="3806354" cy="929556"/>
            </a:xfrm>
            <a:prstGeom prst="rect">
              <a:avLst/>
            </a:prstGeom>
          </p:spPr>
        </p:pic>
        <p:pic>
          <p:nvPicPr>
            <p:cNvPr id="19" name="Obraz 18">
              <a:extLst>
                <a:ext uri="{FF2B5EF4-FFF2-40B4-BE49-F238E27FC236}">
                  <a16:creationId xmlns:a16="http://schemas.microsoft.com/office/drawing/2014/main" id="{C63507BF-AD42-474B-A9A0-3C0FACD28D34}"/>
                </a:ext>
              </a:extLst>
            </p:cNvPr>
            <p:cNvPicPr>
              <a:picLocks noChangeAspect="1"/>
            </p:cNvPicPr>
            <p:nvPr/>
          </p:nvPicPr>
          <p:blipFill>
            <a:blip r:embed="rId13"/>
            <a:stretch>
              <a:fillRect/>
            </a:stretch>
          </p:blipFill>
          <p:spPr>
            <a:xfrm>
              <a:off x="1479907" y="1527712"/>
              <a:ext cx="2250481" cy="839052"/>
            </a:xfrm>
            <a:prstGeom prst="rect">
              <a:avLst/>
            </a:prstGeom>
          </p:spPr>
        </p:pic>
        <p:pic>
          <p:nvPicPr>
            <p:cNvPr id="23" name="Obraz 22">
              <a:extLst>
                <a:ext uri="{FF2B5EF4-FFF2-40B4-BE49-F238E27FC236}">
                  <a16:creationId xmlns:a16="http://schemas.microsoft.com/office/drawing/2014/main" id="{66DF5486-5F0A-42B7-82CB-49F9C57AD061}"/>
                </a:ext>
              </a:extLst>
            </p:cNvPr>
            <p:cNvPicPr>
              <a:picLocks noChangeAspect="1"/>
            </p:cNvPicPr>
            <p:nvPr/>
          </p:nvPicPr>
          <p:blipFill>
            <a:blip r:embed="rId14"/>
            <a:stretch>
              <a:fillRect/>
            </a:stretch>
          </p:blipFill>
          <p:spPr>
            <a:xfrm>
              <a:off x="1352821" y="2358908"/>
              <a:ext cx="6183921" cy="3975378"/>
            </a:xfrm>
            <a:prstGeom prst="rect">
              <a:avLst/>
            </a:prstGeom>
          </p:spPr>
        </p:pic>
      </p:grpSp>
    </p:spTree>
    <p:extLst>
      <p:ext uri="{BB962C8B-B14F-4D97-AF65-F5344CB8AC3E}">
        <p14:creationId xmlns:p14="http://schemas.microsoft.com/office/powerpoint/2010/main" val="2139059855"/>
      </p:ext>
    </p:extLst>
  </p:cSld>
  <p:clrMapOvr>
    <a:masterClrMapping/>
  </p:clrMapOvr>
  <p:transition spd="slow">
    <p:push dir="u"/>
  </p:transition>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ąt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26411</TotalTime>
  <Words>3343</Words>
  <Application>Microsoft Office PowerPoint</Application>
  <PresentationFormat>Pokaz na ekranie (4:3)</PresentationFormat>
  <Paragraphs>473</Paragraphs>
  <Slides>34</Slides>
  <Notes>30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34</vt:i4>
      </vt:variant>
    </vt:vector>
  </HeadingPairs>
  <TitlesOfParts>
    <vt:vector size="41" baseType="lpstr">
      <vt:lpstr>Arial</vt:lpstr>
      <vt:lpstr>Calibri</vt:lpstr>
      <vt:lpstr>Corbel</vt:lpstr>
      <vt:lpstr>Lato</vt:lpstr>
      <vt:lpstr>Times New Roman</vt:lpstr>
      <vt:lpstr>Wingdings</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Antosiewicz Tomasz</dc:creator>
  <cp:lastModifiedBy>Kądziołka-Czupryńska Anna</cp:lastModifiedBy>
  <cp:revision>1445</cp:revision>
  <cp:lastPrinted>2022-04-27T07:00:24Z</cp:lastPrinted>
  <dcterms:created xsi:type="dcterms:W3CDTF">2017-12-05T12:53:10Z</dcterms:created>
  <dcterms:modified xsi:type="dcterms:W3CDTF">2022-05-16T10:40:48Z</dcterms:modified>
</cp:coreProperties>
</file>