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2" r:id="rId2"/>
    <p:sldId id="364" r:id="rId3"/>
    <p:sldId id="365" r:id="rId4"/>
    <p:sldId id="311" r:id="rId5"/>
    <p:sldId id="368" r:id="rId6"/>
    <p:sldId id="352" r:id="rId7"/>
    <p:sldId id="354" r:id="rId8"/>
    <p:sldId id="366" r:id="rId9"/>
    <p:sldId id="367" r:id="rId10"/>
    <p:sldId id="319" r:id="rId11"/>
    <p:sldId id="353" r:id="rId12"/>
    <p:sldId id="369" r:id="rId13"/>
    <p:sldId id="355" r:id="rId14"/>
    <p:sldId id="320" r:id="rId15"/>
    <p:sldId id="322" r:id="rId16"/>
    <p:sldId id="326" r:id="rId17"/>
    <p:sldId id="327" r:id="rId18"/>
    <p:sldId id="341" r:id="rId19"/>
    <p:sldId id="343" r:id="rId20"/>
    <p:sldId id="370" r:id="rId21"/>
    <p:sldId id="362" r:id="rId22"/>
    <p:sldId id="328" r:id="rId23"/>
    <p:sldId id="330" r:id="rId24"/>
    <p:sldId id="331" r:id="rId25"/>
    <p:sldId id="356" r:id="rId26"/>
    <p:sldId id="371" r:id="rId27"/>
    <p:sldId id="336" r:id="rId28"/>
    <p:sldId id="337" r:id="rId29"/>
    <p:sldId id="338" r:id="rId30"/>
    <p:sldId id="361" r:id="rId31"/>
    <p:sldId id="349" r:id="rId32"/>
    <p:sldId id="372" r:id="rId33"/>
    <p:sldId id="344" r:id="rId34"/>
    <p:sldId id="345" r:id="rId35"/>
    <p:sldId id="346" r:id="rId36"/>
    <p:sldId id="347" r:id="rId37"/>
    <p:sldId id="357" r:id="rId38"/>
    <p:sldId id="348" r:id="rId39"/>
    <p:sldId id="373" r:id="rId40"/>
  </p:sldIdLst>
  <p:sldSz cx="12192000" cy="6858000"/>
  <p:notesSz cx="6797675" cy="99282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110">
          <p15:clr>
            <a:srgbClr val="A4A3A4"/>
          </p15:clr>
        </p15:guide>
        <p15:guide id="4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F06"/>
    <a:srgbClr val="FF0066"/>
    <a:srgbClr val="006CB7"/>
    <a:srgbClr val="996633"/>
    <a:srgbClr val="336600"/>
    <a:srgbClr val="FF0000"/>
    <a:srgbClr val="CC9966"/>
    <a:srgbClr val="000099"/>
    <a:srgbClr val="08764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8" autoAdjust="0"/>
    <p:restoredTop sz="76800" autoAdjust="0"/>
  </p:normalViewPr>
  <p:slideViewPr>
    <p:cSldViewPr snapToGrid="0" showGuides="1">
      <p:cViewPr varScale="1">
        <p:scale>
          <a:sx n="86" d="100"/>
          <a:sy n="86" d="100"/>
        </p:scale>
        <p:origin x="331" y="72"/>
      </p:cViewPr>
      <p:guideLst>
        <p:guide orient="horz" pos="2160"/>
        <p:guide pos="3840"/>
        <p:guide pos="5110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luchg\Desktop\UK_prez\statystyka_UK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luchg\Desktop\UK_prez\statystyka_UK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Raport!$K$8:$K$23</c:f>
              <c:numCache>
                <c:formatCode>mmm\-yy</c:formatCode>
                <c:ptCount val="16"/>
                <c:pt idx="0">
                  <c:v>44166</c:v>
                </c:pt>
                <c:pt idx="1">
                  <c:v>44197</c:v>
                </c:pt>
                <c:pt idx="2">
                  <c:v>44228</c:v>
                </c:pt>
                <c:pt idx="3">
                  <c:v>44256</c:v>
                </c:pt>
                <c:pt idx="4">
                  <c:v>44287</c:v>
                </c:pt>
                <c:pt idx="5">
                  <c:v>44317</c:v>
                </c:pt>
                <c:pt idx="6">
                  <c:v>44348</c:v>
                </c:pt>
                <c:pt idx="7">
                  <c:v>44378</c:v>
                </c:pt>
                <c:pt idx="8">
                  <c:v>44409</c:v>
                </c:pt>
                <c:pt idx="9">
                  <c:v>44440</c:v>
                </c:pt>
                <c:pt idx="10">
                  <c:v>44470</c:v>
                </c:pt>
                <c:pt idx="11">
                  <c:v>44501</c:v>
                </c:pt>
                <c:pt idx="12">
                  <c:v>44531</c:v>
                </c:pt>
                <c:pt idx="13">
                  <c:v>44562</c:v>
                </c:pt>
                <c:pt idx="14">
                  <c:v>44593</c:v>
                </c:pt>
                <c:pt idx="15">
                  <c:v>44621</c:v>
                </c:pt>
              </c:numCache>
            </c:numRef>
          </c:cat>
          <c:val>
            <c:numRef>
              <c:f>Raport!$L$8:$L$23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12</c:v>
                </c:pt>
                <c:pt idx="4">
                  <c:v>32</c:v>
                </c:pt>
                <c:pt idx="5">
                  <c:v>4</c:v>
                </c:pt>
                <c:pt idx="6">
                  <c:v>6</c:v>
                </c:pt>
                <c:pt idx="7">
                  <c:v>4</c:v>
                </c:pt>
                <c:pt idx="8">
                  <c:v>17</c:v>
                </c:pt>
                <c:pt idx="9">
                  <c:v>8</c:v>
                </c:pt>
                <c:pt idx="10">
                  <c:v>17</c:v>
                </c:pt>
                <c:pt idx="11">
                  <c:v>39</c:v>
                </c:pt>
                <c:pt idx="12">
                  <c:v>255</c:v>
                </c:pt>
                <c:pt idx="13">
                  <c:v>286</c:v>
                </c:pt>
                <c:pt idx="14">
                  <c:v>164</c:v>
                </c:pt>
                <c:pt idx="1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6-4CBA-BCAF-0A1A154F9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75156768"/>
        <c:axId val="-1875155680"/>
      </c:barChart>
      <c:dateAx>
        <c:axId val="-1875156768"/>
        <c:scaling>
          <c:orientation val="minMax"/>
          <c:min val="44197"/>
        </c:scaling>
        <c:delete val="0"/>
        <c:axPos val="b"/>
        <c:numFmt formatCode="mmm/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875155680"/>
        <c:crosses val="autoZero"/>
        <c:auto val="1"/>
        <c:lblOffset val="100"/>
        <c:baseTimeUnit val="months"/>
      </c:dateAx>
      <c:valAx>
        <c:axId val="-18751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875156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Raport!$A$31:$A$45</c:f>
              <c:numCache>
                <c:formatCode>mmm\-yy</c:formatCode>
                <c:ptCount val="15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</c:numCache>
            </c:numRef>
          </c:cat>
          <c:val>
            <c:numRef>
              <c:f>Raport!$B$31:$B$45</c:f>
              <c:numCache>
                <c:formatCode>General</c:formatCode>
                <c:ptCount val="15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11</c:v>
                </c:pt>
                <c:pt idx="6">
                  <c:v>9</c:v>
                </c:pt>
                <c:pt idx="7">
                  <c:v>6</c:v>
                </c:pt>
                <c:pt idx="8">
                  <c:v>18</c:v>
                </c:pt>
                <c:pt idx="9">
                  <c:v>6</c:v>
                </c:pt>
                <c:pt idx="10">
                  <c:v>11</c:v>
                </c:pt>
                <c:pt idx="11">
                  <c:v>30</c:v>
                </c:pt>
                <c:pt idx="12">
                  <c:v>18</c:v>
                </c:pt>
                <c:pt idx="13">
                  <c:v>29</c:v>
                </c:pt>
                <c:pt idx="1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0-43C7-BC79-DA8D1BD38C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52108384"/>
        <c:axId val="-1752117632"/>
      </c:barChart>
      <c:dateAx>
        <c:axId val="-1752108384"/>
        <c:scaling>
          <c:orientation val="minMax"/>
        </c:scaling>
        <c:delete val="0"/>
        <c:axPos val="b"/>
        <c:numFmt formatCode="mmm/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52117632"/>
        <c:crosses val="autoZero"/>
        <c:auto val="1"/>
        <c:lblOffset val="100"/>
        <c:baseTimeUnit val="months"/>
      </c:dateAx>
      <c:valAx>
        <c:axId val="-175211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52108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E801F-4C6D-4D3B-B2D0-448ECD6085D3}" type="doc">
      <dgm:prSet loTypeId="urn:microsoft.com/office/officeart/2005/8/layout/hProcess11" loCatId="process" qsTypeId="urn:microsoft.com/office/officeart/2005/8/quickstyle/simple1" qsCatId="simple" csTypeId="urn:microsoft.com/office/officeart/2005/8/colors/accent0_1" csCatId="mainScheme" phldr="1"/>
      <dgm:spPr/>
    </dgm:pt>
    <dgm:pt modelId="{8E9D4E3B-D09E-4192-8873-22359405E59B}">
      <dgm:prSet phldrT="[Tekst]" custT="1"/>
      <dgm:spPr/>
      <dgm:t>
        <a:bodyPr/>
        <a:lstStyle/>
        <a:p>
          <a:pPr algn="l"/>
          <a:r>
            <a:rPr lang="pl-PL" sz="1050" b="1" dirty="0">
              <a:solidFill>
                <a:schemeClr val="tx2"/>
              </a:solidFill>
              <a:latin typeface="+mj-lt"/>
              <a:cs typeface="Times New Roman" pitchFamily="18" charset="0"/>
            </a:rPr>
            <a:t>2</a:t>
          </a:r>
          <a:r>
            <a:rPr lang="pl-PL" sz="1200" b="1" dirty="0">
              <a:solidFill>
                <a:schemeClr val="tx2"/>
              </a:solidFill>
              <a:latin typeface="+mj-lt"/>
              <a:cs typeface="Times New Roman" pitchFamily="18" charset="0"/>
            </a:rPr>
            <a:t>6 luty 2020 r.</a:t>
          </a:r>
          <a:r>
            <a:rPr lang="pl-PL" sz="1200" b="0" dirty="0">
              <a:solidFill>
                <a:schemeClr val="tx2"/>
              </a:solidFill>
              <a:latin typeface="+mj-lt"/>
              <a:cs typeface="Times New Roman" pitchFamily="18" charset="0"/>
            </a:rPr>
            <a:t> </a:t>
          </a:r>
        </a:p>
        <a:p>
          <a:pPr algn="l"/>
          <a:r>
            <a:rPr lang="pl-PL" sz="1200" dirty="0">
              <a:solidFill>
                <a:schemeClr val="tx2"/>
              </a:solidFill>
              <a:latin typeface="+mj-lt"/>
              <a:cs typeface="Times New Roman" pitchFamily="18" charset="0"/>
            </a:rPr>
            <a:t>Uchwalenie </a:t>
          </a:r>
        </a:p>
        <a:p>
          <a:pPr algn="l"/>
          <a:r>
            <a:rPr lang="pl-PL" sz="1200" dirty="0">
              <a:solidFill>
                <a:schemeClr val="tx2"/>
              </a:solidFill>
              <a:latin typeface="+mj-lt"/>
              <a:cs typeface="Times New Roman" pitchFamily="18" charset="0"/>
            </a:rPr>
            <a:t>Uchwały</a:t>
          </a:r>
          <a:endParaRPr lang="pl-PL" sz="1200" dirty="0">
            <a:solidFill>
              <a:schemeClr val="tx2"/>
            </a:solidFill>
            <a:latin typeface="+mj-lt"/>
          </a:endParaRPr>
        </a:p>
      </dgm:t>
    </dgm:pt>
    <dgm:pt modelId="{A7748065-864F-4AD2-994D-122FB4A2BF9B}" type="parTrans" cxnId="{9A059F60-E485-40FF-9CE0-3E7FEF9EA2D7}">
      <dgm:prSet/>
      <dgm:spPr/>
      <dgm:t>
        <a:bodyPr/>
        <a:lstStyle/>
        <a:p>
          <a:endParaRPr lang="pl-PL"/>
        </a:p>
      </dgm:t>
    </dgm:pt>
    <dgm:pt modelId="{749BDA9C-CD83-457D-9AED-977BA00E0D3A}" type="sibTrans" cxnId="{9A059F60-E485-40FF-9CE0-3E7FEF9EA2D7}">
      <dgm:prSet/>
      <dgm:spPr/>
      <dgm:t>
        <a:bodyPr/>
        <a:lstStyle/>
        <a:p>
          <a:endParaRPr lang="pl-PL"/>
        </a:p>
      </dgm:t>
    </dgm:pt>
    <dgm:pt modelId="{190CB312-518D-4D33-8040-7A994F845AB0}">
      <dgm:prSet custT="1"/>
      <dgm:spPr/>
      <dgm:t>
        <a:bodyPr/>
        <a:lstStyle/>
        <a:p>
          <a:pPr algn="l"/>
          <a:r>
            <a:rPr lang="pl-PL" sz="1200" b="1" dirty="0">
              <a:solidFill>
                <a:schemeClr val="tx2"/>
              </a:solidFill>
              <a:latin typeface="+mj-lt"/>
              <a:cs typeface="Times New Roman" pitchFamily="18" charset="0"/>
            </a:rPr>
            <a:t>1 lipca 2022 r. </a:t>
          </a:r>
        </a:p>
        <a:p>
          <a:pPr algn="l"/>
          <a:r>
            <a:rPr lang="pl-PL" sz="1200" dirty="0">
              <a:solidFill>
                <a:schemeClr val="tx2"/>
              </a:solidFill>
              <a:latin typeface="+mj-lt"/>
              <a:cs typeface="Times New Roman" pitchFamily="18" charset="0"/>
            </a:rPr>
            <a:t>Koniec  okresu dostosowawczego</a:t>
          </a:r>
        </a:p>
      </dgm:t>
    </dgm:pt>
    <dgm:pt modelId="{E47B275D-D764-45F9-B20C-7AF6024B7B59}" type="sibTrans" cxnId="{911EEFEA-EBF7-453D-BB52-B4AA3C0A5462}">
      <dgm:prSet/>
      <dgm:spPr/>
      <dgm:t>
        <a:bodyPr/>
        <a:lstStyle/>
        <a:p>
          <a:endParaRPr lang="pl-PL"/>
        </a:p>
      </dgm:t>
    </dgm:pt>
    <dgm:pt modelId="{B100E350-B551-4A72-B79E-0BD716158979}" type="parTrans" cxnId="{911EEFEA-EBF7-453D-BB52-B4AA3C0A5462}">
      <dgm:prSet/>
      <dgm:spPr/>
      <dgm:t>
        <a:bodyPr/>
        <a:lstStyle/>
        <a:p>
          <a:endParaRPr lang="pl-PL"/>
        </a:p>
      </dgm:t>
    </dgm:pt>
    <dgm:pt modelId="{20650EEB-856F-4A7C-B8FD-3219433185C3}">
      <dgm:prSet phldrT="[Tekst]" custT="1"/>
      <dgm:spPr/>
      <dgm:t>
        <a:bodyPr/>
        <a:lstStyle/>
        <a:p>
          <a:r>
            <a:rPr lang="pl-PL" sz="1200" b="1" dirty="0">
              <a:solidFill>
                <a:schemeClr val="tx2"/>
              </a:solidFill>
              <a:latin typeface="+mj-lt"/>
              <a:cs typeface="Times New Roman" pitchFamily="18" charset="0"/>
            </a:rPr>
            <a:t>maj 2022 r. </a:t>
          </a:r>
        </a:p>
        <a:p>
          <a:r>
            <a:rPr lang="pl-PL" sz="1200" b="0" dirty="0">
              <a:solidFill>
                <a:schemeClr val="tx2"/>
              </a:solidFill>
              <a:latin typeface="+mj-lt"/>
              <a:cs typeface="Times New Roman" pitchFamily="18" charset="0"/>
            </a:rPr>
            <a:t>Konferencja</a:t>
          </a:r>
          <a:endParaRPr lang="pl-PL" sz="1200" b="1" dirty="0">
            <a:solidFill>
              <a:schemeClr val="tx2"/>
            </a:solidFill>
            <a:latin typeface="+mj-lt"/>
            <a:cs typeface="Times New Roman" pitchFamily="18" charset="0"/>
          </a:endParaRPr>
        </a:p>
      </dgm:t>
    </dgm:pt>
    <dgm:pt modelId="{CE556138-9B31-43EF-9104-90964E2215FA}" type="sibTrans" cxnId="{366D538B-A5CA-49FE-A32B-6996C65A15FE}">
      <dgm:prSet/>
      <dgm:spPr/>
      <dgm:t>
        <a:bodyPr/>
        <a:lstStyle/>
        <a:p>
          <a:endParaRPr lang="pl-PL"/>
        </a:p>
      </dgm:t>
    </dgm:pt>
    <dgm:pt modelId="{A599870B-3289-4D89-A913-CB23D22CE694}" type="parTrans" cxnId="{366D538B-A5CA-49FE-A32B-6996C65A15FE}">
      <dgm:prSet/>
      <dgm:spPr/>
      <dgm:t>
        <a:bodyPr/>
        <a:lstStyle/>
        <a:p>
          <a:endParaRPr lang="pl-PL"/>
        </a:p>
      </dgm:t>
    </dgm:pt>
    <dgm:pt modelId="{6CE5F43B-EFF5-4C44-9913-463780E97519}">
      <dgm:prSet phldrT="[Tekst]" custT="1"/>
      <dgm:spPr/>
      <dgm:t>
        <a:bodyPr/>
        <a:lstStyle/>
        <a:p>
          <a:r>
            <a:rPr lang="pl-PL" sz="800" b="0" dirty="0">
              <a:solidFill>
                <a:schemeClr val="tx2"/>
              </a:solidFill>
              <a:latin typeface="+mj-lt"/>
              <a:cs typeface="Times New Roman" pitchFamily="18" charset="0"/>
            </a:rPr>
            <a:t>sierpień  2021 r</a:t>
          </a:r>
        </a:p>
        <a:p>
          <a:r>
            <a:rPr lang="pl-PL" sz="800" b="0" dirty="0">
              <a:solidFill>
                <a:schemeClr val="tx2"/>
              </a:solidFill>
              <a:latin typeface="+mj-lt"/>
              <a:cs typeface="Times New Roman" pitchFamily="18" charset="0"/>
            </a:rPr>
            <a:t> Referaty </a:t>
          </a:r>
        </a:p>
        <a:p>
          <a:r>
            <a:rPr lang="pl-PL" sz="800" b="0" dirty="0">
              <a:solidFill>
                <a:schemeClr val="tx2"/>
              </a:solidFill>
              <a:latin typeface="+mj-lt"/>
              <a:cs typeface="Times New Roman" pitchFamily="18" charset="0"/>
            </a:rPr>
            <a:t>krajobrazowe AU</a:t>
          </a:r>
        </a:p>
      </dgm:t>
    </dgm:pt>
    <dgm:pt modelId="{13F67805-9CDD-4F59-AE81-806A63CA4881}" type="sibTrans" cxnId="{B944190D-2B8D-41DA-8B31-1883E14CDCF8}">
      <dgm:prSet/>
      <dgm:spPr/>
      <dgm:t>
        <a:bodyPr/>
        <a:lstStyle/>
        <a:p>
          <a:endParaRPr lang="pl-PL"/>
        </a:p>
      </dgm:t>
    </dgm:pt>
    <dgm:pt modelId="{960BE297-49A5-4CB6-A8AD-277F93E21E43}" type="parTrans" cxnId="{B944190D-2B8D-41DA-8B31-1883E14CDCF8}">
      <dgm:prSet/>
      <dgm:spPr/>
      <dgm:t>
        <a:bodyPr/>
        <a:lstStyle/>
        <a:p>
          <a:endParaRPr lang="pl-PL"/>
        </a:p>
      </dgm:t>
    </dgm:pt>
    <dgm:pt modelId="{48C5982D-AB88-49DA-9791-5CF340CC29D7}">
      <dgm:prSet phldrT="[Tekst]" custT="1"/>
      <dgm:spPr/>
      <dgm:t>
        <a:bodyPr/>
        <a:lstStyle/>
        <a:p>
          <a:pPr algn="l"/>
          <a:r>
            <a:rPr lang="pl-PL" sz="1200" b="1" dirty="0">
              <a:solidFill>
                <a:schemeClr val="tx2"/>
              </a:solidFill>
              <a:latin typeface="+mj-lt"/>
              <a:cs typeface="Times New Roman" pitchFamily="18" charset="0"/>
            </a:rPr>
            <a:t>1 lipca 2020 r. </a:t>
          </a:r>
        </a:p>
        <a:p>
          <a:pPr algn="l"/>
          <a:r>
            <a:rPr lang="pl-PL" sz="1200" dirty="0">
              <a:solidFill>
                <a:schemeClr val="tx2"/>
              </a:solidFill>
              <a:latin typeface="+mj-lt"/>
              <a:cs typeface="Times New Roman" pitchFamily="18" charset="0"/>
            </a:rPr>
            <a:t>Wejście w życie Uchwały</a:t>
          </a:r>
        </a:p>
      </dgm:t>
    </dgm:pt>
    <dgm:pt modelId="{44D00852-17CB-40EF-BB3E-AD4BF1504639}" type="sibTrans" cxnId="{1BE51FA1-9F3E-4A85-B0F4-4FBE00D5A594}">
      <dgm:prSet/>
      <dgm:spPr/>
      <dgm:t>
        <a:bodyPr/>
        <a:lstStyle/>
        <a:p>
          <a:endParaRPr lang="pl-PL"/>
        </a:p>
      </dgm:t>
    </dgm:pt>
    <dgm:pt modelId="{CF2D42E3-F0DB-4040-BBBF-CB1A11F2E779}" type="parTrans" cxnId="{1BE51FA1-9F3E-4A85-B0F4-4FBE00D5A594}">
      <dgm:prSet/>
      <dgm:spPr/>
      <dgm:t>
        <a:bodyPr/>
        <a:lstStyle/>
        <a:p>
          <a:endParaRPr lang="pl-PL"/>
        </a:p>
      </dgm:t>
    </dgm:pt>
    <dgm:pt modelId="{54BD19B2-E68E-4743-866B-523EFCBFCA2F}" type="pres">
      <dgm:prSet presAssocID="{93FE801F-4C6D-4D3B-B2D0-448ECD6085D3}" presName="Name0" presStyleCnt="0">
        <dgm:presLayoutVars>
          <dgm:dir/>
          <dgm:resizeHandles val="exact"/>
        </dgm:presLayoutVars>
      </dgm:prSet>
      <dgm:spPr/>
    </dgm:pt>
    <dgm:pt modelId="{EAF92581-9AC1-4E44-9992-BEACE8C296EB}" type="pres">
      <dgm:prSet presAssocID="{93FE801F-4C6D-4D3B-B2D0-448ECD6085D3}" presName="arrow" presStyleLbl="bgShp" presStyleIdx="0" presStyleCnt="1" custFlipVert="1" custScaleY="16941" custLinFactNeighborX="0" custLinFactNeighborY="-482"/>
      <dgm:spPr/>
    </dgm:pt>
    <dgm:pt modelId="{D63F68BE-F8D9-483D-9DC4-69A49A2E32E1}" type="pres">
      <dgm:prSet presAssocID="{93FE801F-4C6D-4D3B-B2D0-448ECD6085D3}" presName="points" presStyleCnt="0"/>
      <dgm:spPr/>
    </dgm:pt>
    <dgm:pt modelId="{D8655493-B1B7-4116-B726-A007545B06B0}" type="pres">
      <dgm:prSet presAssocID="{8E9D4E3B-D09E-4192-8873-22359405E59B}" presName="compositeA" presStyleCnt="0"/>
      <dgm:spPr/>
    </dgm:pt>
    <dgm:pt modelId="{698A86F8-06E7-4EBB-B8BD-58DB9290230C}" type="pres">
      <dgm:prSet presAssocID="{8E9D4E3B-D09E-4192-8873-22359405E59B}" presName="textA" presStyleLbl="revTx" presStyleIdx="0" presStyleCnt="5" custLinFactNeighborX="9519" custLinFactNeighborY="1584">
        <dgm:presLayoutVars>
          <dgm:bulletEnabled val="1"/>
        </dgm:presLayoutVars>
      </dgm:prSet>
      <dgm:spPr/>
    </dgm:pt>
    <dgm:pt modelId="{8BAB17C3-AF7C-4018-BA4E-DC1CDBDC1A0B}" type="pres">
      <dgm:prSet presAssocID="{8E9D4E3B-D09E-4192-8873-22359405E59B}" presName="circleA" presStyleLbl="node1" presStyleIdx="0" presStyleCnt="5" custLinFactNeighborX="-81902" custLinFactNeighborY="752"/>
      <dgm:spPr/>
    </dgm:pt>
    <dgm:pt modelId="{2256409E-D3D7-4783-8C22-5B1ADD5BB876}" type="pres">
      <dgm:prSet presAssocID="{8E9D4E3B-D09E-4192-8873-22359405E59B}" presName="spaceA" presStyleCnt="0"/>
      <dgm:spPr/>
    </dgm:pt>
    <dgm:pt modelId="{467AC390-C11B-4978-BEEC-AB0DC34F6D55}" type="pres">
      <dgm:prSet presAssocID="{749BDA9C-CD83-457D-9AED-977BA00E0D3A}" presName="space" presStyleCnt="0"/>
      <dgm:spPr/>
    </dgm:pt>
    <dgm:pt modelId="{1E8C0557-CBD2-4E01-8E57-EB42D9D7821D}" type="pres">
      <dgm:prSet presAssocID="{48C5982D-AB88-49DA-9791-5CF340CC29D7}" presName="compositeB" presStyleCnt="0"/>
      <dgm:spPr/>
    </dgm:pt>
    <dgm:pt modelId="{B8CF150F-5090-498C-9FD2-5ED45B48CDAD}" type="pres">
      <dgm:prSet presAssocID="{48C5982D-AB88-49DA-9791-5CF340CC29D7}" presName="textB" presStyleLbl="revTx" presStyleIdx="1" presStyleCnt="5" custLinFactNeighborX="-16218" custLinFactNeighborY="-13899">
        <dgm:presLayoutVars>
          <dgm:bulletEnabled val="1"/>
        </dgm:presLayoutVars>
      </dgm:prSet>
      <dgm:spPr/>
    </dgm:pt>
    <dgm:pt modelId="{A3F7B11C-5867-414B-B909-D42C542EA829}" type="pres">
      <dgm:prSet presAssocID="{48C5982D-AB88-49DA-9791-5CF340CC29D7}" presName="circleB" presStyleLbl="node1" presStyleIdx="1" presStyleCnt="5" custLinFactX="-100000" custLinFactNeighborX="-153532" custLinFactNeighborY="-2621"/>
      <dgm:spPr/>
    </dgm:pt>
    <dgm:pt modelId="{47943ACD-BB6D-4E6A-95CC-691DA20322EA}" type="pres">
      <dgm:prSet presAssocID="{48C5982D-AB88-49DA-9791-5CF340CC29D7}" presName="spaceB" presStyleCnt="0"/>
      <dgm:spPr/>
    </dgm:pt>
    <dgm:pt modelId="{12F19BD5-0B16-42AC-98E2-2A02FAD8A299}" type="pres">
      <dgm:prSet presAssocID="{44D00852-17CB-40EF-BB3E-AD4BF1504639}" presName="space" presStyleCnt="0"/>
      <dgm:spPr/>
    </dgm:pt>
    <dgm:pt modelId="{9673D525-AF7F-4E41-AFA5-A1B307CDC245}" type="pres">
      <dgm:prSet presAssocID="{6CE5F43B-EFF5-4C44-9913-463780E97519}" presName="compositeA" presStyleCnt="0"/>
      <dgm:spPr/>
    </dgm:pt>
    <dgm:pt modelId="{DD16569B-FCCD-45B5-84FD-AEFDB886C2BA}" type="pres">
      <dgm:prSet presAssocID="{6CE5F43B-EFF5-4C44-9913-463780E97519}" presName="textA" presStyleLbl="revTx" presStyleIdx="2" presStyleCnt="5" custScaleX="183103" custScaleY="90412" custLinFactNeighborX="-58038" custLinFactNeighborY="89118">
        <dgm:presLayoutVars>
          <dgm:bulletEnabled val="1"/>
        </dgm:presLayoutVars>
      </dgm:prSet>
      <dgm:spPr/>
    </dgm:pt>
    <dgm:pt modelId="{6DCE1B55-99E6-492F-8D6D-2FDC57A86D38}" type="pres">
      <dgm:prSet presAssocID="{6CE5F43B-EFF5-4C44-9913-463780E97519}" presName="circleA" presStyleLbl="node1" presStyleIdx="2" presStyleCnt="5" custLinFactX="39258" custLinFactNeighborX="100000" custLinFactNeighborY="10340"/>
      <dgm:spPr/>
    </dgm:pt>
    <dgm:pt modelId="{F66131D2-80A9-410F-B591-4FD2B09E6439}" type="pres">
      <dgm:prSet presAssocID="{6CE5F43B-EFF5-4C44-9913-463780E97519}" presName="spaceA" presStyleCnt="0"/>
      <dgm:spPr/>
    </dgm:pt>
    <dgm:pt modelId="{404A17F0-FF69-4361-83B3-1956FFF37DFE}" type="pres">
      <dgm:prSet presAssocID="{13F67805-9CDD-4F59-AE81-806A63CA4881}" presName="space" presStyleCnt="0"/>
      <dgm:spPr/>
    </dgm:pt>
    <dgm:pt modelId="{E3BAD852-F48B-452D-B997-17022A8DCE39}" type="pres">
      <dgm:prSet presAssocID="{20650EEB-856F-4A7C-B8FD-3219433185C3}" presName="compositeB" presStyleCnt="0"/>
      <dgm:spPr/>
    </dgm:pt>
    <dgm:pt modelId="{DFC368A7-9AC5-4E9C-9E11-92C2E7E8DEF2}" type="pres">
      <dgm:prSet presAssocID="{20650EEB-856F-4A7C-B8FD-3219433185C3}" presName="textB" presStyleLbl="revTx" presStyleIdx="3" presStyleCnt="5" custLinFactX="-21460" custLinFactNeighborX="-100000" custLinFactNeighborY="-11284">
        <dgm:presLayoutVars>
          <dgm:bulletEnabled val="1"/>
        </dgm:presLayoutVars>
      </dgm:prSet>
      <dgm:spPr/>
    </dgm:pt>
    <dgm:pt modelId="{B64E4CA8-70C7-415E-B8E7-1E44722932AA}" type="pres">
      <dgm:prSet presAssocID="{20650EEB-856F-4A7C-B8FD-3219433185C3}" presName="circleB" presStyleLbl="node1" presStyleIdx="3" presStyleCnt="5" custLinFactX="-500000" custLinFactNeighborX="-504500" custLinFactNeighborY="850"/>
      <dgm:spPr/>
    </dgm:pt>
    <dgm:pt modelId="{30F09229-B620-4605-AE0B-DB136AC963F2}" type="pres">
      <dgm:prSet presAssocID="{20650EEB-856F-4A7C-B8FD-3219433185C3}" presName="spaceB" presStyleCnt="0"/>
      <dgm:spPr/>
    </dgm:pt>
    <dgm:pt modelId="{8AEEBF45-E022-4E37-A045-926ED4D2065B}" type="pres">
      <dgm:prSet presAssocID="{CE556138-9B31-43EF-9104-90964E2215FA}" presName="space" presStyleCnt="0"/>
      <dgm:spPr/>
    </dgm:pt>
    <dgm:pt modelId="{2A0C5C32-0B75-4E32-95E6-877DACAB01A2}" type="pres">
      <dgm:prSet presAssocID="{190CB312-518D-4D33-8040-7A994F845AB0}" presName="compositeA" presStyleCnt="0"/>
      <dgm:spPr/>
    </dgm:pt>
    <dgm:pt modelId="{706F0506-E2CD-45F3-97D5-2DCD7916E1FD}" type="pres">
      <dgm:prSet presAssocID="{190CB312-518D-4D33-8040-7A994F845AB0}" presName="textA" presStyleLbl="revTx" presStyleIdx="4" presStyleCnt="5" custLinFactX="-25410" custLinFactNeighborX="-100000" custLinFactNeighborY="8855">
        <dgm:presLayoutVars>
          <dgm:bulletEnabled val="1"/>
        </dgm:presLayoutVars>
      </dgm:prSet>
      <dgm:spPr/>
    </dgm:pt>
    <dgm:pt modelId="{CACA079E-B86A-4A26-8D02-32C737B11FC5}" type="pres">
      <dgm:prSet presAssocID="{190CB312-518D-4D33-8040-7A994F845AB0}" presName="circleA" presStyleLbl="node1" presStyleIdx="4" presStyleCnt="5" custLinFactX="-400000" custLinFactNeighborX="-480706" custLinFactNeighborY="-1697"/>
      <dgm:spPr/>
    </dgm:pt>
    <dgm:pt modelId="{03B771A9-195E-4C75-83DF-8C596B7F5AAD}" type="pres">
      <dgm:prSet presAssocID="{190CB312-518D-4D33-8040-7A994F845AB0}" presName="spaceA" presStyleCnt="0"/>
      <dgm:spPr/>
    </dgm:pt>
  </dgm:ptLst>
  <dgm:cxnLst>
    <dgm:cxn modelId="{B944190D-2B8D-41DA-8B31-1883E14CDCF8}" srcId="{93FE801F-4C6D-4D3B-B2D0-448ECD6085D3}" destId="{6CE5F43B-EFF5-4C44-9913-463780E97519}" srcOrd="2" destOrd="0" parTransId="{960BE297-49A5-4CB6-A8AD-277F93E21E43}" sibTransId="{13F67805-9CDD-4F59-AE81-806A63CA4881}"/>
    <dgm:cxn modelId="{93F6FC0F-7C36-4A4C-B222-4491FA155D92}" type="presOf" srcId="{48C5982D-AB88-49DA-9791-5CF340CC29D7}" destId="{B8CF150F-5090-498C-9FD2-5ED45B48CDAD}" srcOrd="0" destOrd="0" presId="urn:microsoft.com/office/officeart/2005/8/layout/hProcess11"/>
    <dgm:cxn modelId="{4E557C31-D783-4973-AB2B-6E828DF96358}" type="presOf" srcId="{20650EEB-856F-4A7C-B8FD-3219433185C3}" destId="{DFC368A7-9AC5-4E9C-9E11-92C2E7E8DEF2}" srcOrd="0" destOrd="0" presId="urn:microsoft.com/office/officeart/2005/8/layout/hProcess11"/>
    <dgm:cxn modelId="{9A059F60-E485-40FF-9CE0-3E7FEF9EA2D7}" srcId="{93FE801F-4C6D-4D3B-B2D0-448ECD6085D3}" destId="{8E9D4E3B-D09E-4192-8873-22359405E59B}" srcOrd="0" destOrd="0" parTransId="{A7748065-864F-4AD2-994D-122FB4A2BF9B}" sibTransId="{749BDA9C-CD83-457D-9AED-977BA00E0D3A}"/>
    <dgm:cxn modelId="{4BBCD359-336C-49DC-B401-9B8797F3B091}" type="presOf" srcId="{6CE5F43B-EFF5-4C44-9913-463780E97519}" destId="{DD16569B-FCCD-45B5-84FD-AEFDB886C2BA}" srcOrd="0" destOrd="0" presId="urn:microsoft.com/office/officeart/2005/8/layout/hProcess11"/>
    <dgm:cxn modelId="{5A080981-8FC1-45DF-80A6-EA4FA233EF01}" type="presOf" srcId="{93FE801F-4C6D-4D3B-B2D0-448ECD6085D3}" destId="{54BD19B2-E68E-4743-866B-523EFCBFCA2F}" srcOrd="0" destOrd="0" presId="urn:microsoft.com/office/officeart/2005/8/layout/hProcess11"/>
    <dgm:cxn modelId="{366D538B-A5CA-49FE-A32B-6996C65A15FE}" srcId="{93FE801F-4C6D-4D3B-B2D0-448ECD6085D3}" destId="{20650EEB-856F-4A7C-B8FD-3219433185C3}" srcOrd="3" destOrd="0" parTransId="{A599870B-3289-4D89-A913-CB23D22CE694}" sibTransId="{CE556138-9B31-43EF-9104-90964E2215FA}"/>
    <dgm:cxn modelId="{1BE51FA1-9F3E-4A85-B0F4-4FBE00D5A594}" srcId="{93FE801F-4C6D-4D3B-B2D0-448ECD6085D3}" destId="{48C5982D-AB88-49DA-9791-5CF340CC29D7}" srcOrd="1" destOrd="0" parTransId="{CF2D42E3-F0DB-4040-BBBF-CB1A11F2E779}" sibTransId="{44D00852-17CB-40EF-BB3E-AD4BF1504639}"/>
    <dgm:cxn modelId="{932148DB-0496-4E65-8DCD-D625C179BE73}" type="presOf" srcId="{8E9D4E3B-D09E-4192-8873-22359405E59B}" destId="{698A86F8-06E7-4EBB-B8BD-58DB9290230C}" srcOrd="0" destOrd="0" presId="urn:microsoft.com/office/officeart/2005/8/layout/hProcess11"/>
    <dgm:cxn modelId="{B4D197E3-ABE6-4F7A-AA23-22EEB9FB2989}" type="presOf" srcId="{190CB312-518D-4D33-8040-7A994F845AB0}" destId="{706F0506-E2CD-45F3-97D5-2DCD7916E1FD}" srcOrd="0" destOrd="0" presId="urn:microsoft.com/office/officeart/2005/8/layout/hProcess11"/>
    <dgm:cxn modelId="{911EEFEA-EBF7-453D-BB52-B4AA3C0A5462}" srcId="{93FE801F-4C6D-4D3B-B2D0-448ECD6085D3}" destId="{190CB312-518D-4D33-8040-7A994F845AB0}" srcOrd="4" destOrd="0" parTransId="{B100E350-B551-4A72-B79E-0BD716158979}" sibTransId="{E47B275D-D764-45F9-B20C-7AF6024B7B59}"/>
    <dgm:cxn modelId="{2F878D86-11DA-4A22-A9D1-EF7019614F96}" type="presParOf" srcId="{54BD19B2-E68E-4743-866B-523EFCBFCA2F}" destId="{EAF92581-9AC1-4E44-9992-BEACE8C296EB}" srcOrd="0" destOrd="0" presId="urn:microsoft.com/office/officeart/2005/8/layout/hProcess11"/>
    <dgm:cxn modelId="{835B9A67-12BE-4D88-9D41-B07BACB065B0}" type="presParOf" srcId="{54BD19B2-E68E-4743-866B-523EFCBFCA2F}" destId="{D63F68BE-F8D9-483D-9DC4-69A49A2E32E1}" srcOrd="1" destOrd="0" presId="urn:microsoft.com/office/officeart/2005/8/layout/hProcess11"/>
    <dgm:cxn modelId="{60CFFA23-3294-4A32-8776-515982CDCD3D}" type="presParOf" srcId="{D63F68BE-F8D9-483D-9DC4-69A49A2E32E1}" destId="{D8655493-B1B7-4116-B726-A007545B06B0}" srcOrd="0" destOrd="0" presId="urn:microsoft.com/office/officeart/2005/8/layout/hProcess11"/>
    <dgm:cxn modelId="{832790E7-1583-4359-9720-C9D928FFDFF7}" type="presParOf" srcId="{D8655493-B1B7-4116-B726-A007545B06B0}" destId="{698A86F8-06E7-4EBB-B8BD-58DB9290230C}" srcOrd="0" destOrd="0" presId="urn:microsoft.com/office/officeart/2005/8/layout/hProcess11"/>
    <dgm:cxn modelId="{E597D619-14E5-46D7-B465-8532825B9F97}" type="presParOf" srcId="{D8655493-B1B7-4116-B726-A007545B06B0}" destId="{8BAB17C3-AF7C-4018-BA4E-DC1CDBDC1A0B}" srcOrd="1" destOrd="0" presId="urn:microsoft.com/office/officeart/2005/8/layout/hProcess11"/>
    <dgm:cxn modelId="{54B1FFF8-E82C-4BBC-BEB3-6476AFDBE49B}" type="presParOf" srcId="{D8655493-B1B7-4116-B726-A007545B06B0}" destId="{2256409E-D3D7-4783-8C22-5B1ADD5BB876}" srcOrd="2" destOrd="0" presId="urn:microsoft.com/office/officeart/2005/8/layout/hProcess11"/>
    <dgm:cxn modelId="{F998847D-060A-4F94-A211-2996270ABA07}" type="presParOf" srcId="{D63F68BE-F8D9-483D-9DC4-69A49A2E32E1}" destId="{467AC390-C11B-4978-BEEC-AB0DC34F6D55}" srcOrd="1" destOrd="0" presId="urn:microsoft.com/office/officeart/2005/8/layout/hProcess11"/>
    <dgm:cxn modelId="{05BB8822-4DE4-4CC2-88DF-B1682AC35791}" type="presParOf" srcId="{D63F68BE-F8D9-483D-9DC4-69A49A2E32E1}" destId="{1E8C0557-CBD2-4E01-8E57-EB42D9D7821D}" srcOrd="2" destOrd="0" presId="urn:microsoft.com/office/officeart/2005/8/layout/hProcess11"/>
    <dgm:cxn modelId="{410F8BFE-095E-4AC7-BDFD-4FCC644F93E3}" type="presParOf" srcId="{1E8C0557-CBD2-4E01-8E57-EB42D9D7821D}" destId="{B8CF150F-5090-498C-9FD2-5ED45B48CDAD}" srcOrd="0" destOrd="0" presId="urn:microsoft.com/office/officeart/2005/8/layout/hProcess11"/>
    <dgm:cxn modelId="{4395A1B1-7B87-4E62-A0ED-87E35CEE62B5}" type="presParOf" srcId="{1E8C0557-CBD2-4E01-8E57-EB42D9D7821D}" destId="{A3F7B11C-5867-414B-B909-D42C542EA829}" srcOrd="1" destOrd="0" presId="urn:microsoft.com/office/officeart/2005/8/layout/hProcess11"/>
    <dgm:cxn modelId="{59264BC0-5305-4709-925E-7C50957FF446}" type="presParOf" srcId="{1E8C0557-CBD2-4E01-8E57-EB42D9D7821D}" destId="{47943ACD-BB6D-4E6A-95CC-691DA20322EA}" srcOrd="2" destOrd="0" presId="urn:microsoft.com/office/officeart/2005/8/layout/hProcess11"/>
    <dgm:cxn modelId="{54E4877A-08E5-4964-9B5C-75DA3D5CA563}" type="presParOf" srcId="{D63F68BE-F8D9-483D-9DC4-69A49A2E32E1}" destId="{12F19BD5-0B16-42AC-98E2-2A02FAD8A299}" srcOrd="3" destOrd="0" presId="urn:microsoft.com/office/officeart/2005/8/layout/hProcess11"/>
    <dgm:cxn modelId="{3239E413-6C04-4BEE-BB36-411B1B15A110}" type="presParOf" srcId="{D63F68BE-F8D9-483D-9DC4-69A49A2E32E1}" destId="{9673D525-AF7F-4E41-AFA5-A1B307CDC245}" srcOrd="4" destOrd="0" presId="urn:microsoft.com/office/officeart/2005/8/layout/hProcess11"/>
    <dgm:cxn modelId="{48313914-2AD2-4754-B144-E464E79DFFAA}" type="presParOf" srcId="{9673D525-AF7F-4E41-AFA5-A1B307CDC245}" destId="{DD16569B-FCCD-45B5-84FD-AEFDB886C2BA}" srcOrd="0" destOrd="0" presId="urn:microsoft.com/office/officeart/2005/8/layout/hProcess11"/>
    <dgm:cxn modelId="{31C632F5-E200-476D-A32A-F007FFD4F0E8}" type="presParOf" srcId="{9673D525-AF7F-4E41-AFA5-A1B307CDC245}" destId="{6DCE1B55-99E6-492F-8D6D-2FDC57A86D38}" srcOrd="1" destOrd="0" presId="urn:microsoft.com/office/officeart/2005/8/layout/hProcess11"/>
    <dgm:cxn modelId="{FA6AD55B-41CE-4D52-BAFE-D1ED4CF50E41}" type="presParOf" srcId="{9673D525-AF7F-4E41-AFA5-A1B307CDC245}" destId="{F66131D2-80A9-410F-B591-4FD2B09E6439}" srcOrd="2" destOrd="0" presId="urn:microsoft.com/office/officeart/2005/8/layout/hProcess11"/>
    <dgm:cxn modelId="{F1588AD1-41A0-4F14-9D64-13AECDFF3071}" type="presParOf" srcId="{D63F68BE-F8D9-483D-9DC4-69A49A2E32E1}" destId="{404A17F0-FF69-4361-83B3-1956FFF37DFE}" srcOrd="5" destOrd="0" presId="urn:microsoft.com/office/officeart/2005/8/layout/hProcess11"/>
    <dgm:cxn modelId="{7949BB72-D09C-4973-9724-971E23B9BF01}" type="presParOf" srcId="{D63F68BE-F8D9-483D-9DC4-69A49A2E32E1}" destId="{E3BAD852-F48B-452D-B997-17022A8DCE39}" srcOrd="6" destOrd="0" presId="urn:microsoft.com/office/officeart/2005/8/layout/hProcess11"/>
    <dgm:cxn modelId="{F60B3DA7-BAD8-42E0-98B7-2E31F278F3E2}" type="presParOf" srcId="{E3BAD852-F48B-452D-B997-17022A8DCE39}" destId="{DFC368A7-9AC5-4E9C-9E11-92C2E7E8DEF2}" srcOrd="0" destOrd="0" presId="urn:microsoft.com/office/officeart/2005/8/layout/hProcess11"/>
    <dgm:cxn modelId="{01777A6E-6B5A-4D4D-84F8-49E740B49A3D}" type="presParOf" srcId="{E3BAD852-F48B-452D-B997-17022A8DCE39}" destId="{B64E4CA8-70C7-415E-B8E7-1E44722932AA}" srcOrd="1" destOrd="0" presId="urn:microsoft.com/office/officeart/2005/8/layout/hProcess11"/>
    <dgm:cxn modelId="{E8F49CD0-FFEC-4ADB-A319-6E337967F4AF}" type="presParOf" srcId="{E3BAD852-F48B-452D-B997-17022A8DCE39}" destId="{30F09229-B620-4605-AE0B-DB136AC963F2}" srcOrd="2" destOrd="0" presId="urn:microsoft.com/office/officeart/2005/8/layout/hProcess11"/>
    <dgm:cxn modelId="{0AD11DBF-7187-4B9F-A623-CAB8FE2FD838}" type="presParOf" srcId="{D63F68BE-F8D9-483D-9DC4-69A49A2E32E1}" destId="{8AEEBF45-E022-4E37-A045-926ED4D2065B}" srcOrd="7" destOrd="0" presId="urn:microsoft.com/office/officeart/2005/8/layout/hProcess11"/>
    <dgm:cxn modelId="{B79A3C21-1EB2-48E6-A9DA-AAABF5C8C038}" type="presParOf" srcId="{D63F68BE-F8D9-483D-9DC4-69A49A2E32E1}" destId="{2A0C5C32-0B75-4E32-95E6-877DACAB01A2}" srcOrd="8" destOrd="0" presId="urn:microsoft.com/office/officeart/2005/8/layout/hProcess11"/>
    <dgm:cxn modelId="{BE4E5F06-256D-499A-8195-468C5E13F98D}" type="presParOf" srcId="{2A0C5C32-0B75-4E32-95E6-877DACAB01A2}" destId="{706F0506-E2CD-45F3-97D5-2DCD7916E1FD}" srcOrd="0" destOrd="0" presId="urn:microsoft.com/office/officeart/2005/8/layout/hProcess11"/>
    <dgm:cxn modelId="{67AF0FCD-911F-4356-AEB2-7155ADA87AD8}" type="presParOf" srcId="{2A0C5C32-0B75-4E32-95E6-877DACAB01A2}" destId="{CACA079E-B86A-4A26-8D02-32C737B11FC5}" srcOrd="1" destOrd="0" presId="urn:microsoft.com/office/officeart/2005/8/layout/hProcess11"/>
    <dgm:cxn modelId="{DDF52F99-8036-475D-BCE8-18B9780FA7F9}" type="presParOf" srcId="{2A0C5C32-0B75-4E32-95E6-877DACAB01A2}" destId="{03B771A9-195E-4C75-83DF-8C596B7F5AA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92581-9AC1-4E44-9992-BEACE8C296EB}">
      <dsp:nvSpPr>
        <dsp:cNvPr id="0" name=""/>
        <dsp:cNvSpPr/>
      </dsp:nvSpPr>
      <dsp:spPr>
        <a:xfrm flipV="1">
          <a:off x="0" y="1459144"/>
          <a:ext cx="10515600" cy="213010"/>
        </a:xfrm>
        <a:prstGeom prst="notched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A86F8-06E7-4EBB-B8BD-58DB9290230C}">
      <dsp:nvSpPr>
        <dsp:cNvPr id="0" name=""/>
        <dsp:cNvSpPr/>
      </dsp:nvSpPr>
      <dsp:spPr>
        <a:xfrm>
          <a:off x="150415" y="19916"/>
          <a:ext cx="1568867" cy="125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2</a:t>
          </a:r>
          <a:r>
            <a:rPr lang="pl-PL" sz="1200" b="1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6 luty 2020 r.</a:t>
          </a:r>
          <a:r>
            <a:rPr lang="pl-PL" sz="1200" b="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Uchwalenie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Uchwały</a:t>
          </a:r>
          <a:endParaRPr lang="pl-PL" sz="1200" kern="1200" dirty="0">
            <a:solidFill>
              <a:schemeClr val="tx2"/>
            </a:solidFill>
            <a:latin typeface="+mj-lt"/>
          </a:endParaRPr>
        </a:p>
      </dsp:txBody>
      <dsp:txXfrm>
        <a:off x="150415" y="19916"/>
        <a:ext cx="1568867" cy="1257368"/>
      </dsp:txXfrm>
    </dsp:sp>
    <dsp:sp modelId="{8BAB17C3-AF7C-4018-BA4E-DC1CDBDC1A0B}">
      <dsp:nvSpPr>
        <dsp:cNvPr id="0" name=""/>
        <dsp:cNvSpPr/>
      </dsp:nvSpPr>
      <dsp:spPr>
        <a:xfrm>
          <a:off x="370885" y="1416903"/>
          <a:ext cx="314342" cy="314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F150F-5090-498C-9FD2-5ED45B48CDAD}">
      <dsp:nvSpPr>
        <dsp:cNvPr id="0" name=""/>
        <dsp:cNvSpPr/>
      </dsp:nvSpPr>
      <dsp:spPr>
        <a:xfrm>
          <a:off x="1393947" y="1711290"/>
          <a:ext cx="1568867" cy="125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1 lipca 2020 r.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Wejście w życie Uchwały</a:t>
          </a:r>
        </a:p>
      </dsp:txBody>
      <dsp:txXfrm>
        <a:off x="1393947" y="1711290"/>
        <a:ext cx="1568867" cy="1257368"/>
      </dsp:txXfrm>
    </dsp:sp>
    <dsp:sp modelId="{A3F7B11C-5867-414B-B909-D42C542EA829}">
      <dsp:nvSpPr>
        <dsp:cNvPr id="0" name=""/>
        <dsp:cNvSpPr/>
      </dsp:nvSpPr>
      <dsp:spPr>
        <a:xfrm>
          <a:off x="1478691" y="1406300"/>
          <a:ext cx="314342" cy="314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6569B-FCCD-45B5-84FD-AEFDB886C2BA}">
      <dsp:nvSpPr>
        <dsp:cNvPr id="0" name=""/>
        <dsp:cNvSpPr/>
      </dsp:nvSpPr>
      <dsp:spPr>
        <a:xfrm>
          <a:off x="2385158" y="1150680"/>
          <a:ext cx="2872644" cy="113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sierpień  2021 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 Referaty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krajobrazowe AU</a:t>
          </a:r>
        </a:p>
      </dsp:txBody>
      <dsp:txXfrm>
        <a:off x="2385158" y="1150680"/>
        <a:ext cx="2872644" cy="1136811"/>
      </dsp:txXfrm>
    </dsp:sp>
    <dsp:sp modelId="{6DCE1B55-99E6-492F-8D6D-2FDC57A86D38}">
      <dsp:nvSpPr>
        <dsp:cNvPr id="0" name=""/>
        <dsp:cNvSpPr/>
      </dsp:nvSpPr>
      <dsp:spPr>
        <a:xfrm>
          <a:off x="5012595" y="1416903"/>
          <a:ext cx="314342" cy="314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368A7-9AC5-4E9C-9E11-92C2E7E8DEF2}">
      <dsp:nvSpPr>
        <dsp:cNvPr id="0" name=""/>
        <dsp:cNvSpPr/>
      </dsp:nvSpPr>
      <dsp:spPr>
        <a:xfrm>
          <a:off x="4341238" y="1744171"/>
          <a:ext cx="1568867" cy="125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maj 2022 r.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Konferencja</a:t>
          </a:r>
          <a:endParaRPr lang="pl-PL" sz="1200" b="1" kern="1200" dirty="0">
            <a:solidFill>
              <a:schemeClr val="tx2"/>
            </a:solidFill>
            <a:latin typeface="+mj-lt"/>
            <a:cs typeface="Times New Roman" pitchFamily="18" charset="0"/>
          </a:endParaRPr>
        </a:p>
      </dsp:txBody>
      <dsp:txXfrm>
        <a:off x="4341238" y="1744171"/>
        <a:ext cx="1568867" cy="1257368"/>
      </dsp:txXfrm>
    </dsp:sp>
    <dsp:sp modelId="{B64E4CA8-70C7-415E-B8E7-1E44722932AA}">
      <dsp:nvSpPr>
        <dsp:cNvPr id="0" name=""/>
        <dsp:cNvSpPr/>
      </dsp:nvSpPr>
      <dsp:spPr>
        <a:xfrm>
          <a:off x="3716482" y="1417211"/>
          <a:ext cx="314342" cy="314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F0506-E2CD-45F3-97D5-2DCD7916E1FD}">
      <dsp:nvSpPr>
        <dsp:cNvPr id="0" name=""/>
        <dsp:cNvSpPr/>
      </dsp:nvSpPr>
      <dsp:spPr>
        <a:xfrm>
          <a:off x="5926579" y="111339"/>
          <a:ext cx="1568867" cy="125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1 lipca 2022 r.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2"/>
              </a:solidFill>
              <a:latin typeface="+mj-lt"/>
              <a:cs typeface="Times New Roman" pitchFamily="18" charset="0"/>
            </a:rPr>
            <a:t>Koniec  okresu dostosowawczego</a:t>
          </a:r>
        </a:p>
      </dsp:txBody>
      <dsp:txXfrm>
        <a:off x="5926579" y="111339"/>
        <a:ext cx="1568867" cy="1257368"/>
      </dsp:txXfrm>
    </dsp:sp>
    <dsp:sp modelId="{CACA079E-B86A-4A26-8D02-32C737B11FC5}">
      <dsp:nvSpPr>
        <dsp:cNvPr id="0" name=""/>
        <dsp:cNvSpPr/>
      </dsp:nvSpPr>
      <dsp:spPr>
        <a:xfrm>
          <a:off x="5752930" y="1409205"/>
          <a:ext cx="314342" cy="314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6518053-5E5F-4134-9D80-CF0275F86E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3EE55-148D-4F1F-9026-864E6477A7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fld id="{2846203E-9FD2-4F26-865A-B36BB895D319}" type="datetimeFigureOut">
              <a:rPr lang="pl-PL"/>
              <a:pPr>
                <a:defRPr/>
              </a:pPr>
              <a:t>16.05.2022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F1B012D4-2E13-45C3-8DE1-5F359CFD3A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EC49BC8-62A7-4506-B5E2-79D816B77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0DE640-14A3-4808-A7D7-5C07FC138A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7595C7-D940-4154-A6EE-7FAB916D3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ato" panose="020F0502020204030203" pitchFamily="34" charset="-18"/>
              </a:defRPr>
            </a:lvl1pPr>
          </a:lstStyle>
          <a:p>
            <a:pPr>
              <a:defRPr/>
            </a:pPr>
            <a:fld id="{170A98F7-98FC-4617-B055-6845375B22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6120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B76B6CE6-0A98-4C60-B4B1-ACBF20DD2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49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A32DDF6A-8B9D-49FA-87CC-CA89BCA90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874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B070DC9C-3A3B-418E-A0AB-1F2D7E1AA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8023FD-F015-484C-9EEB-7431C46C7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38811DB9-6B38-4F05-8D66-0530916D8A6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2083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0291C5F6-4137-4434-A17B-F3EDB9B07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1BC6-91DF-4EFA-9C93-402251200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C9543150-EAEA-43BF-9BB7-BD166716B99B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0124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D386F5BB-CD01-4DA0-A5C6-E2F383F33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774B49-52AE-44C8-AD9F-B6BDD545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655B587-0005-42F7-A519-CE5CD8D08C2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8290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1">
            <a:extLst>
              <a:ext uri="{FF2B5EF4-FFF2-40B4-BE49-F238E27FC236}">
                <a16:creationId xmlns:a16="http://schemas.microsoft.com/office/drawing/2014/main" id="{03EED821-9059-493E-BA26-120C57073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0429D4-75AD-464E-908F-A518CC158BC9}"/>
              </a:ext>
            </a:extLst>
          </p:cNvPr>
          <p:cNvSpPr txBox="1">
            <a:spLocks/>
          </p:cNvSpPr>
          <p:nvPr userDrawn="1"/>
        </p:nvSpPr>
        <p:spPr>
          <a:xfrm>
            <a:off x="838200" y="1108075"/>
            <a:ext cx="10515600" cy="736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>
              <a:defRPr/>
            </a:pPr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4190" y="199242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2816341"/>
            <a:ext cx="5157787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85852" y="199242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85852" y="2816341"/>
            <a:ext cx="5183188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293F749-A09A-4D0E-BFC9-BCECBF2B4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8D5C949-6F27-40A5-AA87-85575E751FDC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9228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1">
            <a:extLst>
              <a:ext uri="{FF2B5EF4-FFF2-40B4-BE49-F238E27FC236}">
                <a16:creationId xmlns:a16="http://schemas.microsoft.com/office/drawing/2014/main" id="{EB1A5E40-A0AA-407E-A66B-E3DDBD720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DBB5420-2FC9-4E95-B614-5FCC6224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263EE147-A691-4578-B4AF-F0330493D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F1A01C-9240-4F11-93C6-BB8F9349ED9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2042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F30A8259-EE27-4027-8EEC-80F3D9292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1108088"/>
            <a:ext cx="3932237" cy="94931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1108088"/>
            <a:ext cx="6172200" cy="4752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E0F4E7-DFD7-4A3F-BFAC-F9F6EEEF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F25D6A5-1804-4140-AB3D-2ACC36F4825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6437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7F13D20-4C34-487F-BEF0-A2F36E91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D7B1A57-67FB-404C-9D48-98F7AEAA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EBC2663-7F1C-4BE4-B85C-158D727F338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34706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1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AF964F-DE69-4360-8D71-423CF514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21703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C76DC124-3D5C-413E-B408-8FF6EBD06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7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9A7AF9E9-9A22-4664-B2A4-29048FE47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4559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463C4EBD-58A4-4477-9303-A4198A317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59289898-AC4E-465E-9063-CBC74F4549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altLang="pl-PL" sz="3200" dirty="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159351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B66F1956-6DB7-45CD-808E-13CC31031B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926CEAC5-5436-4D66-B816-43E5D7173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769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1">
            <a:extLst>
              <a:ext uri="{FF2B5EF4-FFF2-40B4-BE49-F238E27FC236}">
                <a16:creationId xmlns:a16="http://schemas.microsoft.com/office/drawing/2014/main" id="{9025EA15-2102-4DD6-854B-303168DCF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4FC52B1-D7C6-4CD7-8136-0774A0CB8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61896C1-46F5-43E0-8C03-05DA170AE66D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3038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B311434-079F-4F00-8B49-601C89D32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06A5316-1B3D-44D3-AFFB-964599A1D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443B7BC-BE36-45E0-94AF-E04761AAE9A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5356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2F484297-E8BF-4242-A855-4DCE54BD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82584FB-3D01-46E6-A52B-A9EF0E75F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7B7086-6EFB-4BCD-869C-EAF63B9B6CAE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80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2361AB63-FB0E-4DBF-B032-3A07B0DD1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a 3">
            <a:extLst>
              <a:ext uri="{FF2B5EF4-FFF2-40B4-BE49-F238E27FC236}">
                <a16:creationId xmlns:a16="http://schemas.microsoft.com/office/drawing/2014/main" id="{B08105FF-F00F-4467-BD56-406335373F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23A67-02B7-4127-A314-743EA1A5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5F0B561D-1B97-43AF-AF67-A12E7FA7F4B6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1041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CB46AD9C-119D-404D-984D-69B4B8687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70474E-4621-45A9-8423-B391476EA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B5A3DAF6-09E9-44D7-B237-EB3D6379BA00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7337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539B808-4BE4-479B-94F9-352F9FF8C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57F5EE8-3BC2-473B-93D3-9F214775E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945EBCFD-8255-44F4-8D42-701893CC329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758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  <p:sldLayoutId id="2147484584" r:id="rId14"/>
    <p:sldLayoutId id="2147484585" r:id="rId15"/>
    <p:sldLayoutId id="2147484586" r:id="rId16"/>
    <p:sldLayoutId id="2147484570" r:id="rId17"/>
    <p:sldLayoutId id="2147484587" r:id="rId18"/>
    <p:sldLayoutId id="2147484588" r:id="rId19"/>
    <p:sldLayoutId id="2147484589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E6FC1F-5759-4650-A881-C20997D36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54613"/>
            <a:ext cx="9144000" cy="596900"/>
          </a:xfrm>
        </p:spPr>
        <p:txBody>
          <a:bodyPr/>
          <a:lstStyle/>
          <a:p>
            <a:pPr>
              <a:defRPr/>
            </a:pPr>
            <a:r>
              <a:rPr lang="pl-PL" sz="2800" dirty="0"/>
              <a:t>„Mniej reklam w Mieście”- działania Wydziału Architektury i Urbanistyki UMK odnośnie Uchwały Krajobrazowej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889086"/>
            <a:ext cx="10515600" cy="9555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>
                <a:cs typeface="Times New Roman" pitchFamily="18" charset="0"/>
              </a:rPr>
              <a:t>Zarys czasowy</a:t>
            </a:r>
            <a:endParaRPr lang="pl-PL" altLang="pl-PL" sz="28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337109"/>
              </p:ext>
            </p:extLst>
          </p:nvPr>
        </p:nvGraphicFramePr>
        <p:xfrm>
          <a:off x="838199" y="2011790"/>
          <a:ext cx="10515600" cy="3143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96D094B-AE2F-4CE3-94B6-F9C0E1090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4592693"/>
            <a:ext cx="10515600" cy="148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pl-PL" sz="2200" dirty="0">
                <a:cs typeface="Times New Roman" pitchFamily="18" charset="0"/>
              </a:rPr>
              <a:t>§ 25 ust. 2 Tablice reklamowe i urządzenia reklamowe istniejące w dniu wejścia w życie uchwały, należy </a:t>
            </a:r>
            <a:r>
              <a:rPr lang="pl-PL" sz="2200" b="1" dirty="0">
                <a:cs typeface="Times New Roman" panose="02020603050405020304" pitchFamily="18" charset="0"/>
              </a:rPr>
              <a:t>dostosować</a:t>
            </a:r>
            <a:r>
              <a:rPr lang="pl-PL" sz="2200" dirty="0">
                <a:cs typeface="Times New Roman" panose="02020603050405020304" pitchFamily="18" charset="0"/>
              </a:rPr>
              <a:t> do zawartych w uchwale zakazów, zasad i warunków w terminie 24 miesięcy od dnia wejścia w życie uchwały tj. </a:t>
            </a:r>
            <a:r>
              <a:rPr lang="pl-PL" sz="2200" b="1" u="sng" dirty="0">
                <a:cs typeface="Times New Roman" panose="02020603050405020304" pitchFamily="18" charset="0"/>
              </a:rPr>
              <a:t>do 1 lipca 2022 roku.</a:t>
            </a:r>
            <a:endParaRPr lang="pl-PL" sz="2200" dirty="0"/>
          </a:p>
          <a:p>
            <a:pPr algn="just">
              <a:buFont typeface="Arial" panose="020B0604020202020204" pitchFamily="34" charset="0"/>
              <a:buNone/>
            </a:pPr>
            <a:endParaRPr lang="pl-PL" sz="1800" dirty="0">
              <a:latin typeface="+mj-lt"/>
              <a:cs typeface="Times New Roman" pitchFamily="18" charset="0"/>
            </a:endParaRPr>
          </a:p>
          <a:p>
            <a:endParaRPr lang="pl-PL" altLang="pl-PL" dirty="0">
              <a:latin typeface="+mj-lt"/>
            </a:endParaRPr>
          </a:p>
        </p:txBody>
      </p:sp>
      <p:cxnSp>
        <p:nvCxnSpPr>
          <p:cNvPr id="7" name="Łącznik prosty ze strzałką 6"/>
          <p:cNvCxnSpPr>
            <a:cxnSpLocks/>
          </p:cNvCxnSpPr>
          <p:nvPr/>
        </p:nvCxnSpPr>
        <p:spPr>
          <a:xfrm>
            <a:off x="2629600" y="2501862"/>
            <a:ext cx="39744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flipH="1">
            <a:off x="6748301" y="2031703"/>
            <a:ext cx="8238" cy="955589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 flipH="1">
            <a:off x="2485355" y="2024068"/>
            <a:ext cx="8238" cy="955589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2896133" y="1788658"/>
            <a:ext cx="3441390" cy="555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311150">
              <a:lnSpc>
                <a:spcPct val="90000"/>
              </a:lnSpc>
              <a:spcAft>
                <a:spcPct val="35000"/>
              </a:spcAft>
            </a:pPr>
            <a:r>
              <a:rPr lang="pl-PL" sz="1400" b="1" dirty="0">
                <a:latin typeface="+mj-lt"/>
                <a:cs typeface="Times New Roman" pitchFamily="18" charset="0"/>
              </a:rPr>
              <a:t>24-ro miesięczny okres dostosowawczy </a:t>
            </a:r>
          </a:p>
          <a:p>
            <a:pPr lvl="0" algn="ctr" defTabSz="311150">
              <a:lnSpc>
                <a:spcPct val="90000"/>
              </a:lnSpc>
              <a:spcAft>
                <a:spcPct val="35000"/>
              </a:spcAft>
            </a:pPr>
            <a:r>
              <a:rPr lang="pl-PL" sz="1400" b="1" dirty="0">
                <a:latin typeface="+mj-lt"/>
                <a:cs typeface="Times New Roman" pitchFamily="18" charset="0"/>
              </a:rPr>
              <a:t>dla istniejących reklam</a:t>
            </a:r>
            <a:endParaRPr lang="pl-PL" sz="14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DE0C232-0A84-43F8-8A8C-721AB31B55AA}"/>
              </a:ext>
            </a:extLst>
          </p:cNvPr>
          <p:cNvSpPr/>
          <p:nvPr/>
        </p:nvSpPr>
        <p:spPr>
          <a:xfrm>
            <a:off x="7321108" y="1798650"/>
            <a:ext cx="336502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311150">
              <a:lnSpc>
                <a:spcPct val="90000"/>
              </a:lnSpc>
              <a:spcAft>
                <a:spcPct val="35000"/>
              </a:spcAft>
            </a:pPr>
            <a:r>
              <a:rPr lang="pl-PL" sz="1400" b="1" dirty="0">
                <a:latin typeface="+mj-lt"/>
                <a:cs typeface="Times New Roman" pitchFamily="18" charset="0"/>
              </a:rPr>
              <a:t>Przepisy działają do wszystkich reklam</a:t>
            </a:r>
            <a:endParaRPr lang="pl-PL" sz="1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91965890-F7CE-4B89-9573-C2422F785A65}"/>
              </a:ext>
            </a:extLst>
          </p:cNvPr>
          <p:cNvSpPr/>
          <p:nvPr/>
        </p:nvSpPr>
        <p:spPr>
          <a:xfrm>
            <a:off x="6764776" y="2267181"/>
            <a:ext cx="4589023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98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A282C8-86FA-48A8-BBD7-DC3FAE82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Działania promocyjne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755082-8D36-4233-A7CB-9E18CDCB1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pPr marL="0" indent="0">
              <a:buNone/>
            </a:pPr>
            <a:endParaRPr lang="pl-PL" i="1" dirty="0"/>
          </a:p>
          <a:p>
            <a:pPr lvl="7"/>
            <a:endParaRPr lang="pl-PL" i="1" dirty="0"/>
          </a:p>
          <a:p>
            <a:pPr lvl="7"/>
            <a:endParaRPr lang="pl-PL" i="1" dirty="0"/>
          </a:p>
          <a:p>
            <a:pPr marL="3200400" lvl="7" indent="0">
              <a:buNone/>
            </a:pPr>
            <a:endParaRPr lang="pl-PL" i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">
            <a:off x="2226811" y="1992429"/>
            <a:ext cx="2826877" cy="39407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6554172" y="2020083"/>
            <a:ext cx="2826877" cy="39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4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4D482-2914-4706-9586-E9E29073B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000" b="1" dirty="0"/>
              <a:t>Realizacja uchwały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E8F37A-B998-4BEF-9CF5-C3B983A12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2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91059"/>
            <a:ext cx="10515600" cy="9555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>
                <a:cs typeface="Times New Roman" panose="02020603050405020304" pitchFamily="18" charset="0"/>
              </a:rPr>
              <a:t>Realizacja Uchwały Krajobrazowej</a:t>
            </a:r>
            <a:br>
              <a:rPr lang="pl-PL" sz="2800" dirty="0">
                <a:cs typeface="Times New Roman" panose="02020603050405020304" pitchFamily="18" charset="0"/>
              </a:rPr>
            </a:br>
            <a:r>
              <a:rPr lang="pl-PL" sz="2800" dirty="0">
                <a:cs typeface="Times New Roman" panose="02020603050405020304" pitchFamily="18" charset="0"/>
              </a:rPr>
              <a:t>w Krakowie - dwie jednostki;</a:t>
            </a:r>
            <a:endParaRPr lang="pl-PL" altLang="pl-PL" sz="28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38200" y="2232454"/>
            <a:ext cx="10515600" cy="3805881"/>
          </a:xfrm>
        </p:spPr>
        <p:txBody>
          <a:bodyPr/>
          <a:lstStyle/>
          <a:p>
            <a:pPr marL="0" indent="0" algn="just">
              <a:buNone/>
            </a:pPr>
            <a:endParaRPr lang="pl-PL" dirty="0">
              <a:ea typeface="Lato" panose="020F0502020204030203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>
              <a:ea typeface="Lato" panose="020F0502020204030203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>
              <a:ea typeface="Lato" panose="020F0502020204030203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Wydział Architektury i Urbanistyki realizuje przepisy uchwały krajobrazowej </a:t>
            </a:r>
          </a:p>
          <a:p>
            <a:pPr marL="0" indent="0" algn="just">
              <a:buNone/>
            </a:pPr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w odniesieniu do nieruchomości położonych na terenie Gminy Miejskiej Kraków </a:t>
            </a:r>
          </a:p>
          <a:p>
            <a:pPr marL="0" indent="0" algn="just">
              <a:buNone/>
            </a:pPr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z </a:t>
            </a:r>
            <a:r>
              <a:rPr lang="pl-PL" b="1" dirty="0">
                <a:ea typeface="Lato" panose="020F0502020204030203" pitchFamily="34" charset="0"/>
                <a:cs typeface="Times New Roman" panose="02020603050405020304" pitchFamily="18" charset="0"/>
              </a:rPr>
              <a:t>wyłączeniem</a:t>
            </a:r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/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działek położonych w pasie drogowym dróg publicznych,</a:t>
            </a:r>
          </a:p>
          <a:p>
            <a:pPr marL="285750" indent="-285750"/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działek gminnych o użytku drogowym znajdujących się poza pasem drogowym</a:t>
            </a:r>
          </a:p>
          <a:p>
            <a:pPr marL="285750" indent="-285750"/>
            <a:r>
              <a:rPr lang="pl-PL" dirty="0">
                <a:ea typeface="Lato" panose="020F0502020204030203" pitchFamily="34" charset="0"/>
                <a:cs typeface="Times New Roman" panose="02020603050405020304" pitchFamily="18" charset="0"/>
              </a:rPr>
              <a:t>pozostałych terenów pozostających w kompetencji Zarządu Dróg Miasta Krakowa zgodnie ze statutem tej Jednostki. </a:t>
            </a:r>
          </a:p>
          <a:p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2785934" y="1696994"/>
            <a:ext cx="2026508" cy="14992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Zarząd Dróg Miasta Krakowa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6760176" y="1696994"/>
            <a:ext cx="2026508" cy="14992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Architektury </a:t>
            </a:r>
          </a:p>
          <a:p>
            <a:pPr lvl="0"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Urbanistyki </a:t>
            </a:r>
          </a:p>
          <a:p>
            <a:pPr lvl="0"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UMK</a:t>
            </a:r>
          </a:p>
        </p:txBody>
      </p:sp>
    </p:spTree>
    <p:extLst>
      <p:ext uri="{BB962C8B-B14F-4D97-AF65-F5344CB8AC3E}">
        <p14:creationId xmlns:p14="http://schemas.microsoft.com/office/powerpoint/2010/main" val="250463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22" y="1719984"/>
            <a:ext cx="7766566" cy="437948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59" y="1719984"/>
            <a:ext cx="7766566" cy="43794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084" y="1719984"/>
            <a:ext cx="7766566" cy="4379480"/>
          </a:xfrm>
          <a:prstGeom prst="rect">
            <a:avLst/>
          </a:prstGeom>
        </p:spPr>
      </p:pic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>
                <a:ea typeface="Lato" panose="020F0502020204030203" pitchFamily="34" charset="0"/>
                <a:cs typeface="Times New Roman" pitchFamily="18" charset="0"/>
              </a:rPr>
              <a:t>Realizacja Uchwały Krajobrazowej w Wydziale Architektury i Urbanistyki UMK</a:t>
            </a:r>
            <a:endParaRPr lang="pl-PL" alt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202439" y="2617818"/>
            <a:ext cx="25003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pl-PL" dirty="0">
                <a:latin typeface="+mj-lt"/>
                <a:cs typeface="Times New Roman" pitchFamily="18" charset="0"/>
              </a:rPr>
              <a:t>Wydawanie decyzji o pozwoleniu na budowę oraz przyjmowanie zgłoszeń</a:t>
            </a:r>
          </a:p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249353" y="2617818"/>
            <a:ext cx="2500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pl-PL" dirty="0">
              <a:latin typeface="+mj-lt"/>
              <a:cs typeface="Times New Roman" pitchFamily="18" charset="0"/>
            </a:endParaRPr>
          </a:p>
          <a:p>
            <a:pPr lvl="0" algn="ctr"/>
            <a:r>
              <a:rPr lang="pl-PL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Wydawanie decyzji nakładających opłatę karną</a:t>
            </a:r>
          </a:p>
          <a:p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518228" y="2588377"/>
            <a:ext cx="2786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pl-PL" dirty="0">
              <a:latin typeface="+mj-lt"/>
              <a:cs typeface="Times New Roman" pitchFamily="18" charset="0"/>
            </a:endParaRPr>
          </a:p>
          <a:p>
            <a:pPr lvl="0" algn="ctr"/>
            <a:r>
              <a:rPr lang="pl-PL" dirty="0">
                <a:solidFill>
                  <a:srgbClr val="EC8F06"/>
                </a:solidFill>
                <a:latin typeface="+mj-lt"/>
                <a:cs typeface="Times New Roman" pitchFamily="18" charset="0"/>
              </a:rPr>
              <a:t>Kontrola istniejących tablic i urządzeń reklamowych 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838200" y="6099464"/>
            <a:ext cx="3035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www.pngegg.com</a:t>
            </a:r>
          </a:p>
        </p:txBody>
      </p:sp>
    </p:spTree>
    <p:extLst>
      <p:ext uri="{BB962C8B-B14F-4D97-AF65-F5344CB8AC3E}">
        <p14:creationId xmlns:p14="http://schemas.microsoft.com/office/powerpoint/2010/main" val="1996431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>
                <a:ea typeface="Lato" panose="020F0502020204030203" pitchFamily="34" charset="0"/>
                <a:cs typeface="Times New Roman" pitchFamily="18" charset="0"/>
              </a:rPr>
              <a:t>Realizacja Uchwały Krajobrazowej w Wydziale Architektury i Urbanistyki UMK</a:t>
            </a:r>
            <a:endParaRPr lang="pl-PL" altLang="pl-PL" sz="2800" dirty="0"/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2306595"/>
            <a:ext cx="10595919" cy="38703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None/>
            </a:pPr>
            <a:r>
              <a:rPr lang="pl-PL" sz="2400" dirty="0"/>
              <a:t>Pracownicy Wydziału Architektury i Urbanistyki UMK:</a:t>
            </a:r>
          </a:p>
          <a:p>
            <a:pPr marL="514350" indent="-514350"/>
            <a:r>
              <a:rPr lang="pl-PL" sz="2400" dirty="0"/>
              <a:t>Odpowiadają na </a:t>
            </a:r>
            <a:r>
              <a:rPr lang="pl-PL" sz="2400" b="1" dirty="0">
                <a:solidFill>
                  <a:schemeClr val="tx2"/>
                </a:solidFill>
              </a:rPr>
              <a:t>korespondencję</a:t>
            </a:r>
            <a:r>
              <a:rPr lang="pl-PL" sz="2400" dirty="0"/>
              <a:t> osób zgłaszających reklamę,</a:t>
            </a:r>
          </a:p>
          <a:p>
            <a:pPr marL="514350" indent="-514350"/>
            <a:r>
              <a:rPr lang="pl-PL" sz="2400" dirty="0"/>
              <a:t>Przeprowadzają </a:t>
            </a:r>
            <a:r>
              <a:rPr lang="pl-PL" sz="2400" b="1" dirty="0">
                <a:solidFill>
                  <a:schemeClr val="tx2"/>
                </a:solidFill>
              </a:rPr>
              <a:t>wizje w terenie</a:t>
            </a:r>
            <a:r>
              <a:rPr lang="pl-PL" sz="2400" dirty="0"/>
              <a:t>. </a:t>
            </a:r>
          </a:p>
          <a:p>
            <a:pPr marL="514350" indent="-514350"/>
            <a:r>
              <a:rPr lang="pl-PL" sz="2400" dirty="0"/>
              <a:t>Przeprowadzają </a:t>
            </a:r>
            <a:r>
              <a:rPr lang="pl-PL" sz="2400" b="1" dirty="0">
                <a:solidFill>
                  <a:schemeClr val="tx2"/>
                </a:solidFill>
              </a:rPr>
              <a:t>kwerendę</a:t>
            </a:r>
            <a:r>
              <a:rPr lang="pl-PL" sz="2400" dirty="0"/>
              <a:t> wewnętrznych baz danych.</a:t>
            </a:r>
          </a:p>
          <a:p>
            <a:pPr marL="0" indent="0">
              <a:buNone/>
            </a:pPr>
            <a:r>
              <a:rPr lang="pl-PL" sz="2400" dirty="0"/>
              <a:t>Następnie – zależnie od wyników – kierują;</a:t>
            </a:r>
          </a:p>
          <a:p>
            <a:pPr marL="514350" indent="-514350"/>
            <a:r>
              <a:rPr lang="pl-PL" sz="2400" b="1" dirty="0">
                <a:solidFill>
                  <a:schemeClr val="tx2"/>
                </a:solidFill>
              </a:rPr>
              <a:t>Wezwania do osób </a:t>
            </a:r>
            <a:r>
              <a:rPr lang="pl-PL" sz="2400" dirty="0"/>
              <a:t>które umieściły reklamy lub właścicieli nieruchomości, </a:t>
            </a:r>
          </a:p>
          <a:p>
            <a:pPr marL="514350" indent="-514350"/>
            <a:r>
              <a:rPr lang="pl-PL" sz="2400" b="1" dirty="0">
                <a:solidFill>
                  <a:schemeClr val="tx2"/>
                </a:solidFill>
              </a:rPr>
              <a:t>Informację do właściwego organu </a:t>
            </a:r>
            <a:r>
              <a:rPr lang="pl-PL" sz="2400" dirty="0"/>
              <a:t>nadzoru budowlanego.</a:t>
            </a:r>
            <a:endParaRPr lang="pl-PL" altLang="pl-PL" sz="2400" dirty="0"/>
          </a:p>
          <a:p>
            <a:pPr marL="514350" indent="-514350"/>
            <a:endParaRPr lang="pl-PL" sz="2400" dirty="0"/>
          </a:p>
          <a:p>
            <a:pPr marL="514350" indent="-514350"/>
            <a:endParaRPr lang="pl-PL" sz="2400" dirty="0"/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6161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Procedura kontroli tablic i urządzeń reklamowych - problemy praktyczne</a:t>
            </a:r>
            <a:endParaRPr lang="pl-PL" altLang="pl-PL" sz="2800" dirty="0"/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2306595"/>
            <a:ext cx="10595919" cy="38703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  <a:defRPr/>
            </a:pPr>
            <a:r>
              <a:rPr lang="pl-PL" sz="2400" dirty="0">
                <a:latin typeface="Lato" panose="020F0502020204030203" pitchFamily="34" charset="-18"/>
              </a:rPr>
              <a:t>Podejmowane czynności są </a:t>
            </a:r>
            <a:r>
              <a:rPr lang="pl-PL" sz="2400" b="1" dirty="0">
                <a:latin typeface="Lato" panose="020F0502020204030203" pitchFamily="34" charset="-18"/>
              </a:rPr>
              <a:t>czasochłonne</a:t>
            </a:r>
            <a:r>
              <a:rPr lang="pl-PL" sz="2400" dirty="0">
                <a:latin typeface="Lato" panose="020F0502020204030203" pitchFamily="34" charset="-18"/>
              </a:rPr>
              <a:t>, z uwagi na:</a:t>
            </a:r>
          </a:p>
          <a:p>
            <a:pPr>
              <a:buNone/>
              <a:defRPr/>
            </a:pPr>
            <a:endParaRPr lang="pl-PL" sz="2400" dirty="0">
              <a:latin typeface="Lato" panose="020F0502020204030203" pitchFamily="34" charset="-18"/>
            </a:endParaRPr>
          </a:p>
          <a:p>
            <a:pPr>
              <a:lnSpc>
                <a:spcPct val="97000"/>
              </a:lnSpc>
              <a:defRPr/>
            </a:pPr>
            <a:r>
              <a:rPr lang="pl-PL" sz="2400" dirty="0">
                <a:latin typeface="Lato" panose="020F0502020204030203" pitchFamily="34" charset="-18"/>
              </a:rPr>
              <a:t>Konieczność </a:t>
            </a: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ustalenia dokładnej lokalizacji </a:t>
            </a:r>
            <a:r>
              <a:rPr lang="pl-PL" sz="2400" dirty="0">
                <a:latin typeface="Lato" panose="020F0502020204030203" pitchFamily="34" charset="-18"/>
              </a:rPr>
              <a:t>reklamy,</a:t>
            </a:r>
          </a:p>
          <a:p>
            <a:pPr>
              <a:lnSpc>
                <a:spcPct val="97000"/>
              </a:lnSpc>
              <a:defRPr/>
            </a:pPr>
            <a:r>
              <a:rPr lang="pl-PL" sz="2400" dirty="0">
                <a:latin typeface="Lato" panose="020F0502020204030203" pitchFamily="34" charset="-18"/>
              </a:rPr>
              <a:t>konieczność </a:t>
            </a: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weryfikacji/aktualizacji otrzymywanych zgłoszeń </a:t>
            </a:r>
            <a:r>
              <a:rPr lang="pl-PL" sz="2400" dirty="0">
                <a:latin typeface="Lato" panose="020F0502020204030203" pitchFamily="34" charset="-18"/>
              </a:rPr>
              <a:t>w terenie,</a:t>
            </a:r>
          </a:p>
          <a:p>
            <a:r>
              <a:rPr lang="pl-PL" sz="2400" dirty="0">
                <a:latin typeface="Lato" panose="020F0502020204030203" pitchFamily="34" charset="-18"/>
              </a:rPr>
              <a:t>badanie </a:t>
            </a: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właściwości rzeczowej Wydziału </a:t>
            </a:r>
            <a:r>
              <a:rPr lang="pl-PL" sz="2400" dirty="0">
                <a:latin typeface="Lato" panose="020F0502020204030203" pitchFamily="34" charset="-18"/>
              </a:rPr>
              <a:t>w sytuacjach trudności z ustalaniem przebiegu pasa drogowego,</a:t>
            </a:r>
          </a:p>
          <a:p>
            <a:pPr>
              <a:lnSpc>
                <a:spcPct val="97000"/>
              </a:lnSpc>
              <a:defRPr/>
            </a:pP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trudności w ustaleniu podmiotu </a:t>
            </a:r>
            <a:r>
              <a:rPr lang="pl-PL" sz="2400" dirty="0">
                <a:latin typeface="Lato" panose="020F0502020204030203" pitchFamily="34" charset="-18"/>
              </a:rPr>
              <a:t>odpowiedzialnego za umieszczenie reklamy, </a:t>
            </a:r>
          </a:p>
          <a:p>
            <a:pPr marL="0" indent="0">
              <a:buNone/>
            </a:pP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4492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Procedura kontroli tablic i urządzeń reklamowych- problemy praktyczne- cd.</a:t>
            </a:r>
            <a:endParaRPr lang="pl-PL" altLang="pl-PL" sz="2800" dirty="0"/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2306595"/>
            <a:ext cx="10595919" cy="38703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7000"/>
              </a:lnSpc>
              <a:defRPr/>
            </a:pPr>
            <a:endParaRPr lang="pl-PL" sz="2400" dirty="0">
              <a:latin typeface="Lato" panose="020F0502020204030203" pitchFamily="34" charset="-18"/>
            </a:endParaRPr>
          </a:p>
          <a:p>
            <a:pPr>
              <a:lnSpc>
                <a:spcPct val="97000"/>
              </a:lnSpc>
              <a:defRPr/>
            </a:pP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zastępowanie istniejących reklam innymi </a:t>
            </a:r>
            <a:r>
              <a:rPr lang="pl-PL" sz="2400" dirty="0">
                <a:latin typeface="Lato" panose="020F0502020204030203" pitchFamily="34" charset="-18"/>
              </a:rPr>
              <a:t>reklamami w trakcie czynności wyjaśniających,</a:t>
            </a:r>
          </a:p>
          <a:p>
            <a:pPr>
              <a:lnSpc>
                <a:spcPct val="97000"/>
              </a:lnSpc>
              <a:defRPr/>
            </a:pP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usuwanie reklam w trakcie czynności </a:t>
            </a:r>
            <a:r>
              <a:rPr lang="pl-PL" sz="2400" dirty="0">
                <a:latin typeface="Lato" panose="020F0502020204030203" pitchFamily="34" charset="-18"/>
              </a:rPr>
              <a:t>wstępnych oraz wyjaśniających,</a:t>
            </a:r>
          </a:p>
          <a:p>
            <a:pPr>
              <a:lnSpc>
                <a:spcPct val="97000"/>
              </a:lnSpc>
              <a:defRPr/>
            </a:pP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konieczność przeprowadzenia pełnego postępowania </a:t>
            </a:r>
            <a:r>
              <a:rPr lang="pl-PL" sz="2400" dirty="0">
                <a:latin typeface="Lato" panose="020F0502020204030203" pitchFamily="34" charset="-18"/>
              </a:rPr>
              <a:t>administracyjnego w przypadku potrzeby wydania decyzji nakładającej karę.</a:t>
            </a:r>
            <a:endParaRPr lang="pl-PL" sz="2400" dirty="0"/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981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Wątpliwości interpretacyjne Uchwały Krajobrazowej</a:t>
            </a:r>
            <a:endParaRPr lang="pl-PL" altLang="pl-PL" sz="28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63" y="1811566"/>
            <a:ext cx="2135409" cy="2847211"/>
          </a:xfrm>
          <a:prstGeom prst="rect">
            <a:avLst/>
          </a:prstGeom>
        </p:spPr>
      </p:pic>
      <p:pic>
        <p:nvPicPr>
          <p:cNvPr id="1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778457"/>
            <a:ext cx="2160240" cy="2880320"/>
          </a:xfr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55" y="1778457"/>
            <a:ext cx="2135409" cy="2847211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9326880" y="5531326"/>
            <a:ext cx="2026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ul. Przemysłowa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744663" y="4735869"/>
            <a:ext cx="250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Zgłaszana tablica reklamowa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841196" y="4722700"/>
            <a:ext cx="250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Usunięta tablica reklamowa według właściciela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010155" y="4625668"/>
            <a:ext cx="250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Ostateczne usunięcie tablicy reklamowej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</p:spTree>
    <p:extLst>
      <p:ext uri="{BB962C8B-B14F-4D97-AF65-F5344CB8AC3E}">
        <p14:creationId xmlns:p14="http://schemas.microsoft.com/office/powerpoint/2010/main" val="15881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Wątpliwości interpretacyjne Uchwały Krajobrazowej</a:t>
            </a:r>
            <a:endParaRPr lang="pl-PL" altLang="pl-PL" sz="2800" dirty="0"/>
          </a:p>
        </p:txBody>
      </p:sp>
      <p:pic>
        <p:nvPicPr>
          <p:cNvPr id="7" name="Obraz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r="25861"/>
          <a:stretch>
            <a:fillRect/>
          </a:stretch>
        </p:blipFill>
        <p:spPr bwMode="auto">
          <a:xfrm>
            <a:off x="1816694" y="1810937"/>
            <a:ext cx="2178050" cy="29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r="40498"/>
          <a:stretch>
            <a:fillRect/>
          </a:stretch>
        </p:blipFill>
        <p:spPr bwMode="auto">
          <a:xfrm>
            <a:off x="4973238" y="1810937"/>
            <a:ext cx="2185032" cy="298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3366" y="2197812"/>
            <a:ext cx="2985338" cy="221158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170126" y="5531326"/>
            <a:ext cx="2183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ul. Zwierzyniecka 22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650914" y="4988418"/>
            <a:ext cx="387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Cykliczne zmiany muralu reklamowego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</p:spTree>
    <p:extLst>
      <p:ext uri="{BB962C8B-B14F-4D97-AF65-F5344CB8AC3E}">
        <p14:creationId xmlns:p14="http://schemas.microsoft.com/office/powerpoint/2010/main" val="31969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Reklama dawniej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6">
            <a:extLst>
              <a:ext uri="{FF2B5EF4-FFF2-40B4-BE49-F238E27FC236}">
                <a16:creationId xmlns:a16="http://schemas.microsoft.com/office/drawing/2014/main" id="{0A9490C0-E1D4-4A8C-A292-1A5AD5FDF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5" y="1657216"/>
            <a:ext cx="3465888" cy="198855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62904" y="3598052"/>
            <a:ext cx="3035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www.semseomarketing.pl/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557" y="2272793"/>
            <a:ext cx="6791557" cy="36459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7794811" y="1645430"/>
            <a:ext cx="3558989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Historyczne reklamy i szyldy z XX wieku.</a:t>
            </a:r>
          </a:p>
          <a:p>
            <a:pPr algn="r"/>
            <a:r>
              <a:rPr lang="pl-PL" sz="1400" dirty="0">
                <a:latin typeface="+mn-lt"/>
              </a:rPr>
              <a:t> ul. Szeroka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7FF7B9F-4351-45DF-A6AC-AB806C4BFBC1}"/>
              </a:ext>
            </a:extLst>
          </p:cNvPr>
          <p:cNvSpPr txBox="1">
            <a:spLocks/>
          </p:cNvSpPr>
          <p:nvPr/>
        </p:nvSpPr>
        <p:spPr>
          <a:xfrm>
            <a:off x="562904" y="3849091"/>
            <a:ext cx="3558989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just"/>
            <a:r>
              <a:rPr lang="pl-PL" sz="1200">
                <a:latin typeface="+mn-lt"/>
              </a:rPr>
              <a:t>Pierwszą znaną historycznie treść reklamową zawiera manuskrypt z Teb z około 3000r pne . Była to informacja o nagrodzie za odnalezienie zbiegłego niewolnika</a:t>
            </a:r>
            <a:endParaRPr lang="pl-PL" sz="1200" dirty="0"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0276460" y="5930560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Fotografia własna</a:t>
            </a:r>
          </a:p>
        </p:txBody>
      </p:sp>
    </p:spTree>
    <p:extLst>
      <p:ext uri="{BB962C8B-B14F-4D97-AF65-F5344CB8AC3E}">
        <p14:creationId xmlns:p14="http://schemas.microsoft.com/office/powerpoint/2010/main" val="3611156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4D482-2914-4706-9586-E9E29073B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800" b="1" dirty="0"/>
              <a:t>Decyzje  nakładające  KARĘ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E8F37A-B998-4BEF-9CF5-C3B983A12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080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3BF93B-0F1A-44B7-89AE-B007EBE2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3C3AE0-BFC5-42A0-B443-A1F059F0A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rgbClr val="FF0000"/>
                </a:solidFill>
              </a:rPr>
              <a:t>Jeżeli ustalono, że:</a:t>
            </a:r>
          </a:p>
          <a:p>
            <a:r>
              <a:rPr lang="pl-PL" dirty="0"/>
              <a:t>reklama nie jest zgodna z uchwałą,</a:t>
            </a:r>
          </a:p>
          <a:p>
            <a:r>
              <a:rPr lang="pl-PL" dirty="0"/>
              <a:t>Nie dotyczy jej okres przejściowy,</a:t>
            </a:r>
          </a:p>
          <a:p>
            <a:r>
              <a:rPr lang="pl-PL" dirty="0"/>
              <a:t>Ustalono podmiot który umieścił reklamę lub właściciela nieruchomości i osoba ta nie podjęła odpowiednich działań (nie zamierza doprowadzić reklamy do zgodności z uchwałą)</a:t>
            </a:r>
          </a:p>
          <a:p>
            <a:pPr marL="0" indent="0">
              <a:buNone/>
            </a:pPr>
            <a:r>
              <a:rPr lang="pl-PL" b="1" dirty="0"/>
              <a:t>To: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Wszczynane jest postępowanie w sprawie określenia kary pieniężnej 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FF0000"/>
                </a:solidFill>
              </a:rPr>
              <a:t>      i wydania decyzji nakładającej tą karę.</a:t>
            </a:r>
          </a:p>
        </p:txBody>
      </p:sp>
    </p:spTree>
    <p:extLst>
      <p:ext uri="{BB962C8B-B14F-4D97-AF65-F5344CB8AC3E}">
        <p14:creationId xmlns:p14="http://schemas.microsoft.com/office/powerpoint/2010/main" val="1025228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dirty="0">
                <a:solidFill>
                  <a:srgbClr val="FF0000"/>
                </a:solidFill>
                <a:cs typeface="Times New Roman" panose="02020603050405020304" pitchFamily="18" charset="0"/>
              </a:rPr>
              <a:t>Karze podlega</a:t>
            </a:r>
            <a:endParaRPr lang="pl-PL" altLang="pl-PL" dirty="0">
              <a:solidFill>
                <a:srgbClr val="FF0000"/>
              </a:solidFill>
            </a:endParaRPr>
          </a:p>
        </p:txBody>
      </p:sp>
      <p:sp>
        <p:nvSpPr>
          <p:cNvPr id="26627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992312"/>
            <a:ext cx="10515600" cy="43096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pl-PL" sz="1500" b="1" dirty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400" b="1" dirty="0">
                <a:latin typeface="+mj-lt"/>
                <a:cs typeface="Times New Roman" panose="02020603050405020304" pitchFamily="18" charset="0"/>
              </a:rPr>
              <a:t>Podmiot, który umieścił tablicę reklamową lub urządzenie reklamowe </a:t>
            </a:r>
          </a:p>
          <a:p>
            <a:pPr marL="0" indent="0" algn="ctr">
              <a:buNone/>
            </a:pPr>
            <a:r>
              <a:rPr lang="pl-PL" sz="2400" dirty="0">
                <a:cs typeface="Times New Roman" panose="02020603050405020304" pitchFamily="18" charset="0"/>
              </a:rPr>
              <a:t>Jeżeli nie jest możliwe ustalenie tego podmiotu to:</a:t>
            </a:r>
          </a:p>
          <a:p>
            <a:pPr marL="0" indent="0" algn="ctr">
              <a:buNone/>
            </a:pPr>
            <a:r>
              <a:rPr lang="pl-PL" sz="2400" b="1" dirty="0">
                <a:latin typeface="+mj-lt"/>
                <a:cs typeface="Times New Roman" panose="02020603050405020304" pitchFamily="18" charset="0"/>
              </a:rPr>
              <a:t>Właściciel, użytkownik wieczysty lub posiadacz samoistny nieruchomości.</a:t>
            </a:r>
          </a:p>
          <a:p>
            <a:endParaRPr lang="pl-PL" dirty="0">
              <a:cs typeface="Times New Roman" panose="02020603050405020304" pitchFamily="18" charset="0"/>
            </a:endParaRPr>
          </a:p>
          <a:p>
            <a:endParaRPr lang="pl-PL" dirty="0">
              <a:cs typeface="Times New Roman" panose="02020603050405020304" pitchFamily="18" charset="0"/>
            </a:endParaRPr>
          </a:p>
          <a:p>
            <a:endParaRPr lang="pl-PL" dirty="0">
              <a:cs typeface="Times New Roman" panose="02020603050405020304" pitchFamily="18" charset="0"/>
            </a:endParaRPr>
          </a:p>
          <a:p>
            <a:endParaRPr lang="pl-PL" dirty="0">
              <a:cs typeface="Times New Roman" panose="02020603050405020304" pitchFamily="18" charset="0"/>
            </a:endParaRPr>
          </a:p>
          <a:p>
            <a:r>
              <a:rPr lang="pl-PL" dirty="0">
                <a:cs typeface="Times New Roman" panose="02020603050405020304" pitchFamily="18" charset="0"/>
              </a:rPr>
              <a:t>Art. 37d ustawy z dnia 27 marca 2003 r. o planowaniu i zagospodarowaniu przestrzennym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12247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dirty="0">
                <a:solidFill>
                  <a:srgbClr val="FF0000"/>
                </a:solidFill>
              </a:rPr>
              <a:t>Kwota kary</a:t>
            </a:r>
            <a:endParaRPr lang="pl-PL" altLang="pl-PL" dirty="0">
              <a:solidFill>
                <a:srgbClr val="FF0000"/>
              </a:solidFill>
            </a:endParaRPr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lnSpc>
                <a:spcPct val="97000"/>
              </a:lnSpc>
              <a:buNone/>
              <a:defRPr/>
            </a:pPr>
            <a:endParaRPr lang="pl-PL" sz="2400" b="1" dirty="0">
              <a:solidFill>
                <a:srgbClr val="006CB7"/>
              </a:solidFill>
            </a:endParaRPr>
          </a:p>
          <a:p>
            <a:pPr marL="0" indent="0" algn="just">
              <a:lnSpc>
                <a:spcPct val="97000"/>
              </a:lnSpc>
              <a:buNone/>
              <a:defRPr/>
            </a:pPr>
            <a:r>
              <a:rPr lang="pl-PL" sz="2600" dirty="0">
                <a:solidFill>
                  <a:srgbClr val="006CB7"/>
                </a:solidFill>
              </a:rPr>
              <a:t> </a:t>
            </a:r>
            <a:r>
              <a:rPr lang="pl-PL" sz="4000" dirty="0">
                <a:solidFill>
                  <a:srgbClr val="006CB7"/>
                </a:solidFill>
              </a:rPr>
              <a:t>[</a:t>
            </a:r>
            <a:r>
              <a:rPr lang="pl-PL" sz="2600" dirty="0">
                <a:solidFill>
                  <a:srgbClr val="006CB7"/>
                </a:solidFill>
              </a:rPr>
              <a:t>(</a:t>
            </a:r>
            <a:r>
              <a:rPr lang="pl-PL" sz="2600" b="1" dirty="0">
                <a:solidFill>
                  <a:srgbClr val="006CB7"/>
                </a:solidFill>
              </a:rPr>
              <a:t>Pole pow</a:t>
            </a:r>
            <a:r>
              <a:rPr lang="pl-PL" sz="2600" i="1" dirty="0">
                <a:solidFill>
                  <a:srgbClr val="006CB7"/>
                </a:solidFill>
              </a:rPr>
              <a:t>. [m²]</a:t>
            </a:r>
            <a:r>
              <a:rPr lang="pl-PL" sz="2600" b="1" dirty="0">
                <a:solidFill>
                  <a:srgbClr val="006CB7"/>
                </a:solidFill>
              </a:rPr>
              <a:t> </a:t>
            </a:r>
            <a:r>
              <a:rPr lang="pl-PL" sz="2600" dirty="0">
                <a:solidFill>
                  <a:srgbClr val="006CB7"/>
                </a:solidFill>
              </a:rPr>
              <a:t>x </a:t>
            </a:r>
            <a:r>
              <a:rPr lang="pl-PL" sz="2600" b="1" dirty="0">
                <a:solidFill>
                  <a:srgbClr val="006CB7"/>
                </a:solidFill>
              </a:rPr>
              <a:t>część zmienna </a:t>
            </a:r>
            <a:r>
              <a:rPr lang="pl-PL" sz="2600" dirty="0">
                <a:solidFill>
                  <a:srgbClr val="006CB7"/>
                </a:solidFill>
              </a:rPr>
              <a:t>x 40) + (</a:t>
            </a:r>
            <a:r>
              <a:rPr lang="pl-PL" sz="2600" b="1" dirty="0">
                <a:solidFill>
                  <a:srgbClr val="006CB7"/>
                </a:solidFill>
              </a:rPr>
              <a:t>część stała</a:t>
            </a:r>
            <a:r>
              <a:rPr lang="pl-PL" sz="2600" dirty="0">
                <a:solidFill>
                  <a:srgbClr val="006CB7"/>
                </a:solidFill>
              </a:rPr>
              <a:t> x 40)</a:t>
            </a:r>
            <a:r>
              <a:rPr lang="pl-PL" sz="4000" dirty="0">
                <a:solidFill>
                  <a:srgbClr val="006CB7"/>
                </a:solidFill>
              </a:rPr>
              <a:t>]</a:t>
            </a:r>
            <a:r>
              <a:rPr lang="pl-PL" sz="2600" dirty="0">
                <a:solidFill>
                  <a:srgbClr val="006CB7"/>
                </a:solidFill>
              </a:rPr>
              <a:t> x </a:t>
            </a:r>
            <a:r>
              <a:rPr lang="pl-PL" sz="2600" b="1" dirty="0">
                <a:solidFill>
                  <a:srgbClr val="006CB7"/>
                </a:solidFill>
              </a:rPr>
              <a:t>liczba dni</a:t>
            </a:r>
          </a:p>
          <a:p>
            <a:endParaRPr lang="pl-PL" altLang="pl-PL" dirty="0"/>
          </a:p>
        </p:txBody>
      </p:sp>
      <p:pic>
        <p:nvPicPr>
          <p:cNvPr id="4" name="Obraz 3" descr="2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4024" y="4088809"/>
            <a:ext cx="2538407" cy="142876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38200" y="52983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cs typeface="Times New Roman" panose="02020603050405020304" pitchFamily="18" charset="0"/>
              </a:rPr>
              <a:t>Art. 37d ustawy z dnia 27 marca 2003 r. o planowaniu i zagospodarowaniu przestrzennym</a:t>
            </a:r>
          </a:p>
        </p:txBody>
      </p:sp>
      <p:sp>
        <p:nvSpPr>
          <p:cNvPr id="3" name="Prostokąt 2"/>
          <p:cNvSpPr/>
          <p:nvPr/>
        </p:nvSpPr>
        <p:spPr>
          <a:xfrm>
            <a:off x="8786372" y="5665310"/>
            <a:ext cx="19960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Źródło: www.mazowiecka.policja.gov.pl/</a:t>
            </a:r>
          </a:p>
        </p:txBody>
      </p:sp>
    </p:spTree>
    <p:extLst>
      <p:ext uri="{BB962C8B-B14F-4D97-AF65-F5344CB8AC3E}">
        <p14:creationId xmlns:p14="http://schemas.microsoft.com/office/powerpoint/2010/main" val="25705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85066" y="1095192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Rondo Mogilskie 1</a:t>
            </a:r>
            <a:endParaRPr lang="pl-PL" altLang="pl-PL" sz="2800" dirty="0"/>
          </a:p>
        </p:txBody>
      </p:sp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Kwota kary </a:t>
            </a:r>
            <a:r>
              <a:rPr lang="pl-PL" u="sng" dirty="0">
                <a:latin typeface="Lato" panose="020F0502020204030203" pitchFamily="34" charset="-18"/>
              </a:rPr>
              <a:t>za 1 dzień </a:t>
            </a:r>
            <a:r>
              <a:rPr lang="pl-PL" dirty="0">
                <a:latin typeface="Lato" panose="020F0502020204030203" pitchFamily="34" charset="-18"/>
              </a:rPr>
              <a:t>za umieszczenie nośnika 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nie odpowiadającego uchwale krajobrazowej: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[(765,6 m</a:t>
            </a:r>
            <a:r>
              <a:rPr lang="pl-PL" baseline="30000" dirty="0">
                <a:latin typeface="Lato" panose="020F0502020204030203" pitchFamily="34" charset="-18"/>
              </a:rPr>
              <a:t>2 </a:t>
            </a:r>
            <a:r>
              <a:rPr lang="pl-PL" dirty="0">
                <a:latin typeface="Lato" panose="020F0502020204030203" pitchFamily="34" charset="-18"/>
              </a:rPr>
              <a:t>x 0,25 zł x 40) + (2,80 zł x 40)] x 1 dzień  = </a:t>
            </a:r>
          </a:p>
          <a:p>
            <a:pPr marL="0" indent="0">
              <a:buNone/>
            </a:pPr>
            <a:r>
              <a:rPr lang="pl-PL" sz="2400" b="1" dirty="0">
                <a:latin typeface="Lato" panose="020F0502020204030203" pitchFamily="34" charset="-18"/>
              </a:rPr>
              <a:t>7768</a:t>
            </a:r>
            <a:r>
              <a:rPr lang="pl-PL" sz="2400" dirty="0">
                <a:latin typeface="Lato" panose="020F0502020204030203" pitchFamily="34" charset="-18"/>
              </a:rPr>
              <a:t> zł</a:t>
            </a:r>
          </a:p>
          <a:p>
            <a:pPr marL="0" indent="0">
              <a:buNone/>
            </a:pPr>
            <a:endParaRPr lang="pl-PL" dirty="0">
              <a:latin typeface="Lato" panose="020F0502020204030203" pitchFamily="34" charset="-18"/>
            </a:endParaRPr>
          </a:p>
          <a:p>
            <a:endParaRPr lang="pl-PL" alt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1600402"/>
            <a:ext cx="4483100" cy="22193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1735B07-1D0C-4DFA-8FEA-35ABE599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19684"/>
            <a:ext cx="8816546" cy="1357322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8" name="Łącznik prosty ze strzałką 7"/>
          <p:cNvCxnSpPr/>
          <p:nvPr/>
        </p:nvCxnSpPr>
        <p:spPr>
          <a:xfrm>
            <a:off x="838200" y="5998281"/>
            <a:ext cx="8816546" cy="0"/>
          </a:xfrm>
          <a:prstGeom prst="straightConnector1">
            <a:avLst/>
          </a:prstGeom>
          <a:ln w="38100">
            <a:solidFill>
              <a:srgbClr val="006CB7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4828730" y="5677006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6CB7"/>
                </a:solidFill>
              </a:rPr>
              <a:t>66 m</a:t>
            </a:r>
          </a:p>
        </p:txBody>
      </p:sp>
      <p:cxnSp>
        <p:nvCxnSpPr>
          <p:cNvPr id="14" name="Łącznik prosty ze strzałką 13"/>
          <p:cNvCxnSpPr/>
          <p:nvPr/>
        </p:nvCxnSpPr>
        <p:spPr>
          <a:xfrm>
            <a:off x="10246841" y="4319684"/>
            <a:ext cx="0" cy="1357322"/>
          </a:xfrm>
          <a:prstGeom prst="straightConnector1">
            <a:avLst/>
          </a:prstGeom>
          <a:ln w="38100">
            <a:solidFill>
              <a:srgbClr val="006CB7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 rot="16200000">
            <a:off x="9562109" y="471746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CB7"/>
                </a:solidFill>
              </a:rPr>
              <a:t>11,6 m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Fotografia własna</a:t>
            </a:r>
          </a:p>
        </p:txBody>
      </p:sp>
    </p:spTree>
    <p:extLst>
      <p:ext uri="{BB962C8B-B14F-4D97-AF65-F5344CB8AC3E}">
        <p14:creationId xmlns:p14="http://schemas.microsoft.com/office/powerpoint/2010/main" val="3088271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232063" y="1111891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Kościuszki- Krasińskiego</a:t>
            </a:r>
            <a:endParaRPr lang="pl-PL" altLang="pl-PL" sz="2800" dirty="0"/>
          </a:p>
        </p:txBody>
      </p:sp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771194"/>
            <a:ext cx="10515600" cy="4184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Kwota kary </a:t>
            </a:r>
            <a:r>
              <a:rPr lang="pl-PL" u="sng" dirty="0">
                <a:latin typeface="Lato" panose="020F0502020204030203" pitchFamily="34" charset="-18"/>
              </a:rPr>
              <a:t>za 1 dzień </a:t>
            </a:r>
            <a:r>
              <a:rPr lang="pl-PL" dirty="0">
                <a:latin typeface="Lato" panose="020F0502020204030203" pitchFamily="34" charset="-18"/>
              </a:rPr>
              <a:t>za umieszczenie nośnika nie 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odpowiadającego uchwale krajobrazowej: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[(813,6 m</a:t>
            </a:r>
            <a:r>
              <a:rPr lang="pl-PL" baseline="30000" dirty="0">
                <a:latin typeface="Lato" panose="020F0502020204030203" pitchFamily="34" charset="-18"/>
              </a:rPr>
              <a:t>2 </a:t>
            </a:r>
            <a:r>
              <a:rPr lang="pl-PL" dirty="0">
                <a:latin typeface="Lato" panose="020F0502020204030203" pitchFamily="34" charset="-18"/>
              </a:rPr>
              <a:t>x 0,25 zł x 40) + (2,80 zł x 40)] x 1 dzień  =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-18"/>
              </a:rPr>
              <a:t> </a:t>
            </a:r>
            <a:r>
              <a:rPr lang="pl-PL" sz="2400" b="1" dirty="0">
                <a:latin typeface="Lato" panose="020F0502020204030203" pitchFamily="34" charset="-18"/>
              </a:rPr>
              <a:t>8248</a:t>
            </a:r>
            <a:r>
              <a:rPr lang="pl-PL" sz="2400" dirty="0">
                <a:latin typeface="Lato" panose="020F0502020204030203" pitchFamily="34" charset="-18"/>
              </a:rPr>
              <a:t> zł</a:t>
            </a:r>
          </a:p>
          <a:p>
            <a:pPr marL="0" indent="0">
              <a:buNone/>
            </a:pPr>
            <a:endParaRPr lang="pl-PL" dirty="0">
              <a:latin typeface="Lato" panose="020F0502020204030203" pitchFamily="34" charset="-18"/>
            </a:endParaRPr>
          </a:p>
          <a:p>
            <a:endParaRPr lang="pl-PL" altLang="pl-PL" dirty="0"/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838200" y="5972432"/>
            <a:ext cx="3593758" cy="25849"/>
          </a:xfrm>
          <a:prstGeom prst="straightConnector1">
            <a:avLst/>
          </a:prstGeom>
          <a:ln w="38100">
            <a:solidFill>
              <a:srgbClr val="006CB7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2291074" y="5972432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6CB7"/>
                </a:solidFill>
              </a:rPr>
              <a:t>24,8 m</a:t>
            </a:r>
          </a:p>
        </p:txBody>
      </p:sp>
      <p:cxnSp>
        <p:nvCxnSpPr>
          <p:cNvPr id="14" name="Łącznik prosty ze strzałką 13"/>
          <p:cNvCxnSpPr/>
          <p:nvPr/>
        </p:nvCxnSpPr>
        <p:spPr>
          <a:xfrm flipH="1">
            <a:off x="4859986" y="3452878"/>
            <a:ext cx="7209" cy="2408794"/>
          </a:xfrm>
          <a:prstGeom prst="straightConnector1">
            <a:avLst/>
          </a:prstGeom>
          <a:ln w="38100">
            <a:solidFill>
              <a:srgbClr val="006CB7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 rot="16200000">
            <a:off x="4134749" y="4349763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CB7"/>
                </a:solidFill>
              </a:rPr>
              <a:t>18 m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r="10533" b="13223"/>
          <a:stretch/>
        </p:blipFill>
        <p:spPr>
          <a:xfrm>
            <a:off x="8059995" y="1185956"/>
            <a:ext cx="3150425" cy="181633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52878"/>
            <a:ext cx="3593758" cy="240879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043" y="3452878"/>
            <a:ext cx="3571443" cy="2408794"/>
          </a:xfrm>
          <a:prstGeom prst="rect">
            <a:avLst/>
          </a:prstGeom>
        </p:spPr>
      </p:pic>
      <p:cxnSp>
        <p:nvCxnSpPr>
          <p:cNvPr id="19" name="Łącznik prosty ze strzałką 18"/>
          <p:cNvCxnSpPr/>
          <p:nvPr/>
        </p:nvCxnSpPr>
        <p:spPr>
          <a:xfrm flipV="1">
            <a:off x="5832728" y="5970434"/>
            <a:ext cx="3593758" cy="25849"/>
          </a:xfrm>
          <a:prstGeom prst="straightConnector1">
            <a:avLst/>
          </a:prstGeom>
          <a:ln w="38100">
            <a:solidFill>
              <a:srgbClr val="006CB7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>
            <a:off x="9919945" y="3452878"/>
            <a:ext cx="7209" cy="2408794"/>
          </a:xfrm>
          <a:prstGeom prst="straightConnector1">
            <a:avLst/>
          </a:prstGeom>
          <a:ln w="38100">
            <a:solidFill>
              <a:srgbClr val="006CB7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 rot="16200000">
            <a:off x="9173149" y="4349763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CB7"/>
                </a:solidFill>
              </a:rPr>
              <a:t>18 m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7204586" y="5955728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6CB7"/>
                </a:solidFill>
              </a:rPr>
              <a:t>20,4 m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Fotografia własna</a:t>
            </a:r>
          </a:p>
        </p:txBody>
      </p:sp>
    </p:spTree>
    <p:extLst>
      <p:ext uri="{BB962C8B-B14F-4D97-AF65-F5344CB8AC3E}">
        <p14:creationId xmlns:p14="http://schemas.microsoft.com/office/powerpoint/2010/main" val="1310960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4D482-2914-4706-9586-E9E29073B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000" b="1" dirty="0"/>
              <a:t>Zrealizowane działania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E8F37A-B998-4BEF-9CF5-C3B983A12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081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dirty="0"/>
              <a:t>Zrealizowane działania</a:t>
            </a:r>
            <a:endParaRPr lang="pl-PL" altLang="pl-PL" dirty="0"/>
          </a:p>
        </p:txBody>
      </p:sp>
      <p:sp>
        <p:nvSpPr>
          <p:cNvPr id="26627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None/>
              <a:defRPr/>
            </a:pPr>
            <a:r>
              <a:rPr lang="pl-PL" sz="2400" dirty="0">
                <a:latin typeface="Lato" panose="020F0502020204030203" pitchFamily="34" charset="-18"/>
              </a:rPr>
              <a:t>Od października 2020 r. do </a:t>
            </a:r>
            <a:r>
              <a:rPr lang="pl-PL" sz="2400" dirty="0">
                <a:solidFill>
                  <a:schemeClr val="tx1"/>
                </a:solidFill>
                <a:latin typeface="Lato" panose="020F0502020204030203" pitchFamily="34" charset="-18"/>
              </a:rPr>
              <a:t>31</a:t>
            </a:r>
            <a:r>
              <a:rPr lang="pl-PL" sz="2400" dirty="0">
                <a:latin typeface="Lato" panose="020F0502020204030203" pitchFamily="34" charset="-18"/>
              </a:rPr>
              <a:t> marca 2022 r. niezależnie od prowadzonych działań organizacyjnych: </a:t>
            </a:r>
          </a:p>
          <a:p>
            <a:pPr algn="just">
              <a:defRPr/>
            </a:pPr>
            <a:r>
              <a:rPr lang="pl-PL" sz="2400" dirty="0">
                <a:latin typeface="Lato" panose="020F0502020204030203" pitchFamily="34" charset="-18"/>
              </a:rPr>
              <a:t>zarejestrowano łącznie </a:t>
            </a:r>
            <a:r>
              <a:rPr lang="pl-PL" sz="2400" b="1" dirty="0">
                <a:solidFill>
                  <a:schemeClr val="accent2"/>
                </a:solidFill>
                <a:latin typeface="Lato" panose="020F0502020204030203" pitchFamily="34" charset="-18"/>
              </a:rPr>
              <a:t>890</a:t>
            </a:r>
            <a:r>
              <a:rPr lang="pl-PL" sz="2400" dirty="0">
                <a:latin typeface="Lato" panose="020F0502020204030203" pitchFamily="34" charset="-18"/>
              </a:rPr>
              <a:t> spraw dotyczących badania legalności oraz zgodności nośników reklamowych z uchwałą krajobrazową,</a:t>
            </a:r>
          </a:p>
          <a:p>
            <a:pPr algn="just">
              <a:defRPr/>
            </a:pPr>
            <a:r>
              <a:rPr lang="pl-PL" sz="2400" dirty="0">
                <a:latin typeface="Lato" panose="020F0502020204030203" pitchFamily="34" charset="-18"/>
              </a:rPr>
              <a:t>w związku ze sprawami jw. przeprowadzono odpowiednie kontrole,</a:t>
            </a:r>
          </a:p>
          <a:p>
            <a:pPr algn="just">
              <a:defRPr/>
            </a:pPr>
            <a:r>
              <a:rPr lang="pl-PL" sz="2400" dirty="0">
                <a:latin typeface="Lato" panose="020F0502020204030203" pitchFamily="34" charset="-18"/>
              </a:rPr>
              <a:t>zakończono czynności wyjaśniające w </a:t>
            </a:r>
            <a:r>
              <a:rPr lang="pl-PL" sz="2400" b="1" dirty="0">
                <a:solidFill>
                  <a:schemeClr val="accent2"/>
                </a:solidFill>
                <a:latin typeface="Lato" panose="020F0502020204030203" pitchFamily="34" charset="-18"/>
              </a:rPr>
              <a:t>210</a:t>
            </a:r>
            <a:r>
              <a:rPr lang="pl-PL" sz="2400" b="1" dirty="0">
                <a:latin typeface="Lato" panose="020F0502020204030203" pitchFamily="34" charset="-18"/>
              </a:rPr>
              <a:t> </a:t>
            </a:r>
            <a:r>
              <a:rPr lang="pl-PL" sz="2400" dirty="0">
                <a:latin typeface="Lato" panose="020F0502020204030203" pitchFamily="34" charset="-18"/>
              </a:rPr>
              <a:t>z zarejestrowanych sprawach</a:t>
            </a:r>
          </a:p>
          <a:p>
            <a:pPr marL="0" indent="0" algn="just">
              <a:buNone/>
              <a:defRPr/>
            </a:pPr>
            <a:endParaRPr lang="pl-PL" sz="2400" dirty="0">
              <a:latin typeface="Lato" panose="020F0502020204030203" pitchFamily="34" charset="-18"/>
            </a:endParaRPr>
          </a:p>
          <a:p>
            <a:pPr algn="just">
              <a:defRPr/>
            </a:pPr>
            <a:r>
              <a:rPr lang="pl-PL" sz="2400" dirty="0">
                <a:latin typeface="Lato" panose="020F0502020204030203" pitchFamily="34" charset="-18"/>
              </a:rPr>
              <a:t>od 1 lipca 2020 roku </a:t>
            </a:r>
            <a:r>
              <a:rPr lang="pl-PL" sz="2400" dirty="0">
                <a:solidFill>
                  <a:srgbClr val="006CB7"/>
                </a:solidFill>
                <a:latin typeface="Lato" panose="020F0502020204030203" pitchFamily="34" charset="-18"/>
              </a:rPr>
              <a:t>do</a:t>
            </a:r>
            <a:r>
              <a:rPr lang="pl-PL" sz="2400" dirty="0">
                <a:solidFill>
                  <a:srgbClr val="FF0000"/>
                </a:solidFill>
                <a:latin typeface="Lato" panose="020F0502020204030203" pitchFamily="34" charset="-18"/>
              </a:rPr>
              <a:t> </a:t>
            </a:r>
            <a:r>
              <a:rPr lang="pl-PL" sz="2400" dirty="0">
                <a:solidFill>
                  <a:schemeClr val="tx1"/>
                </a:solidFill>
                <a:latin typeface="Lato" panose="020F0502020204030203" pitchFamily="34" charset="-18"/>
              </a:rPr>
              <a:t>31</a:t>
            </a:r>
            <a:r>
              <a:rPr lang="pl-PL" sz="2400" dirty="0">
                <a:latin typeface="Lato" panose="020F0502020204030203" pitchFamily="34" charset="-18"/>
              </a:rPr>
              <a:t> marca 2022 r</a:t>
            </a:r>
            <a:r>
              <a:rPr lang="pl-PL" sz="2400" dirty="0">
                <a:solidFill>
                  <a:srgbClr val="FF0000"/>
                </a:solidFill>
                <a:latin typeface="Lato" panose="020F0502020204030203" pitchFamily="34" charset="-18"/>
              </a:rPr>
              <a:t> </a:t>
            </a:r>
            <a:r>
              <a:rPr lang="pl-PL" sz="2400" dirty="0">
                <a:latin typeface="Lato" panose="020F0502020204030203" pitchFamily="34" charset="-18"/>
              </a:rPr>
              <a:t>wydano </a:t>
            </a:r>
            <a:r>
              <a:rPr lang="pl-PL" sz="2400" dirty="0">
                <a:solidFill>
                  <a:schemeClr val="accent2"/>
                </a:solidFill>
                <a:latin typeface="Lato" panose="020F0502020204030203" pitchFamily="34" charset="-18"/>
              </a:rPr>
              <a:t>102</a:t>
            </a:r>
            <a:r>
              <a:rPr lang="pl-PL" sz="2400" dirty="0">
                <a:solidFill>
                  <a:srgbClr val="00B050"/>
                </a:solidFill>
                <a:latin typeface="Lato" panose="020F0502020204030203" pitchFamily="34" charset="-18"/>
              </a:rPr>
              <a:t> </a:t>
            </a:r>
            <a:r>
              <a:rPr lang="pl-PL" sz="2400" dirty="0">
                <a:latin typeface="Lato" panose="020F0502020204030203" pitchFamily="34" charset="-18"/>
              </a:rPr>
              <a:t>pozwoleń na budowę oraz przyjęto </a:t>
            </a:r>
            <a:r>
              <a:rPr lang="pl-PL" sz="2400" dirty="0">
                <a:solidFill>
                  <a:schemeClr val="accent2"/>
                </a:solidFill>
                <a:latin typeface="Lato" panose="020F0502020204030203" pitchFamily="34" charset="-18"/>
              </a:rPr>
              <a:t>639</a:t>
            </a:r>
            <a:r>
              <a:rPr lang="pl-PL" sz="2400" dirty="0">
                <a:solidFill>
                  <a:srgbClr val="00B050"/>
                </a:solidFill>
                <a:latin typeface="Lato" panose="020F0502020204030203" pitchFamily="34" charset="-18"/>
              </a:rPr>
              <a:t> </a:t>
            </a:r>
            <a:r>
              <a:rPr lang="pl-PL" sz="2400" dirty="0">
                <a:latin typeface="Lato" panose="020F0502020204030203" pitchFamily="34" charset="-18"/>
              </a:rPr>
              <a:t>zgłoszeń </a:t>
            </a:r>
            <a:r>
              <a:rPr lang="pl-PL" altLang="pl-PL" sz="2400" dirty="0">
                <a:latin typeface="Lato" pitchFamily="34" charset="0"/>
                <a:ea typeface="Lato" pitchFamily="34" charset="0"/>
                <a:cs typeface="Lato" pitchFamily="34" charset="0"/>
              </a:rPr>
              <a:t>zamiaru instalowania nośników reklamowych. </a:t>
            </a:r>
            <a:endParaRPr lang="pl-PL" sz="2400" dirty="0">
              <a:latin typeface="Lato" panose="020F0502020204030203" pitchFamily="34" charset="-18"/>
            </a:endParaRP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70863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199" y="1108075"/>
            <a:ext cx="10686536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000" dirty="0"/>
              <a:t>Liczba zarejestrowanych wniosków ze zgłoszenia oraz z urzędu dotyczących badania legalności oraz zgodności nośników reklamowych z Uchwałą Krajobrazową w </a:t>
            </a:r>
            <a:br>
              <a:rPr lang="pl-PL" sz="2000" dirty="0"/>
            </a:br>
            <a:r>
              <a:rPr lang="pl-PL" sz="2000" dirty="0"/>
              <a:t>poszczególnych miesiącach</a:t>
            </a:r>
            <a:br>
              <a:rPr lang="pl-PL" sz="2000" dirty="0"/>
            </a:br>
            <a:endParaRPr lang="pl-PL" altLang="pl-PL" sz="2000" dirty="0"/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2133600"/>
            <a:ext cx="10515600" cy="42904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7000"/>
              </a:lnSpc>
              <a:buNone/>
              <a:defRPr/>
            </a:pPr>
            <a:endParaRPr lang="pl-PL" sz="2400" dirty="0">
              <a:latin typeface="Lato" panose="020F0502020204030203" pitchFamily="34" charset="-18"/>
            </a:endParaRPr>
          </a:p>
          <a:p>
            <a:endParaRPr lang="pl-PL" alt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9990896"/>
              </p:ext>
            </p:extLst>
          </p:nvPr>
        </p:nvGraphicFramePr>
        <p:xfrm>
          <a:off x="838199" y="2384468"/>
          <a:ext cx="10515602" cy="356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9256055" y="6026863"/>
            <a:ext cx="2097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Stan na 31.03.2022 r.</a:t>
            </a:r>
          </a:p>
        </p:txBody>
      </p:sp>
    </p:spTree>
    <p:extLst>
      <p:ext uri="{BB962C8B-B14F-4D97-AF65-F5344CB8AC3E}">
        <p14:creationId xmlns:p14="http://schemas.microsoft.com/office/powerpoint/2010/main" val="1558839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199" y="1108075"/>
            <a:ext cx="10686536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000" dirty="0"/>
              <a:t>Liczba zakończonych czynności wyjaśniających dotyczących badania legalności oraz zgodności nośników reklamowych z uchwałą krajobrazową w </a:t>
            </a:r>
            <a:br>
              <a:rPr lang="pl-PL" sz="2000" dirty="0"/>
            </a:br>
            <a:r>
              <a:rPr lang="pl-PL" sz="2000" dirty="0"/>
              <a:t>poszczególnych miesiącach</a:t>
            </a:r>
            <a:endParaRPr lang="pl-PL" altLang="pl-PL" sz="2000" dirty="0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389991"/>
              </p:ext>
            </p:extLst>
          </p:nvPr>
        </p:nvGraphicFramePr>
        <p:xfrm>
          <a:off x="838199" y="2429038"/>
          <a:ext cx="10686536" cy="3421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9256055" y="6026863"/>
            <a:ext cx="2097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Stan na 31.03.2022 r.</a:t>
            </a:r>
          </a:p>
        </p:txBody>
      </p:sp>
    </p:spTree>
    <p:extLst>
      <p:ext uri="{BB962C8B-B14F-4D97-AF65-F5344CB8AC3E}">
        <p14:creationId xmlns:p14="http://schemas.microsoft.com/office/powerpoint/2010/main" val="83882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8D8C333C-6E34-4D84-AE58-4F213C31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Reklamy dziś </a:t>
            </a:r>
            <a:br>
              <a:rPr lang="pl-PL" sz="3200" dirty="0"/>
            </a:br>
            <a:r>
              <a:rPr lang="pl-PL" sz="1800" dirty="0"/>
              <a:t>–</a:t>
            </a:r>
            <a:r>
              <a:rPr lang="pl-PL" sz="3200" dirty="0"/>
              <a:t> </a:t>
            </a:r>
            <a:r>
              <a:rPr lang="pl-PL" sz="2000" dirty="0"/>
              <a:t>przykłady zaśmiecania miasta</a:t>
            </a:r>
            <a:endParaRPr lang="pl-PL" sz="3200" dirty="0"/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1116BC8E-B035-446C-A297-CE7B05D87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81" y="2551393"/>
            <a:ext cx="4804719" cy="3022773"/>
          </a:xfr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2653960" y="5686318"/>
            <a:ext cx="2854754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ul. Zawiła- Zakopiańska</a:t>
            </a:r>
          </a:p>
          <a:p>
            <a:pPr algn="r"/>
            <a:r>
              <a:rPr lang="pl-PL" sz="1400" dirty="0">
                <a:latin typeface="+mn-lt"/>
              </a:rPr>
              <a:t>Góra Borkowska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1394"/>
            <a:ext cx="4804719" cy="302277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131401" y="6086451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8242694" y="5686318"/>
            <a:ext cx="2854754" cy="316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ul. Pawia</a:t>
            </a:r>
          </a:p>
          <a:p>
            <a:pPr algn="r"/>
            <a:endParaRPr lang="pl-PL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232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Podjęte kontrole reklam związane z Uchwałą Krajobrazową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97" y="1844688"/>
            <a:ext cx="8971005" cy="420165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0116065" y="6112241"/>
            <a:ext cx="1441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Opracowanie własne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252" y="2875006"/>
            <a:ext cx="986813" cy="2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71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dirty="0">
                <a:latin typeface="Lato"/>
              </a:rPr>
              <a:t>Wnioski</a:t>
            </a:r>
            <a:endParaRPr lang="pl-PL" altLang="pl-PL" dirty="0"/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5247168-D8E7-4E2C-AA5D-D02AAE094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dirty="0">
                <a:latin typeface="Lato" pitchFamily="34" charset="0"/>
              </a:rPr>
              <a:t>Określone obowiązującymi przepisami tryb podejmowania i wymagania dla decyzji o nałożeniu kary pieniężnej za umieszczenie tablicy reklamowej lub urządzenia reklamowego niezgodne z przepisami tak zwanej Uchwały Krajobrazowej są  </a:t>
            </a:r>
            <a:r>
              <a:rPr lang="pl-PL" altLang="pl-PL" sz="2400" b="1" dirty="0">
                <a:solidFill>
                  <a:schemeClr val="accent2"/>
                </a:solidFill>
                <a:latin typeface="Lato" pitchFamily="34" charset="0"/>
              </a:rPr>
              <a:t>skomplikowane, sformalizowane oraz czasochłonne.</a:t>
            </a:r>
          </a:p>
          <a:p>
            <a:r>
              <a:rPr lang="pl-PL" altLang="pl-PL" dirty="0">
                <a:latin typeface="Lato" pitchFamily="34" charset="0"/>
              </a:rPr>
              <a:t>Mogą się okazać nieskutecznym „narzędziem”  walki z reklamami pojawiającymi się  okazjonalnie i krótkoterminowo w różnych miejscach miasta.</a:t>
            </a:r>
          </a:p>
          <a:p>
            <a:r>
              <a:rPr lang="pl-PL" altLang="pl-PL" dirty="0">
                <a:latin typeface="Lato" pitchFamily="34" charset="0"/>
              </a:rPr>
              <a:t>Proces porządkowania reklam w krajobrazie będzie długotrwały oraz wymagał nie tylko usunięcia wielu różnych tablic i urządzeń reklamowych, ale też bieżącego monitorowania powstawania kolejnych nowych reklam.</a:t>
            </a:r>
          </a:p>
          <a:p>
            <a:r>
              <a:rPr lang="pl-PL" altLang="pl-PL" dirty="0">
                <a:latin typeface="Lato" pitchFamily="34" charset="0"/>
              </a:rPr>
              <a:t>Koniecznie jest również zwiększanie świadomości mieszkańców, przedsiębiorców oraz firm zajmujących się reklamą w Mieście.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27154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4D482-2914-4706-9586-E9E29073B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000" b="1" dirty="0"/>
              <a:t>Efekty działań - przykłady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E8F37A-B998-4BEF-9CF5-C3B983A12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0144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800" dirty="0"/>
              <a:t>Przykłady efektów czynności podjętych przez pracowników Wydziału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9101861" y="4948145"/>
            <a:ext cx="18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ul. Halszki 1a</a:t>
            </a:r>
          </a:p>
        </p:txBody>
      </p:sp>
      <p:pic>
        <p:nvPicPr>
          <p:cNvPr id="8" name="Symbol zastępczy zawartości 4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4154" y="2366579"/>
            <a:ext cx="3332046" cy="2499035"/>
          </a:xfrm>
        </p:spPr>
      </p:pic>
      <p:pic>
        <p:nvPicPr>
          <p:cNvPr id="11" name="Obraz 10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8488" y="2366579"/>
            <a:ext cx="3332046" cy="249903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</p:spTree>
    <p:extLst>
      <p:ext uri="{BB962C8B-B14F-4D97-AF65-F5344CB8AC3E}">
        <p14:creationId xmlns:p14="http://schemas.microsoft.com/office/powerpoint/2010/main" val="2190254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800" dirty="0"/>
              <a:t>Przykłady efektów czynności podjętych przez pracowników Wydziału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7938655" y="5610472"/>
            <a:ext cx="2947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Ks. Józefa Tischnera- Fredry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366577"/>
            <a:ext cx="4440088" cy="29171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22" y="2366577"/>
            <a:ext cx="4440088" cy="289127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</p:spTree>
    <p:extLst>
      <p:ext uri="{BB962C8B-B14F-4D97-AF65-F5344CB8AC3E}">
        <p14:creationId xmlns:p14="http://schemas.microsoft.com/office/powerpoint/2010/main" val="634858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800" dirty="0"/>
              <a:t>Przykłady efektów czynności podjętych przez pracowników Wydziału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9189895" y="5472732"/>
            <a:ext cx="18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ul. </a:t>
            </a:r>
            <a:r>
              <a:rPr lang="pl-PL" sz="1600" dirty="0" err="1"/>
              <a:t>Pędzichów</a:t>
            </a:r>
            <a:r>
              <a:rPr lang="pl-PL" sz="1600" dirty="0"/>
              <a:t> 22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543" y="2366575"/>
            <a:ext cx="2722557" cy="37577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6576"/>
            <a:ext cx="2722557" cy="37577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</p:spTree>
    <p:extLst>
      <p:ext uri="{BB962C8B-B14F-4D97-AF65-F5344CB8AC3E}">
        <p14:creationId xmlns:p14="http://schemas.microsoft.com/office/powerpoint/2010/main" val="120912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800" dirty="0"/>
              <a:t>Przykłady efektów czynności podjętych przez pracowników Wydziału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905034" y="5163000"/>
            <a:ext cx="18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ul. Romanowicza 6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41" y="2350501"/>
            <a:ext cx="3451069" cy="267457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65" y="2350501"/>
            <a:ext cx="3451069" cy="267457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430534" y="6046338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Fotografie własne</a:t>
            </a:r>
          </a:p>
        </p:txBody>
      </p:sp>
    </p:spTree>
    <p:extLst>
      <p:ext uri="{BB962C8B-B14F-4D97-AF65-F5344CB8AC3E}">
        <p14:creationId xmlns:p14="http://schemas.microsoft.com/office/powerpoint/2010/main" val="1697184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800" dirty="0"/>
              <a:t>Przykłady efektów czynności podjętych przez pracowników Wydziału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593282" y="5079302"/>
            <a:ext cx="224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ul. Zamoyskiego 81</a:t>
            </a:r>
          </a:p>
          <a:p>
            <a:r>
              <a:rPr lang="pl-PL" sz="1600" dirty="0"/>
              <a:t>Rondo Matecznego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2358597"/>
            <a:ext cx="3987079" cy="25453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94" y="2341991"/>
            <a:ext cx="3987079" cy="25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24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800" dirty="0"/>
              <a:t>Przykłady efektów czynności podjętych przez pracowników Wydziału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136082" y="5887779"/>
            <a:ext cx="200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Aleja Jana Pawła II</a:t>
            </a:r>
          </a:p>
        </p:txBody>
      </p:sp>
      <p:pic>
        <p:nvPicPr>
          <p:cNvPr id="7" name="Obraz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/>
          <a:stretch/>
        </p:blipFill>
        <p:spPr bwMode="auto">
          <a:xfrm>
            <a:off x="2374564" y="2191134"/>
            <a:ext cx="2986250" cy="351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70" y="2191133"/>
            <a:ext cx="2986250" cy="351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0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82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6703"/>
            <a:ext cx="105156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000" dirty="0">
                <a:ea typeface="Lato" panose="020F0502020204030203" pitchFamily="34" charset="0"/>
                <a:cs typeface="Times New Roman" pitchFamily="18" charset="0"/>
              </a:rPr>
              <a:t> </a:t>
            </a:r>
            <a:r>
              <a:rPr lang="pl-PL" sz="3200" dirty="0">
                <a:ea typeface="Lato" panose="020F0502020204030203" pitchFamily="34" charset="0"/>
                <a:cs typeface="Times New Roman" pitchFamily="18" charset="0"/>
              </a:rPr>
              <a:t>26 luty 2020 uchwalono Uchwałę</a:t>
            </a:r>
            <a:br>
              <a:rPr lang="pl-PL" sz="2000" dirty="0">
                <a:ea typeface="Lato" panose="020F0502020204030203" pitchFamily="34" charset="0"/>
                <a:cs typeface="Times New Roman" pitchFamily="18" charset="0"/>
              </a:rPr>
            </a:br>
            <a:br>
              <a:rPr lang="pl-PL" sz="2000" dirty="0">
                <a:ea typeface="Lato" panose="020F0502020204030203" pitchFamily="34" charset="0"/>
                <a:cs typeface="Times New Roman" pitchFamily="18" charset="0"/>
              </a:rPr>
            </a:br>
            <a:r>
              <a:rPr lang="pl-PL" sz="2000" dirty="0">
                <a:ea typeface="Lato" panose="020F0502020204030203" pitchFamily="34" charset="0"/>
                <a:cs typeface="Times New Roman" pitchFamily="18" charset="0"/>
              </a:rPr>
              <a:t>Nr XXXVI/908/20 Rady Miasta Krakowa w sprawie ustalenia </a:t>
            </a:r>
            <a:r>
              <a:rPr lang="pl-PL" sz="2000" i="1" dirty="0">
                <a:ea typeface="Lato" panose="020F0502020204030203" pitchFamily="34" charset="0"/>
                <a:cs typeface="Times New Roman" pitchFamily="18" charset="0"/>
              </a:rPr>
              <a:t>„Zasad i warunków sytuowania obiektów małej architektury, tablic reklamowych i urządzeń reklamowych oraz ogrodzeń”, określaną potocznie jako </a:t>
            </a:r>
            <a:br>
              <a:rPr lang="pl-PL" sz="2000" i="1" dirty="0">
                <a:ea typeface="Lato" panose="020F0502020204030203" pitchFamily="34" charset="0"/>
                <a:cs typeface="Times New Roman" pitchFamily="18" charset="0"/>
              </a:rPr>
            </a:br>
            <a:br>
              <a:rPr lang="pl-PL" sz="2000" dirty="0">
                <a:ea typeface="Lato" panose="020F0502020204030203" pitchFamily="34" charset="0"/>
                <a:cs typeface="Times New Roman" pitchFamily="18" charset="0"/>
              </a:rPr>
            </a:br>
            <a:r>
              <a:rPr lang="pl-PL" sz="3200" dirty="0">
                <a:ea typeface="Lato" panose="020F0502020204030203" pitchFamily="34" charset="0"/>
                <a:cs typeface="Times New Roman" pitchFamily="18" charset="0"/>
              </a:rPr>
              <a:t>„Uchwała Krajobrazowa”</a:t>
            </a:r>
            <a:endParaRPr lang="pl-PL" altLang="pl-PL" sz="3200" dirty="0"/>
          </a:p>
        </p:txBody>
      </p:sp>
      <p:sp>
        <p:nvSpPr>
          <p:cNvPr id="25603" name="Symbol zastępczy zawartości 2">
            <a:extLst>
              <a:ext uri="{FF2B5EF4-FFF2-40B4-BE49-F238E27FC236}">
                <a16:creationId xmlns:a16="http://schemas.microsoft.com/office/drawing/2014/main" id="{A96D094B-AE2F-4CE3-94B6-F9C0E10903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4332303"/>
            <a:ext cx="10515600" cy="8448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None/>
            </a:pPr>
            <a:endParaRPr lang="pl-PL" sz="1800" dirty="0">
              <a:latin typeface="+mj-lt"/>
              <a:cs typeface="Times New Roman" pitchFamily="18" charset="0"/>
            </a:endParaRPr>
          </a:p>
          <a:p>
            <a:pPr algn="just">
              <a:buNone/>
            </a:pPr>
            <a:endParaRPr lang="pl-PL" sz="1800" dirty="0">
              <a:cs typeface="Times New Roman" pitchFamily="18" charset="0"/>
            </a:endParaRPr>
          </a:p>
          <a:p>
            <a:pPr algn="just">
              <a:buNone/>
            </a:pPr>
            <a:r>
              <a:rPr lang="pl-PL" sz="1800" dirty="0">
                <a:cs typeface="Times New Roman" pitchFamily="18" charset="0"/>
              </a:rPr>
              <a:t>Podstawa prawna: </a:t>
            </a:r>
            <a:r>
              <a:rPr lang="pl-PL" sz="1800" b="1" dirty="0">
                <a:cs typeface="Times New Roman" pitchFamily="18" charset="0"/>
              </a:rPr>
              <a:t>art. 37a ust. 1 </a:t>
            </a:r>
            <a:r>
              <a:rPr lang="pl-PL" sz="1800" dirty="0">
                <a:cs typeface="Times New Roman" pitchFamily="18" charset="0"/>
              </a:rPr>
              <a:t>ustawy z dnia 27 marca 2003 r</a:t>
            </a:r>
            <a:r>
              <a:rPr lang="pl-PL" sz="1800" b="1" dirty="0">
                <a:cs typeface="Times New Roman" pitchFamily="18" charset="0"/>
              </a:rPr>
              <a:t>. o planowaniu i zagospodarowaniu przestrzennym </a:t>
            </a:r>
            <a:r>
              <a:rPr lang="pl-PL" sz="1800" dirty="0">
                <a:cs typeface="Times New Roman" pitchFamily="18" charset="0"/>
              </a:rPr>
              <a:t>(</a:t>
            </a:r>
            <a:r>
              <a:rPr lang="pl-PL" sz="1200" dirty="0">
                <a:cs typeface="Times New Roman" pitchFamily="18" charset="0"/>
              </a:rPr>
              <a:t>Dz. U. z 2018 r. poz. 1945 oraz z 2019 r. poz. 60, 235, 730, 1009, 1524, 1716, 1696, 1815</a:t>
            </a:r>
            <a:r>
              <a:rPr lang="pl-PL" sz="1800" dirty="0">
                <a:cs typeface="Times New Roman" pitchFamily="18" charset="0"/>
              </a:rPr>
              <a:t>)</a:t>
            </a:r>
          </a:p>
          <a:p>
            <a:pPr algn="just">
              <a:lnSpc>
                <a:spcPct val="100000"/>
              </a:lnSpc>
              <a:buNone/>
            </a:pPr>
            <a:endParaRPr lang="pl-PL" sz="1800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4D482-2914-4706-9586-E9E29073B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200" b="1" dirty="0"/>
              <a:t>CELE   UCHWAŁY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E8F37A-B998-4BEF-9CF5-C3B983A12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813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ED939-6541-4BAE-AE8B-C7711B54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  uchwały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413E19-A356-4FBA-AC5C-5B486B1B8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00B050"/>
                </a:solidFill>
              </a:rPr>
              <a:t>Celem uchwały jest:</a:t>
            </a:r>
          </a:p>
          <a:p>
            <a:r>
              <a:rPr lang="pl-PL" dirty="0"/>
              <a:t>UPORZĄDKOWANIE krajobrazu miasta, </a:t>
            </a:r>
          </a:p>
          <a:p>
            <a:r>
              <a:rPr lang="pl-PL" dirty="0"/>
              <a:t>OCHRONA istniejącej struktury przestrzennej przed zaśmiecaniem, </a:t>
            </a:r>
          </a:p>
          <a:p>
            <a:r>
              <a:rPr lang="pl-PL" dirty="0"/>
              <a:t>OCHRONA walorów kulturowych i historycznych Krakowa</a:t>
            </a:r>
          </a:p>
          <a:p>
            <a:pPr marL="0" indent="0">
              <a:buNone/>
            </a:pPr>
            <a:endParaRPr lang="pl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Celem nie jest:</a:t>
            </a:r>
          </a:p>
          <a:p>
            <a:r>
              <a:rPr lang="pl-PL" dirty="0"/>
              <a:t>usunięcie wszystkich reklam,</a:t>
            </a:r>
          </a:p>
          <a:p>
            <a:r>
              <a:rPr lang="pl-PL" dirty="0"/>
              <a:t>zwiększenie dochodów miasta z tytułu ewentualnych kar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359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679CD0-11DE-43D4-A118-65A8F741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uchwały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AD0574-CADA-4E6A-A0D2-999B4275A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09" y="2615068"/>
            <a:ext cx="4780005" cy="26588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268" y="2615067"/>
            <a:ext cx="4588711" cy="2658825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2653960" y="5686318"/>
            <a:ext cx="2854754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 Al. Juliusza Słowackiego 2017 r.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8274225" y="5688618"/>
            <a:ext cx="2854754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 Al. Juliusza Słowackiego 2022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051639" y="5273892"/>
            <a:ext cx="1077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Fotografia własna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36029" y="5273892"/>
            <a:ext cx="337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www.google.pl/maps</a:t>
            </a:r>
          </a:p>
        </p:txBody>
      </p:sp>
    </p:spTree>
    <p:extLst>
      <p:ext uri="{BB962C8B-B14F-4D97-AF65-F5344CB8AC3E}">
        <p14:creationId xmlns:p14="http://schemas.microsoft.com/office/powerpoint/2010/main" val="57640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679CD0-11DE-43D4-A118-65A8F741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uchwały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AD0574-CADA-4E6A-A0D2-999B4275A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56" y="2406266"/>
            <a:ext cx="3915719" cy="30010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28" y="2406267"/>
            <a:ext cx="3915719" cy="300105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3044223" y="5730764"/>
            <a:ext cx="2471352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ul. Floriańska 2001 r.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7921195" y="5736421"/>
            <a:ext cx="2471352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ul. Floriańska 2019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484526" y="5468974"/>
            <a:ext cx="337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www.krakow.pl/co_zmienila_uchwala_krakow_kiedyś_i_dzis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419163" y="5468974"/>
            <a:ext cx="337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www.krakow.pl/co_zmienila_uchwala_krakow_kiedyś_i_dzis</a:t>
            </a:r>
          </a:p>
        </p:txBody>
      </p:sp>
    </p:spTree>
    <p:extLst>
      <p:ext uri="{BB962C8B-B14F-4D97-AF65-F5344CB8AC3E}">
        <p14:creationId xmlns:p14="http://schemas.microsoft.com/office/powerpoint/2010/main" val="297600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679CD0-11DE-43D4-A118-65A8F741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uchwały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AD0574-CADA-4E6A-A0D2-999B4275A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56" y="2438397"/>
            <a:ext cx="3915719" cy="29367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28" y="2438397"/>
            <a:ext cx="3915719" cy="2932329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3044223" y="5730764"/>
            <a:ext cx="2471352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ul. Mikołajska 2001 r.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F68E67A-99AD-4D76-AA8E-00EB626A0A32}"/>
              </a:ext>
            </a:extLst>
          </p:cNvPr>
          <p:cNvSpPr txBox="1">
            <a:spLocks/>
          </p:cNvSpPr>
          <p:nvPr/>
        </p:nvSpPr>
        <p:spPr>
          <a:xfrm>
            <a:off x="7921195" y="5736421"/>
            <a:ext cx="2471352" cy="6155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r"/>
            <a:r>
              <a:rPr lang="pl-PL" sz="1400" dirty="0">
                <a:latin typeface="+mn-lt"/>
              </a:rPr>
              <a:t>ul. Mikołajska 2019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484526" y="5468974"/>
            <a:ext cx="337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www.krakow.pl/co_zmienila_uchwala_krakow_kiedyś_i_dzis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419163" y="5468974"/>
            <a:ext cx="337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Źródło: www.krakow.pl/co_zmienila_uchwala_krakow_kiedyś_i_dzis</a:t>
            </a:r>
          </a:p>
        </p:txBody>
      </p:sp>
    </p:spTree>
    <p:extLst>
      <p:ext uri="{BB962C8B-B14F-4D97-AF65-F5344CB8AC3E}">
        <p14:creationId xmlns:p14="http://schemas.microsoft.com/office/powerpoint/2010/main" val="399669093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szablon UMK">
      <a:dk1>
        <a:srgbClr val="0063AF"/>
      </a:dk1>
      <a:lt1>
        <a:sysClr val="window" lastClr="FFFFFF"/>
      </a:lt1>
      <a:dk2>
        <a:srgbClr val="000000"/>
      </a:dk2>
      <a:lt2>
        <a:srgbClr val="E7E6E6"/>
      </a:lt2>
      <a:accent1>
        <a:srgbClr val="512078"/>
      </a:accent1>
      <a:accent2>
        <a:srgbClr val="DC0613"/>
      </a:accent2>
      <a:accent3>
        <a:srgbClr val="74AF27"/>
      </a:accent3>
      <a:accent4>
        <a:srgbClr val="0099D4"/>
      </a:accent4>
      <a:accent5>
        <a:srgbClr val="F0B500"/>
      </a:accent5>
      <a:accent6>
        <a:srgbClr val="ACABAB"/>
      </a:accent6>
      <a:hlink>
        <a:srgbClr val="0063AF"/>
      </a:hlink>
      <a:folHlink>
        <a:srgbClr val="0063AF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ppt/theme/themeOverride2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5050</TotalTime>
  <Words>1346</Words>
  <Application>Microsoft Office PowerPoint</Application>
  <PresentationFormat>Panoramiczny</PresentationFormat>
  <Paragraphs>207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5" baseType="lpstr">
      <vt:lpstr>Arial</vt:lpstr>
      <vt:lpstr>Calibri</vt:lpstr>
      <vt:lpstr>Lato</vt:lpstr>
      <vt:lpstr>Lato Black</vt:lpstr>
      <vt:lpstr>Times New Roman</vt:lpstr>
      <vt:lpstr>Motyw pakietu Office</vt:lpstr>
      <vt:lpstr>„Mniej reklam w Mieście”- działania Wydziału Architektury i Urbanistyki UMK odnośnie Uchwały Krajobrazowej</vt:lpstr>
      <vt:lpstr>Reklama dawniej </vt:lpstr>
      <vt:lpstr>Reklamy dziś  – przykłady zaśmiecania miasta</vt:lpstr>
      <vt:lpstr> 26 luty 2020 uchwalono Uchwałę  Nr XXXVI/908/20 Rady Miasta Krakowa w sprawie ustalenia „Zasad i warunków sytuowania obiektów małej architektury, tablic reklamowych i urządzeń reklamowych oraz ogrodzeń”, określaną potocznie jako   „Uchwała Krajobrazowa”</vt:lpstr>
      <vt:lpstr>CELE   UCHWAŁY</vt:lpstr>
      <vt:lpstr>Cele  uchwały</vt:lpstr>
      <vt:lpstr>Cel uchwały</vt:lpstr>
      <vt:lpstr>Cel uchwały</vt:lpstr>
      <vt:lpstr>Cel uchwały</vt:lpstr>
      <vt:lpstr>Zarys czasowy</vt:lpstr>
      <vt:lpstr>Działania promocyjne</vt:lpstr>
      <vt:lpstr>Realizacja uchwały</vt:lpstr>
      <vt:lpstr>Realizacja Uchwały Krajobrazowej w Krakowie - dwie jednostki;</vt:lpstr>
      <vt:lpstr>Realizacja Uchwały Krajobrazowej w Wydziale Architektury i Urbanistyki UMK</vt:lpstr>
      <vt:lpstr>Realizacja Uchwały Krajobrazowej w Wydziale Architektury i Urbanistyki UMK</vt:lpstr>
      <vt:lpstr>Procedura kontroli tablic i urządzeń reklamowych - problemy praktyczne</vt:lpstr>
      <vt:lpstr>Procedura kontroli tablic i urządzeń reklamowych- problemy praktyczne- cd.</vt:lpstr>
      <vt:lpstr>Wątpliwości interpretacyjne Uchwały Krajobrazowej</vt:lpstr>
      <vt:lpstr>Wątpliwości interpretacyjne Uchwały Krajobrazowej</vt:lpstr>
      <vt:lpstr>Decyzje  nakładające  KARĘ</vt:lpstr>
      <vt:lpstr> </vt:lpstr>
      <vt:lpstr>Karze podlega</vt:lpstr>
      <vt:lpstr>Kwota kary</vt:lpstr>
      <vt:lpstr>Rondo Mogilskie 1</vt:lpstr>
      <vt:lpstr>Kościuszki- Krasińskiego</vt:lpstr>
      <vt:lpstr>Zrealizowane działania</vt:lpstr>
      <vt:lpstr>Zrealizowane działania</vt:lpstr>
      <vt:lpstr>Liczba zarejestrowanych wniosków ze zgłoszenia oraz z urzędu dotyczących badania legalności oraz zgodności nośników reklamowych z Uchwałą Krajobrazową w  poszczególnych miesiącach </vt:lpstr>
      <vt:lpstr>Liczba zakończonych czynności wyjaśniających dotyczących badania legalności oraz zgodności nośników reklamowych z uchwałą krajobrazową w  poszczególnych miesiącach</vt:lpstr>
      <vt:lpstr>Podjęte kontrole reklam związane z Uchwałą Krajobrazową</vt:lpstr>
      <vt:lpstr>Wnioski</vt:lpstr>
      <vt:lpstr>Efekty działań - przykłady</vt:lpstr>
      <vt:lpstr>Przykłady efektów czynności podjętych przez pracowników Wydziału</vt:lpstr>
      <vt:lpstr>Przykłady efektów czynności podjętych przez pracowników Wydziału</vt:lpstr>
      <vt:lpstr>Przykłady efektów czynności podjętych przez pracowników Wydziału</vt:lpstr>
      <vt:lpstr>Przykłady efektów czynności podjętych przez pracowników Wydziału</vt:lpstr>
      <vt:lpstr>Przykłady efektów czynności podjętych przez pracowników Wydziału</vt:lpstr>
      <vt:lpstr>Przykłady efektów czynności podjętych przez pracowników Wydziału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Balcerzyk</dc:creator>
  <cp:lastModifiedBy>Bik-Multanowski Adam</cp:lastModifiedBy>
  <cp:revision>579</cp:revision>
  <cp:lastPrinted>2022-03-30T10:45:14Z</cp:lastPrinted>
  <dcterms:created xsi:type="dcterms:W3CDTF">2017-05-26T08:53:19Z</dcterms:created>
  <dcterms:modified xsi:type="dcterms:W3CDTF">2022-05-16T07:20:13Z</dcterms:modified>
</cp:coreProperties>
</file>